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5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6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7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8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9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theme/themeOverride13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3" r:id="rId2"/>
  </p:sldMasterIdLst>
  <p:notesMasterIdLst>
    <p:notesMasterId r:id="rId22"/>
  </p:notesMasterIdLst>
  <p:handoutMasterIdLst>
    <p:handoutMasterId r:id="rId23"/>
  </p:handoutMasterIdLst>
  <p:sldIdLst>
    <p:sldId id="257" r:id="rId3"/>
    <p:sldId id="281" r:id="rId4"/>
    <p:sldId id="283" r:id="rId5"/>
    <p:sldId id="258" r:id="rId6"/>
    <p:sldId id="259" r:id="rId7"/>
    <p:sldId id="260" r:id="rId8"/>
    <p:sldId id="261" r:id="rId9"/>
    <p:sldId id="262" r:id="rId10"/>
    <p:sldId id="263" r:id="rId11"/>
    <p:sldId id="276" r:id="rId12"/>
    <p:sldId id="277" r:id="rId13"/>
    <p:sldId id="278" r:id="rId14"/>
    <p:sldId id="279" r:id="rId15"/>
    <p:sldId id="280" r:id="rId16"/>
    <p:sldId id="284" r:id="rId17"/>
    <p:sldId id="285" r:id="rId18"/>
    <p:sldId id="288" r:id="rId19"/>
    <p:sldId id="287" r:id="rId20"/>
    <p:sldId id="289" r:id="rId21"/>
  </p:sldIdLst>
  <p:sldSz cx="9144000" cy="6858000" type="screen4x3"/>
  <p:notesSz cx="6794500" cy="9931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broccoletti\AppData\Local\Temp\Dati%20da%20Allegato%201e%20-%20scheda%20monitoraggi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roccoletti\AppData\Local\Temp\Dati%20da%20Allegato%201e%20-%20scheda%20monitoraggi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76200">
              <a:noFill/>
            </a:ln>
          </c:spPr>
          <c:dPt>
            <c:idx val="0"/>
            <c:bubble3D val="0"/>
            <c:spPr>
              <a:solidFill>
                <a:srgbClr val="086A2E"/>
              </a:solidFill>
              <a:ln w="762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CA-4AD2-A833-8D927514BB5A}"/>
              </c:ext>
            </c:extLst>
          </c:dPt>
          <c:dPt>
            <c:idx val="1"/>
            <c:bubble3D val="0"/>
            <c:spPr>
              <a:solidFill>
                <a:schemeClr val="accent3">
                  <a:lumMod val="50000"/>
                </a:schemeClr>
              </a:solidFill>
              <a:ln w="762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CA-4AD2-A833-8D927514BB5A}"/>
              </c:ext>
            </c:extLst>
          </c:dPt>
          <c:dPt>
            <c:idx val="2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762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9CA-4AD2-A833-8D927514BB5A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 w="762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9CA-4AD2-A833-8D927514BB5A}"/>
              </c:ext>
            </c:extLst>
          </c:dPt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Foglio2!$A$2:$D$2</c:f>
              <c:strCache>
                <c:ptCount val="4"/>
                <c:pt idx="0">
                  <c:v>Sottoposti a provvedimenti dell’autorità giudiziaria in esecuzione penale interna</c:v>
                </c:pt>
                <c:pt idx="1">
                  <c:v>Sottoposti  a provvedimenti dell’autorità giudiziaria in misura penale esterna</c:v>
                </c:pt>
                <c:pt idx="2">
                  <c:v>A fine pena, entro massimo l’anno successivo al termine della stessa</c:v>
                </c:pt>
                <c:pt idx="3">
                  <c:v>In messa alla prova</c:v>
                </c:pt>
              </c:strCache>
            </c:strRef>
          </c:cat>
          <c:val>
            <c:numRef>
              <c:f>Foglio2!$A$3:$D$3</c:f>
              <c:numCache>
                <c:formatCode>General</c:formatCode>
                <c:ptCount val="4"/>
                <c:pt idx="0">
                  <c:v>3286</c:v>
                </c:pt>
                <c:pt idx="1">
                  <c:v>862</c:v>
                </c:pt>
                <c:pt idx="2">
                  <c:v>327</c:v>
                </c:pt>
                <c:pt idx="3">
                  <c:v>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9CA-4AD2-A833-8D927514BB5A}"/>
            </c:ext>
          </c:extLst>
        </c:ser>
        <c:ser>
          <c:idx val="1"/>
          <c:order val="1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19CA-4AD2-A833-8D927514BB5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19CA-4AD2-A833-8D927514BB5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19CA-4AD2-A833-8D927514BB5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Foglio2!$A$2:$D$2</c:f>
              <c:strCache>
                <c:ptCount val="4"/>
                <c:pt idx="0">
                  <c:v>Sottoposti a provvedimenti dell’autorità giudiziaria in esecuzione penale interna</c:v>
                </c:pt>
                <c:pt idx="1">
                  <c:v>Sottoposti  a provvedimenti dell’autorità giudiziaria in misura penale esterna</c:v>
                </c:pt>
                <c:pt idx="2">
                  <c:v>A fine pena, entro massimo l’anno successivo al termine della stessa</c:v>
                </c:pt>
                <c:pt idx="3">
                  <c:v>In messa alla prova</c:v>
                </c:pt>
              </c:strCache>
            </c:strRef>
          </c:cat>
          <c:val>
            <c:numRef>
              <c:f>Foglio2!$A$4:$C$4</c:f>
              <c:numCache>
                <c:formatCode>General</c:formatCode>
                <c:ptCount val="3"/>
                <c:pt idx="0">
                  <c:v>4475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19CA-4AD2-A833-8D927514BB5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it-IT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86A2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C4F-4B03-81DD-42B7B4C4C7B6}"/>
              </c:ext>
            </c:extLst>
          </c:dPt>
          <c:dPt>
            <c:idx val="1"/>
            <c:bubble3D val="0"/>
            <c:spPr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C4F-4B03-81DD-42B7B4C4C7B6}"/>
              </c:ext>
            </c:extLst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C4F-4B03-81DD-42B7B4C4C7B6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C4F-4B03-81DD-42B7B4C4C7B6}"/>
              </c:ext>
            </c:extLst>
          </c:dPt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Foglio1!$B$1:$E$1</c:f>
              <c:strCache>
                <c:ptCount val="4"/>
                <c:pt idx="0">
                  <c:v>Sottoposti a provvedimenti dell'autorità giudiziaria</c:v>
                </c:pt>
                <c:pt idx="1">
                  <c:v>Sottoposti a procedimenti a piede libero per i quali i servizi del territorio stanno ipotizzando un progetto di messa alla prova</c:v>
                </c:pt>
                <c:pt idx="2">
                  <c:v>A fine pena, entro massimo l'anno succesivo al termine della stessa (e le loro famiglie)</c:v>
                </c:pt>
                <c:pt idx="3">
                  <c:v>In messa alla prova</c:v>
                </c:pt>
              </c:strCache>
            </c:strRef>
          </c:cat>
          <c:val>
            <c:numRef>
              <c:f>Foglio1!$B$2:$E$2</c:f>
              <c:numCache>
                <c:formatCode>General</c:formatCode>
                <c:ptCount val="4"/>
                <c:pt idx="0">
                  <c:v>514</c:v>
                </c:pt>
                <c:pt idx="1">
                  <c:v>240</c:v>
                </c:pt>
                <c:pt idx="2">
                  <c:v>68</c:v>
                </c:pt>
                <c:pt idx="3">
                  <c:v>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C4F-4B03-81DD-42B7B4C4C7B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8.8094640557912374E-3"/>
          <c:y val="6.9851851851851846E-2"/>
          <c:w val="0.34946422504393287"/>
          <c:h val="0.860296296296296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it-IT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DE70B-4DE9-403D-8212-67A9D44923F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D7F12B2-2AB0-46C5-B91C-58D1A7B30971}">
      <dgm:prSet phldrT="[Testo]" custT="1"/>
      <dgm:spPr>
        <a:xfrm>
          <a:off x="0" y="0"/>
          <a:ext cx="6161903" cy="962064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gm:spPr>
      <dgm:t>
        <a:bodyPr/>
        <a:lstStyle/>
        <a:p>
          <a:r>
            <a:rPr lang="it-IT" sz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Definizione di un </a:t>
          </a:r>
          <a:r>
            <a:rPr lang="it-IT" sz="1200" b="1" dirty="0">
              <a:solidFill>
                <a:srgbClr val="086A2E"/>
              </a:solidFill>
              <a:latin typeface="Calibri"/>
              <a:ea typeface="+mn-ea"/>
              <a:cs typeface="+mn-cs"/>
            </a:rPr>
            <a:t>percorso integrato e multidimensionale di inclusione attiva</a:t>
          </a:r>
          <a:r>
            <a:rPr lang="it-IT" sz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, nelle diverse fasi del percorso giudiziale, a partire dai bisogni della persona che si intenda accogliere nel percorso progettuale</a:t>
          </a:r>
        </a:p>
      </dgm:t>
    </dgm:pt>
    <dgm:pt modelId="{E8B627A8-2D5A-4B3A-8717-B9C0448DD84F}" type="parTrans" cxnId="{D065E982-3500-4956-AF81-91DBA456A643}">
      <dgm:prSet/>
      <dgm:spPr/>
      <dgm:t>
        <a:bodyPr/>
        <a:lstStyle/>
        <a:p>
          <a:endParaRPr lang="it-IT" sz="1600"/>
        </a:p>
      </dgm:t>
    </dgm:pt>
    <dgm:pt modelId="{5F74A1B8-8519-4699-9AF3-6963FE2C686A}" type="sibTrans" cxnId="{D065E982-3500-4956-AF81-91DBA456A643}">
      <dgm:prSet/>
      <dgm:spPr/>
      <dgm:t>
        <a:bodyPr/>
        <a:lstStyle/>
        <a:p>
          <a:endParaRPr lang="it-IT" sz="1600"/>
        </a:p>
      </dgm:t>
    </dgm:pt>
    <dgm:pt modelId="{25CAD180-72F0-4E02-86EA-1CB2F1866D1B}">
      <dgm:prSet phldrT="[Testo]" custT="1"/>
      <dgm:spPr>
        <a:xfrm>
          <a:off x="0" y="1058271"/>
          <a:ext cx="6161903" cy="1195567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gm:spPr>
      <dgm:t>
        <a:bodyPr/>
        <a:lstStyle/>
        <a:p>
          <a:r>
            <a:rPr lang="it-IT" sz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Azioni di </a:t>
          </a:r>
          <a:r>
            <a:rPr lang="it-IT" sz="1200" b="1" dirty="0">
              <a:solidFill>
                <a:srgbClr val="086A2E"/>
              </a:solidFill>
              <a:latin typeface="Calibri"/>
              <a:ea typeface="+mn-ea"/>
              <a:cs typeface="+mn-cs"/>
            </a:rPr>
            <a:t>accompagnamento individuale, sin dalla fase della detenzione, per una presa in carico integrata, con approccio multidisciplinare </a:t>
          </a:r>
          <a:r>
            <a:rPr lang="it-IT" sz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rivolto alla persona, al suo contesto familiare e alla rete di appoggio alla persona</a:t>
          </a:r>
        </a:p>
      </dgm:t>
    </dgm:pt>
    <dgm:pt modelId="{55E438F4-F433-4E7E-A8C9-C1EA4AF56CF7}" type="parTrans" cxnId="{C145D423-3E8B-4F54-B968-34D961AD40CB}">
      <dgm:prSet/>
      <dgm:spPr/>
      <dgm:t>
        <a:bodyPr/>
        <a:lstStyle/>
        <a:p>
          <a:endParaRPr lang="it-IT" sz="1600"/>
        </a:p>
      </dgm:t>
    </dgm:pt>
    <dgm:pt modelId="{932923BC-45A8-490C-8D1E-9248C9F74FB4}" type="sibTrans" cxnId="{C145D423-3E8B-4F54-B968-34D961AD40CB}">
      <dgm:prSet/>
      <dgm:spPr/>
      <dgm:t>
        <a:bodyPr/>
        <a:lstStyle/>
        <a:p>
          <a:endParaRPr lang="it-IT" sz="1600"/>
        </a:p>
      </dgm:t>
    </dgm:pt>
    <dgm:pt modelId="{CE0FD29D-E211-43DD-9AC8-E9070DC1EF1B}">
      <dgm:prSet/>
      <dgm:spPr>
        <a:xfrm>
          <a:off x="0" y="3408317"/>
          <a:ext cx="6161903" cy="962064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gm:spPr>
      <dgm:t>
        <a:bodyPr/>
        <a:lstStyle/>
        <a:p>
          <a:r>
            <a:rPr lang="it-IT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Promozione di </a:t>
          </a:r>
          <a:r>
            <a:rPr lang="it-IT" b="1" dirty="0">
              <a:solidFill>
                <a:srgbClr val="086A2E"/>
              </a:solidFill>
              <a:latin typeface="Calibri"/>
              <a:ea typeface="+mn-ea"/>
              <a:cs typeface="+mn-cs"/>
            </a:rPr>
            <a:t>percorsi di mediazione sociale e culturale e gestione dei conflitti</a:t>
          </a:r>
          <a:r>
            <a:rPr lang="it-IT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, nelle diverse fasi del percorso della persona autore di reato</a:t>
          </a:r>
        </a:p>
      </dgm:t>
    </dgm:pt>
    <dgm:pt modelId="{144787B1-D12B-4C02-AF0A-018EC6CDAAB2}" type="parTrans" cxnId="{5E11AE4D-0535-4996-B44C-932E642CC8B1}">
      <dgm:prSet/>
      <dgm:spPr/>
      <dgm:t>
        <a:bodyPr/>
        <a:lstStyle/>
        <a:p>
          <a:endParaRPr lang="it-IT"/>
        </a:p>
      </dgm:t>
    </dgm:pt>
    <dgm:pt modelId="{AB53F2F8-9588-4B24-A910-C4594807F059}" type="sibTrans" cxnId="{5E11AE4D-0535-4996-B44C-932E642CC8B1}">
      <dgm:prSet/>
      <dgm:spPr/>
      <dgm:t>
        <a:bodyPr/>
        <a:lstStyle/>
        <a:p>
          <a:endParaRPr lang="it-IT"/>
        </a:p>
      </dgm:t>
    </dgm:pt>
    <dgm:pt modelId="{09C0037D-7A9B-42E8-BF85-AAB4EDAAB6A2}">
      <dgm:prSet custT="1"/>
      <dgm:spPr>
        <a:xfrm>
          <a:off x="0" y="2350045"/>
          <a:ext cx="6161903" cy="962064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gm:spPr>
      <dgm:t>
        <a:bodyPr/>
        <a:lstStyle/>
        <a:p>
          <a:r>
            <a:rPr lang="it-IT" sz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Implementazione di </a:t>
          </a:r>
          <a:r>
            <a:rPr lang="it-IT" sz="1200" b="1" dirty="0">
              <a:solidFill>
                <a:srgbClr val="086A2E"/>
              </a:solidFill>
              <a:latin typeface="Calibri"/>
              <a:ea typeface="+mn-ea"/>
              <a:cs typeface="+mn-cs"/>
            </a:rPr>
            <a:t>percorsi di sostegno alle persone che presentano situazioni di particolare vulnerabilità </a:t>
          </a:r>
          <a:r>
            <a:rPr lang="it-IT" sz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( donne, disagio psichico, tossicodipendenti, nuovi giunti ecc.) per avviare un processo di miglioramento di vita verso l’autonomia</a:t>
          </a:r>
        </a:p>
      </dgm:t>
    </dgm:pt>
    <dgm:pt modelId="{C98138F1-EF7D-4479-920F-7CF5CD47E7E9}" type="parTrans" cxnId="{9F06F9E3-F21E-4BB3-89E0-DC2270999719}">
      <dgm:prSet/>
      <dgm:spPr/>
      <dgm:t>
        <a:bodyPr/>
        <a:lstStyle/>
        <a:p>
          <a:endParaRPr lang="it-IT"/>
        </a:p>
      </dgm:t>
    </dgm:pt>
    <dgm:pt modelId="{1A3762FC-7BE5-4E80-BEFC-37D701C695A6}" type="sibTrans" cxnId="{9F06F9E3-F21E-4BB3-89E0-DC2270999719}">
      <dgm:prSet/>
      <dgm:spPr/>
      <dgm:t>
        <a:bodyPr/>
        <a:lstStyle/>
        <a:p>
          <a:endParaRPr lang="it-IT"/>
        </a:p>
      </dgm:t>
    </dgm:pt>
    <dgm:pt modelId="{E136F204-DB7E-4655-BF84-8A576B951AED}" type="pres">
      <dgm:prSet presAssocID="{823DE70B-4DE9-403D-8212-67A9D44923F4}" presName="linear" presStyleCnt="0">
        <dgm:presLayoutVars>
          <dgm:dir/>
          <dgm:resizeHandles val="exact"/>
        </dgm:presLayoutVars>
      </dgm:prSet>
      <dgm:spPr/>
    </dgm:pt>
    <dgm:pt modelId="{9235F08F-3F61-4BB0-85E0-51CE0ED638CC}" type="pres">
      <dgm:prSet presAssocID="{BD7F12B2-2AB0-46C5-B91C-58D1A7B30971}" presName="comp" presStyleCnt="0"/>
      <dgm:spPr/>
    </dgm:pt>
    <dgm:pt modelId="{52FB9AC8-E27F-41F6-8B21-67584AC69759}" type="pres">
      <dgm:prSet presAssocID="{BD7F12B2-2AB0-46C5-B91C-58D1A7B30971}" presName="box" presStyleLbl="node1" presStyleIdx="0" presStyleCnt="4" custLinFactNeighborX="-2027"/>
      <dgm:spPr/>
    </dgm:pt>
    <dgm:pt modelId="{7E65040A-BDEA-4961-88EB-F634D79FAFBC}" type="pres">
      <dgm:prSet presAssocID="{BD7F12B2-2AB0-46C5-B91C-58D1A7B30971}" presName="img" presStyleLbl="fgImgPlace1" presStyleIdx="0" presStyleCnt="4" custScaleY="95698" custLinFactNeighborX="-2027" custLinFactNeighborY="2093"/>
      <dgm:spPr>
        <a:xfrm>
          <a:off x="71226" y="128870"/>
          <a:ext cx="1232380" cy="7365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58060FE4-D9A8-406D-BF05-3819CB8CFF67}" type="pres">
      <dgm:prSet presAssocID="{BD7F12B2-2AB0-46C5-B91C-58D1A7B30971}" presName="text" presStyleLbl="node1" presStyleIdx="0" presStyleCnt="4">
        <dgm:presLayoutVars>
          <dgm:bulletEnabled val="1"/>
        </dgm:presLayoutVars>
      </dgm:prSet>
      <dgm:spPr/>
    </dgm:pt>
    <dgm:pt modelId="{055B30AD-B9F7-4250-86DA-F41F570F4B1C}" type="pres">
      <dgm:prSet presAssocID="{5F74A1B8-8519-4699-9AF3-6963FE2C686A}" presName="spacer" presStyleCnt="0"/>
      <dgm:spPr/>
    </dgm:pt>
    <dgm:pt modelId="{F5DF5490-983F-45EC-AED3-708B1C73011C}" type="pres">
      <dgm:prSet presAssocID="{25CAD180-72F0-4E02-86EA-1CB2F1866D1B}" presName="comp" presStyleCnt="0"/>
      <dgm:spPr/>
    </dgm:pt>
    <dgm:pt modelId="{29988F3F-5A75-4AC5-9FCF-B0517C59D945}" type="pres">
      <dgm:prSet presAssocID="{25CAD180-72F0-4E02-86EA-1CB2F1866D1B}" presName="box" presStyleLbl="node1" presStyleIdx="1" presStyleCnt="4" custScaleY="124271"/>
      <dgm:spPr/>
    </dgm:pt>
    <dgm:pt modelId="{AF139EE7-CDE7-40B6-9283-A8AD5AFFF0CE}" type="pres">
      <dgm:prSet presAssocID="{25CAD180-72F0-4E02-86EA-1CB2F1866D1B}" presName="img" presStyleLbl="fgImgPlace1" presStyleIdx="1" presStyleCnt="4"/>
      <dgm:spPr>
        <a:xfrm>
          <a:off x="96206" y="1271229"/>
          <a:ext cx="1232380" cy="76965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6834D846-22E5-44DC-8AF8-D1239684E294}" type="pres">
      <dgm:prSet presAssocID="{25CAD180-72F0-4E02-86EA-1CB2F1866D1B}" presName="text" presStyleLbl="node1" presStyleIdx="1" presStyleCnt="4">
        <dgm:presLayoutVars>
          <dgm:bulletEnabled val="1"/>
        </dgm:presLayoutVars>
      </dgm:prSet>
      <dgm:spPr/>
    </dgm:pt>
    <dgm:pt modelId="{BBD05D4B-1AE2-4D2A-8525-012641F0DA59}" type="pres">
      <dgm:prSet presAssocID="{932923BC-45A8-490C-8D1E-9248C9F74FB4}" presName="spacer" presStyleCnt="0"/>
      <dgm:spPr/>
    </dgm:pt>
    <dgm:pt modelId="{B2D078A7-94FF-430E-B623-8F4C73B78FFA}" type="pres">
      <dgm:prSet presAssocID="{09C0037D-7A9B-42E8-BF85-AAB4EDAAB6A2}" presName="comp" presStyleCnt="0"/>
      <dgm:spPr/>
    </dgm:pt>
    <dgm:pt modelId="{22BA464C-B3C6-41CA-9C52-5F909E1CA147}" type="pres">
      <dgm:prSet presAssocID="{09C0037D-7A9B-42E8-BF85-AAB4EDAAB6A2}" presName="box" presStyleLbl="node1" presStyleIdx="2" presStyleCnt="4"/>
      <dgm:spPr/>
    </dgm:pt>
    <dgm:pt modelId="{1653C844-E785-43B3-88A7-CADD6F6592CA}" type="pres">
      <dgm:prSet presAssocID="{09C0037D-7A9B-42E8-BF85-AAB4EDAAB6A2}" presName="img" presStyleLbl="fgImgPlace1" presStyleIdx="2" presStyleCnt="4"/>
      <dgm:spPr>
        <a:xfrm>
          <a:off x="96206" y="2446252"/>
          <a:ext cx="1232380" cy="76965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66141617-BE91-4972-BC9C-427E3275795C}" type="pres">
      <dgm:prSet presAssocID="{09C0037D-7A9B-42E8-BF85-AAB4EDAAB6A2}" presName="text" presStyleLbl="node1" presStyleIdx="2" presStyleCnt="4">
        <dgm:presLayoutVars>
          <dgm:bulletEnabled val="1"/>
        </dgm:presLayoutVars>
      </dgm:prSet>
      <dgm:spPr/>
    </dgm:pt>
    <dgm:pt modelId="{76354050-D710-494F-9E29-C262B631A231}" type="pres">
      <dgm:prSet presAssocID="{1A3762FC-7BE5-4E80-BEFC-37D701C695A6}" presName="spacer" presStyleCnt="0"/>
      <dgm:spPr/>
    </dgm:pt>
    <dgm:pt modelId="{87AE5F32-53E2-46B6-8CA2-6A7CA31DB414}" type="pres">
      <dgm:prSet presAssocID="{CE0FD29D-E211-43DD-9AC8-E9070DC1EF1B}" presName="comp" presStyleCnt="0"/>
      <dgm:spPr/>
    </dgm:pt>
    <dgm:pt modelId="{77E50111-A054-48D0-8DF7-59284AC78606}" type="pres">
      <dgm:prSet presAssocID="{CE0FD29D-E211-43DD-9AC8-E9070DC1EF1B}" presName="box" presStyleLbl="node1" presStyleIdx="3" presStyleCnt="4"/>
      <dgm:spPr/>
    </dgm:pt>
    <dgm:pt modelId="{089FA06F-F9E4-4C83-B628-D553BE381EDA}" type="pres">
      <dgm:prSet presAssocID="{CE0FD29D-E211-43DD-9AC8-E9070DC1EF1B}" presName="img" presStyleLbl="fgImgPlace1" presStyleIdx="3" presStyleCnt="4"/>
      <dgm:spPr>
        <a:xfrm>
          <a:off x="96206" y="3504523"/>
          <a:ext cx="1232380" cy="76965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CFA8A030-1B50-424D-9292-80433AB221D9}" type="pres">
      <dgm:prSet presAssocID="{CE0FD29D-E211-43DD-9AC8-E9070DC1EF1B}" presName="text" presStyleLbl="node1" presStyleIdx="3" presStyleCnt="4">
        <dgm:presLayoutVars>
          <dgm:bulletEnabled val="1"/>
        </dgm:presLayoutVars>
      </dgm:prSet>
      <dgm:spPr/>
    </dgm:pt>
  </dgm:ptLst>
  <dgm:cxnLst>
    <dgm:cxn modelId="{177C0D00-8267-47C2-B754-5CF01E642F98}" type="presOf" srcId="{25CAD180-72F0-4E02-86EA-1CB2F1866D1B}" destId="{6834D846-22E5-44DC-8AF8-D1239684E294}" srcOrd="1" destOrd="0" presId="urn:microsoft.com/office/officeart/2005/8/layout/vList4"/>
    <dgm:cxn modelId="{0FD12F1F-0A19-4909-B639-6F0207157CBE}" type="presOf" srcId="{25CAD180-72F0-4E02-86EA-1CB2F1866D1B}" destId="{29988F3F-5A75-4AC5-9FCF-B0517C59D945}" srcOrd="0" destOrd="0" presId="urn:microsoft.com/office/officeart/2005/8/layout/vList4"/>
    <dgm:cxn modelId="{C145D423-3E8B-4F54-B968-34D961AD40CB}" srcId="{823DE70B-4DE9-403D-8212-67A9D44923F4}" destId="{25CAD180-72F0-4E02-86EA-1CB2F1866D1B}" srcOrd="1" destOrd="0" parTransId="{55E438F4-F433-4E7E-A8C9-C1EA4AF56CF7}" sibTransId="{932923BC-45A8-490C-8D1E-9248C9F74FB4}"/>
    <dgm:cxn modelId="{0DE00336-078C-4BAE-91E8-EAABA28B5D04}" type="presOf" srcId="{BD7F12B2-2AB0-46C5-B91C-58D1A7B30971}" destId="{52FB9AC8-E27F-41F6-8B21-67584AC69759}" srcOrd="0" destOrd="0" presId="urn:microsoft.com/office/officeart/2005/8/layout/vList4"/>
    <dgm:cxn modelId="{99B40440-0D18-4BC6-88E0-971147653C44}" type="presOf" srcId="{823DE70B-4DE9-403D-8212-67A9D44923F4}" destId="{E136F204-DB7E-4655-BF84-8A576B951AED}" srcOrd="0" destOrd="0" presId="urn:microsoft.com/office/officeart/2005/8/layout/vList4"/>
    <dgm:cxn modelId="{5E11AE4D-0535-4996-B44C-932E642CC8B1}" srcId="{823DE70B-4DE9-403D-8212-67A9D44923F4}" destId="{CE0FD29D-E211-43DD-9AC8-E9070DC1EF1B}" srcOrd="3" destOrd="0" parTransId="{144787B1-D12B-4C02-AF0A-018EC6CDAAB2}" sibTransId="{AB53F2F8-9588-4B24-A910-C4594807F059}"/>
    <dgm:cxn modelId="{A4BE676F-4731-45A1-A072-541637DEE0B9}" type="presOf" srcId="{09C0037D-7A9B-42E8-BF85-AAB4EDAAB6A2}" destId="{22BA464C-B3C6-41CA-9C52-5F909E1CA147}" srcOrd="0" destOrd="0" presId="urn:microsoft.com/office/officeart/2005/8/layout/vList4"/>
    <dgm:cxn modelId="{D065E982-3500-4956-AF81-91DBA456A643}" srcId="{823DE70B-4DE9-403D-8212-67A9D44923F4}" destId="{BD7F12B2-2AB0-46C5-B91C-58D1A7B30971}" srcOrd="0" destOrd="0" parTransId="{E8B627A8-2D5A-4B3A-8717-B9C0448DD84F}" sibTransId="{5F74A1B8-8519-4699-9AF3-6963FE2C686A}"/>
    <dgm:cxn modelId="{2A733E9A-5B09-4455-A852-7B67858DC778}" type="presOf" srcId="{CE0FD29D-E211-43DD-9AC8-E9070DC1EF1B}" destId="{CFA8A030-1B50-424D-9292-80433AB221D9}" srcOrd="1" destOrd="0" presId="urn:microsoft.com/office/officeart/2005/8/layout/vList4"/>
    <dgm:cxn modelId="{5A2AABA3-45CD-45CA-BC65-80F191C821DA}" type="presOf" srcId="{BD7F12B2-2AB0-46C5-B91C-58D1A7B30971}" destId="{58060FE4-D9A8-406D-BF05-3819CB8CFF67}" srcOrd="1" destOrd="0" presId="urn:microsoft.com/office/officeart/2005/8/layout/vList4"/>
    <dgm:cxn modelId="{A04BC5C9-191B-4354-A3CE-BF010F1EECEE}" type="presOf" srcId="{09C0037D-7A9B-42E8-BF85-AAB4EDAAB6A2}" destId="{66141617-BE91-4972-BC9C-427E3275795C}" srcOrd="1" destOrd="0" presId="urn:microsoft.com/office/officeart/2005/8/layout/vList4"/>
    <dgm:cxn modelId="{42FB68E0-584A-4BDF-AF53-4EDC71C907BA}" type="presOf" srcId="{CE0FD29D-E211-43DD-9AC8-E9070DC1EF1B}" destId="{77E50111-A054-48D0-8DF7-59284AC78606}" srcOrd="0" destOrd="0" presId="urn:microsoft.com/office/officeart/2005/8/layout/vList4"/>
    <dgm:cxn modelId="{9F06F9E3-F21E-4BB3-89E0-DC2270999719}" srcId="{823DE70B-4DE9-403D-8212-67A9D44923F4}" destId="{09C0037D-7A9B-42E8-BF85-AAB4EDAAB6A2}" srcOrd="2" destOrd="0" parTransId="{C98138F1-EF7D-4479-920F-7CF5CD47E7E9}" sibTransId="{1A3762FC-7BE5-4E80-BEFC-37D701C695A6}"/>
    <dgm:cxn modelId="{460AE3E8-181A-40B4-A041-AAD7F23B99BD}" type="presParOf" srcId="{E136F204-DB7E-4655-BF84-8A576B951AED}" destId="{9235F08F-3F61-4BB0-85E0-51CE0ED638CC}" srcOrd="0" destOrd="0" presId="urn:microsoft.com/office/officeart/2005/8/layout/vList4"/>
    <dgm:cxn modelId="{FB3D5E16-63A9-429A-864F-C197249D2CEC}" type="presParOf" srcId="{9235F08F-3F61-4BB0-85E0-51CE0ED638CC}" destId="{52FB9AC8-E27F-41F6-8B21-67584AC69759}" srcOrd="0" destOrd="0" presId="urn:microsoft.com/office/officeart/2005/8/layout/vList4"/>
    <dgm:cxn modelId="{6B067C22-AECF-420A-837A-435B9F3C7F5B}" type="presParOf" srcId="{9235F08F-3F61-4BB0-85E0-51CE0ED638CC}" destId="{7E65040A-BDEA-4961-88EB-F634D79FAFBC}" srcOrd="1" destOrd="0" presId="urn:microsoft.com/office/officeart/2005/8/layout/vList4"/>
    <dgm:cxn modelId="{E2ED7336-8D64-4B86-83BE-A9A3B9C26B1E}" type="presParOf" srcId="{9235F08F-3F61-4BB0-85E0-51CE0ED638CC}" destId="{58060FE4-D9A8-406D-BF05-3819CB8CFF67}" srcOrd="2" destOrd="0" presId="urn:microsoft.com/office/officeart/2005/8/layout/vList4"/>
    <dgm:cxn modelId="{D21B4D93-D4AF-447F-ACFB-786BFC7A734D}" type="presParOf" srcId="{E136F204-DB7E-4655-BF84-8A576B951AED}" destId="{055B30AD-B9F7-4250-86DA-F41F570F4B1C}" srcOrd="1" destOrd="0" presId="urn:microsoft.com/office/officeart/2005/8/layout/vList4"/>
    <dgm:cxn modelId="{2B6C6F5A-30D4-4EF6-9CE5-47273D68DDDE}" type="presParOf" srcId="{E136F204-DB7E-4655-BF84-8A576B951AED}" destId="{F5DF5490-983F-45EC-AED3-708B1C73011C}" srcOrd="2" destOrd="0" presId="urn:microsoft.com/office/officeart/2005/8/layout/vList4"/>
    <dgm:cxn modelId="{C6F506B2-63D8-4B83-BB44-CB84EAD2C82E}" type="presParOf" srcId="{F5DF5490-983F-45EC-AED3-708B1C73011C}" destId="{29988F3F-5A75-4AC5-9FCF-B0517C59D945}" srcOrd="0" destOrd="0" presId="urn:microsoft.com/office/officeart/2005/8/layout/vList4"/>
    <dgm:cxn modelId="{E2B32B51-EA45-4591-AB8D-B59A49CF33DC}" type="presParOf" srcId="{F5DF5490-983F-45EC-AED3-708B1C73011C}" destId="{AF139EE7-CDE7-40B6-9283-A8AD5AFFF0CE}" srcOrd="1" destOrd="0" presId="urn:microsoft.com/office/officeart/2005/8/layout/vList4"/>
    <dgm:cxn modelId="{39CD500D-3156-4BA1-9238-FA9FA3DCE6D7}" type="presParOf" srcId="{F5DF5490-983F-45EC-AED3-708B1C73011C}" destId="{6834D846-22E5-44DC-8AF8-D1239684E294}" srcOrd="2" destOrd="0" presId="urn:microsoft.com/office/officeart/2005/8/layout/vList4"/>
    <dgm:cxn modelId="{F74A498D-37CC-40CA-893F-AE540F10B9F2}" type="presParOf" srcId="{E136F204-DB7E-4655-BF84-8A576B951AED}" destId="{BBD05D4B-1AE2-4D2A-8525-012641F0DA59}" srcOrd="3" destOrd="0" presId="urn:microsoft.com/office/officeart/2005/8/layout/vList4"/>
    <dgm:cxn modelId="{898E9BB5-2C6C-487E-A924-2C575871A333}" type="presParOf" srcId="{E136F204-DB7E-4655-BF84-8A576B951AED}" destId="{B2D078A7-94FF-430E-B623-8F4C73B78FFA}" srcOrd="4" destOrd="0" presId="urn:microsoft.com/office/officeart/2005/8/layout/vList4"/>
    <dgm:cxn modelId="{0E27603D-4F86-41FE-8113-CF43628059BC}" type="presParOf" srcId="{B2D078A7-94FF-430E-B623-8F4C73B78FFA}" destId="{22BA464C-B3C6-41CA-9C52-5F909E1CA147}" srcOrd="0" destOrd="0" presId="urn:microsoft.com/office/officeart/2005/8/layout/vList4"/>
    <dgm:cxn modelId="{5D5454AB-1593-4197-A80C-4D068C1A22BB}" type="presParOf" srcId="{B2D078A7-94FF-430E-B623-8F4C73B78FFA}" destId="{1653C844-E785-43B3-88A7-CADD6F6592CA}" srcOrd="1" destOrd="0" presId="urn:microsoft.com/office/officeart/2005/8/layout/vList4"/>
    <dgm:cxn modelId="{B8AC7751-4885-47FB-ABBA-9FA32CFA9FCE}" type="presParOf" srcId="{B2D078A7-94FF-430E-B623-8F4C73B78FFA}" destId="{66141617-BE91-4972-BC9C-427E3275795C}" srcOrd="2" destOrd="0" presId="urn:microsoft.com/office/officeart/2005/8/layout/vList4"/>
    <dgm:cxn modelId="{E251F9E9-F35D-4E6D-9414-B80CAFE4ABD4}" type="presParOf" srcId="{E136F204-DB7E-4655-BF84-8A576B951AED}" destId="{76354050-D710-494F-9E29-C262B631A231}" srcOrd="5" destOrd="0" presId="urn:microsoft.com/office/officeart/2005/8/layout/vList4"/>
    <dgm:cxn modelId="{0EB46193-C2A5-4823-A611-2E821826BE75}" type="presParOf" srcId="{E136F204-DB7E-4655-BF84-8A576B951AED}" destId="{87AE5F32-53E2-46B6-8CA2-6A7CA31DB414}" srcOrd="6" destOrd="0" presId="urn:microsoft.com/office/officeart/2005/8/layout/vList4"/>
    <dgm:cxn modelId="{D14B2D79-CCCA-4F96-86D4-732CA5722946}" type="presParOf" srcId="{87AE5F32-53E2-46B6-8CA2-6A7CA31DB414}" destId="{77E50111-A054-48D0-8DF7-59284AC78606}" srcOrd="0" destOrd="0" presId="urn:microsoft.com/office/officeart/2005/8/layout/vList4"/>
    <dgm:cxn modelId="{ABAD2C0E-C069-4D62-909F-C70278BBF157}" type="presParOf" srcId="{87AE5F32-53E2-46B6-8CA2-6A7CA31DB414}" destId="{089FA06F-F9E4-4C83-B628-D553BE381EDA}" srcOrd="1" destOrd="0" presId="urn:microsoft.com/office/officeart/2005/8/layout/vList4"/>
    <dgm:cxn modelId="{4C990D4D-35E2-44BB-BB85-139563E6F120}" type="presParOf" srcId="{87AE5F32-53E2-46B6-8CA2-6A7CA31DB414}" destId="{CFA8A030-1B50-424D-9292-80433AB221D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DE70B-4DE9-403D-8212-67A9D44923F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D7F12B2-2AB0-46C5-B91C-58D1A7B30971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</a:rPr>
            <a:t>Implementazione dei </a:t>
          </a:r>
          <a:r>
            <a:rPr lang="it-IT" sz="1600" b="1" dirty="0">
              <a:solidFill>
                <a:srgbClr val="086A2E"/>
              </a:solidFill>
            </a:rPr>
            <a:t>percorsi di riconoscimento delle competenze formali e informali e accompagnamento all’inserimento lavorativo</a:t>
          </a:r>
        </a:p>
      </dgm:t>
    </dgm:pt>
    <dgm:pt modelId="{E8B627A8-2D5A-4B3A-8717-B9C0448DD84F}" type="parTrans" cxnId="{D065E982-3500-4956-AF81-91DBA456A643}">
      <dgm:prSet/>
      <dgm:spPr/>
      <dgm:t>
        <a:bodyPr/>
        <a:lstStyle/>
        <a:p>
          <a:endParaRPr lang="it-IT" sz="1600"/>
        </a:p>
      </dgm:t>
    </dgm:pt>
    <dgm:pt modelId="{5F74A1B8-8519-4699-9AF3-6963FE2C686A}" type="sibTrans" cxnId="{D065E982-3500-4956-AF81-91DBA456A643}">
      <dgm:prSet/>
      <dgm:spPr/>
      <dgm:t>
        <a:bodyPr/>
        <a:lstStyle/>
        <a:p>
          <a:endParaRPr lang="it-IT" sz="1600"/>
        </a:p>
      </dgm:t>
    </dgm:pt>
    <dgm:pt modelId="{25CAD180-72F0-4E02-86EA-1CB2F1866D1B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b="1" dirty="0">
              <a:solidFill>
                <a:srgbClr val="086A2E"/>
              </a:solidFill>
            </a:rPr>
            <a:t>Accompagnamento e orientamento </a:t>
          </a:r>
          <a:r>
            <a:rPr lang="it-IT" sz="1600" dirty="0">
              <a:solidFill>
                <a:schemeClr val="tx1"/>
              </a:solidFill>
            </a:rPr>
            <a:t>verso le misure di inclusione attiva offerte dal sistema regionale</a:t>
          </a:r>
        </a:p>
      </dgm:t>
    </dgm:pt>
    <dgm:pt modelId="{55E438F4-F433-4E7E-A8C9-C1EA4AF56CF7}" type="parTrans" cxnId="{C145D423-3E8B-4F54-B968-34D961AD40CB}">
      <dgm:prSet/>
      <dgm:spPr/>
      <dgm:t>
        <a:bodyPr/>
        <a:lstStyle/>
        <a:p>
          <a:endParaRPr lang="it-IT" sz="1600"/>
        </a:p>
      </dgm:t>
    </dgm:pt>
    <dgm:pt modelId="{932923BC-45A8-490C-8D1E-9248C9F74FB4}" type="sibTrans" cxnId="{C145D423-3E8B-4F54-B968-34D961AD40CB}">
      <dgm:prSet/>
      <dgm:spPr/>
      <dgm:t>
        <a:bodyPr/>
        <a:lstStyle/>
        <a:p>
          <a:endParaRPr lang="it-IT" sz="1600"/>
        </a:p>
      </dgm:t>
    </dgm:pt>
    <dgm:pt modelId="{09C0037D-7A9B-42E8-BF85-AAB4EDAAB6A2}">
      <dgm:prSet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</a:rPr>
            <a:t>Implementazione dei </a:t>
          </a:r>
          <a:r>
            <a:rPr lang="it-IT" sz="1600" b="1" dirty="0">
              <a:solidFill>
                <a:srgbClr val="086A2E"/>
              </a:solidFill>
            </a:rPr>
            <a:t>percorsi di inclusione attiva propedeutici all’inserimento lavorativo</a:t>
          </a:r>
        </a:p>
      </dgm:t>
    </dgm:pt>
    <dgm:pt modelId="{C98138F1-EF7D-4479-920F-7CF5CD47E7E9}" type="parTrans" cxnId="{9F06F9E3-F21E-4BB3-89E0-DC2270999719}">
      <dgm:prSet/>
      <dgm:spPr/>
      <dgm:t>
        <a:bodyPr/>
        <a:lstStyle/>
        <a:p>
          <a:endParaRPr lang="it-IT"/>
        </a:p>
      </dgm:t>
    </dgm:pt>
    <dgm:pt modelId="{1A3762FC-7BE5-4E80-BEFC-37D701C695A6}" type="sibTrans" cxnId="{9F06F9E3-F21E-4BB3-89E0-DC2270999719}">
      <dgm:prSet/>
      <dgm:spPr/>
      <dgm:t>
        <a:bodyPr/>
        <a:lstStyle/>
        <a:p>
          <a:endParaRPr lang="it-IT"/>
        </a:p>
      </dgm:t>
    </dgm:pt>
    <dgm:pt modelId="{E136F204-DB7E-4655-BF84-8A576B951AED}" type="pres">
      <dgm:prSet presAssocID="{823DE70B-4DE9-403D-8212-67A9D44923F4}" presName="linear" presStyleCnt="0">
        <dgm:presLayoutVars>
          <dgm:dir/>
          <dgm:resizeHandles val="exact"/>
        </dgm:presLayoutVars>
      </dgm:prSet>
      <dgm:spPr/>
    </dgm:pt>
    <dgm:pt modelId="{9235F08F-3F61-4BB0-85E0-51CE0ED638CC}" type="pres">
      <dgm:prSet presAssocID="{BD7F12B2-2AB0-46C5-B91C-58D1A7B30971}" presName="comp" presStyleCnt="0"/>
      <dgm:spPr/>
    </dgm:pt>
    <dgm:pt modelId="{52FB9AC8-E27F-41F6-8B21-67584AC69759}" type="pres">
      <dgm:prSet presAssocID="{BD7F12B2-2AB0-46C5-B91C-58D1A7B30971}" presName="box" presStyleLbl="node1" presStyleIdx="0" presStyleCnt="3" custLinFactNeighborX="-2027"/>
      <dgm:spPr/>
    </dgm:pt>
    <dgm:pt modelId="{7E65040A-BDEA-4961-88EB-F634D79FAFBC}" type="pres">
      <dgm:prSet presAssocID="{BD7F12B2-2AB0-46C5-B91C-58D1A7B30971}" presName="img" presStyleLbl="fgImgPlace1" presStyleIdx="0" presStyleCnt="3" custScaleY="95698" custLinFactNeighborX="-2027" custLinFactNeighborY="209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8060FE4-D9A8-406D-BF05-3819CB8CFF67}" type="pres">
      <dgm:prSet presAssocID="{BD7F12B2-2AB0-46C5-B91C-58D1A7B30971}" presName="text" presStyleLbl="node1" presStyleIdx="0" presStyleCnt="3">
        <dgm:presLayoutVars>
          <dgm:bulletEnabled val="1"/>
        </dgm:presLayoutVars>
      </dgm:prSet>
      <dgm:spPr/>
    </dgm:pt>
    <dgm:pt modelId="{055B30AD-B9F7-4250-86DA-F41F570F4B1C}" type="pres">
      <dgm:prSet presAssocID="{5F74A1B8-8519-4699-9AF3-6963FE2C686A}" presName="spacer" presStyleCnt="0"/>
      <dgm:spPr/>
    </dgm:pt>
    <dgm:pt modelId="{F5DF5490-983F-45EC-AED3-708B1C73011C}" type="pres">
      <dgm:prSet presAssocID="{25CAD180-72F0-4E02-86EA-1CB2F1866D1B}" presName="comp" presStyleCnt="0"/>
      <dgm:spPr/>
    </dgm:pt>
    <dgm:pt modelId="{29988F3F-5A75-4AC5-9FCF-B0517C59D945}" type="pres">
      <dgm:prSet presAssocID="{25CAD180-72F0-4E02-86EA-1CB2F1866D1B}" presName="box" presStyleLbl="node1" presStyleIdx="1" presStyleCnt="3" custScaleY="98314"/>
      <dgm:spPr/>
    </dgm:pt>
    <dgm:pt modelId="{AF139EE7-CDE7-40B6-9283-A8AD5AFFF0CE}" type="pres">
      <dgm:prSet presAssocID="{25CAD180-72F0-4E02-86EA-1CB2F1866D1B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834D846-22E5-44DC-8AF8-D1239684E294}" type="pres">
      <dgm:prSet presAssocID="{25CAD180-72F0-4E02-86EA-1CB2F1866D1B}" presName="text" presStyleLbl="node1" presStyleIdx="1" presStyleCnt="3">
        <dgm:presLayoutVars>
          <dgm:bulletEnabled val="1"/>
        </dgm:presLayoutVars>
      </dgm:prSet>
      <dgm:spPr/>
    </dgm:pt>
    <dgm:pt modelId="{BBD05D4B-1AE2-4D2A-8525-012641F0DA59}" type="pres">
      <dgm:prSet presAssocID="{932923BC-45A8-490C-8D1E-9248C9F74FB4}" presName="spacer" presStyleCnt="0"/>
      <dgm:spPr/>
    </dgm:pt>
    <dgm:pt modelId="{B2D078A7-94FF-430E-B623-8F4C73B78FFA}" type="pres">
      <dgm:prSet presAssocID="{09C0037D-7A9B-42E8-BF85-AAB4EDAAB6A2}" presName="comp" presStyleCnt="0"/>
      <dgm:spPr/>
    </dgm:pt>
    <dgm:pt modelId="{22BA464C-B3C6-41CA-9C52-5F909E1CA147}" type="pres">
      <dgm:prSet presAssocID="{09C0037D-7A9B-42E8-BF85-AAB4EDAAB6A2}" presName="box" presStyleLbl="node1" presStyleIdx="2" presStyleCnt="3"/>
      <dgm:spPr/>
    </dgm:pt>
    <dgm:pt modelId="{1653C844-E785-43B3-88A7-CADD6F6592CA}" type="pres">
      <dgm:prSet presAssocID="{09C0037D-7A9B-42E8-BF85-AAB4EDAAB6A2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6141617-BE91-4972-BC9C-427E3275795C}" type="pres">
      <dgm:prSet presAssocID="{09C0037D-7A9B-42E8-BF85-AAB4EDAAB6A2}" presName="text" presStyleLbl="node1" presStyleIdx="2" presStyleCnt="3">
        <dgm:presLayoutVars>
          <dgm:bulletEnabled val="1"/>
        </dgm:presLayoutVars>
      </dgm:prSet>
      <dgm:spPr/>
    </dgm:pt>
  </dgm:ptLst>
  <dgm:cxnLst>
    <dgm:cxn modelId="{98CDE41E-780F-4F79-9245-C82ADCC43198}" type="presOf" srcId="{09C0037D-7A9B-42E8-BF85-AAB4EDAAB6A2}" destId="{22BA464C-B3C6-41CA-9C52-5F909E1CA147}" srcOrd="0" destOrd="0" presId="urn:microsoft.com/office/officeart/2005/8/layout/vList4"/>
    <dgm:cxn modelId="{C145D423-3E8B-4F54-B968-34D961AD40CB}" srcId="{823DE70B-4DE9-403D-8212-67A9D44923F4}" destId="{25CAD180-72F0-4E02-86EA-1CB2F1866D1B}" srcOrd="1" destOrd="0" parTransId="{55E438F4-F433-4E7E-A8C9-C1EA4AF56CF7}" sibTransId="{932923BC-45A8-490C-8D1E-9248C9F74FB4}"/>
    <dgm:cxn modelId="{A0AB9B40-6ABF-484B-98F7-55E74132B263}" type="presOf" srcId="{09C0037D-7A9B-42E8-BF85-AAB4EDAAB6A2}" destId="{66141617-BE91-4972-BC9C-427E3275795C}" srcOrd="1" destOrd="0" presId="urn:microsoft.com/office/officeart/2005/8/layout/vList4"/>
    <dgm:cxn modelId="{7B335B5C-FBEB-447A-B067-0E157DCFA4F9}" type="presOf" srcId="{823DE70B-4DE9-403D-8212-67A9D44923F4}" destId="{E136F204-DB7E-4655-BF84-8A576B951AED}" srcOrd="0" destOrd="0" presId="urn:microsoft.com/office/officeart/2005/8/layout/vList4"/>
    <dgm:cxn modelId="{622BE65E-5015-478A-AE42-2D0FF5717B87}" type="presOf" srcId="{BD7F12B2-2AB0-46C5-B91C-58D1A7B30971}" destId="{58060FE4-D9A8-406D-BF05-3819CB8CFF67}" srcOrd="1" destOrd="0" presId="urn:microsoft.com/office/officeart/2005/8/layout/vList4"/>
    <dgm:cxn modelId="{B7DBC271-CF99-4126-A322-FE2FD21A8089}" type="presOf" srcId="{25CAD180-72F0-4E02-86EA-1CB2F1866D1B}" destId="{29988F3F-5A75-4AC5-9FCF-B0517C59D945}" srcOrd="0" destOrd="0" presId="urn:microsoft.com/office/officeart/2005/8/layout/vList4"/>
    <dgm:cxn modelId="{D065E982-3500-4956-AF81-91DBA456A643}" srcId="{823DE70B-4DE9-403D-8212-67A9D44923F4}" destId="{BD7F12B2-2AB0-46C5-B91C-58D1A7B30971}" srcOrd="0" destOrd="0" parTransId="{E8B627A8-2D5A-4B3A-8717-B9C0448DD84F}" sibTransId="{5F74A1B8-8519-4699-9AF3-6963FE2C686A}"/>
    <dgm:cxn modelId="{240EE69F-EFE2-4F64-B9CD-97D1BB3B4C6B}" type="presOf" srcId="{BD7F12B2-2AB0-46C5-B91C-58D1A7B30971}" destId="{52FB9AC8-E27F-41F6-8B21-67584AC69759}" srcOrd="0" destOrd="0" presId="urn:microsoft.com/office/officeart/2005/8/layout/vList4"/>
    <dgm:cxn modelId="{00BA9EC1-C5B7-4566-9907-F7CEBCC25AAF}" type="presOf" srcId="{25CAD180-72F0-4E02-86EA-1CB2F1866D1B}" destId="{6834D846-22E5-44DC-8AF8-D1239684E294}" srcOrd="1" destOrd="0" presId="urn:microsoft.com/office/officeart/2005/8/layout/vList4"/>
    <dgm:cxn modelId="{9F06F9E3-F21E-4BB3-89E0-DC2270999719}" srcId="{823DE70B-4DE9-403D-8212-67A9D44923F4}" destId="{09C0037D-7A9B-42E8-BF85-AAB4EDAAB6A2}" srcOrd="2" destOrd="0" parTransId="{C98138F1-EF7D-4479-920F-7CF5CD47E7E9}" sibTransId="{1A3762FC-7BE5-4E80-BEFC-37D701C695A6}"/>
    <dgm:cxn modelId="{A8896C25-A5CE-43DB-930A-C5F8BB57B18F}" type="presParOf" srcId="{E136F204-DB7E-4655-BF84-8A576B951AED}" destId="{9235F08F-3F61-4BB0-85E0-51CE0ED638CC}" srcOrd="0" destOrd="0" presId="urn:microsoft.com/office/officeart/2005/8/layout/vList4"/>
    <dgm:cxn modelId="{1B2A151E-9396-454C-9740-688B431F91CD}" type="presParOf" srcId="{9235F08F-3F61-4BB0-85E0-51CE0ED638CC}" destId="{52FB9AC8-E27F-41F6-8B21-67584AC69759}" srcOrd="0" destOrd="0" presId="urn:microsoft.com/office/officeart/2005/8/layout/vList4"/>
    <dgm:cxn modelId="{761B04D4-89A9-4F43-9E50-EF681A22627F}" type="presParOf" srcId="{9235F08F-3F61-4BB0-85E0-51CE0ED638CC}" destId="{7E65040A-BDEA-4961-88EB-F634D79FAFBC}" srcOrd="1" destOrd="0" presId="urn:microsoft.com/office/officeart/2005/8/layout/vList4"/>
    <dgm:cxn modelId="{E52BDE2D-5749-4965-AB1F-174024F3E6D6}" type="presParOf" srcId="{9235F08F-3F61-4BB0-85E0-51CE0ED638CC}" destId="{58060FE4-D9A8-406D-BF05-3819CB8CFF67}" srcOrd="2" destOrd="0" presId="urn:microsoft.com/office/officeart/2005/8/layout/vList4"/>
    <dgm:cxn modelId="{95CE513C-E022-4D9F-BC36-1EF75A1EA901}" type="presParOf" srcId="{E136F204-DB7E-4655-BF84-8A576B951AED}" destId="{055B30AD-B9F7-4250-86DA-F41F570F4B1C}" srcOrd="1" destOrd="0" presId="urn:microsoft.com/office/officeart/2005/8/layout/vList4"/>
    <dgm:cxn modelId="{860EFBCB-AF38-4658-8F48-C05493C3CC57}" type="presParOf" srcId="{E136F204-DB7E-4655-BF84-8A576B951AED}" destId="{F5DF5490-983F-45EC-AED3-708B1C73011C}" srcOrd="2" destOrd="0" presId="urn:microsoft.com/office/officeart/2005/8/layout/vList4"/>
    <dgm:cxn modelId="{B0052B48-35F1-4E49-8B30-47F8D24122BA}" type="presParOf" srcId="{F5DF5490-983F-45EC-AED3-708B1C73011C}" destId="{29988F3F-5A75-4AC5-9FCF-B0517C59D945}" srcOrd="0" destOrd="0" presId="urn:microsoft.com/office/officeart/2005/8/layout/vList4"/>
    <dgm:cxn modelId="{2D15D5B0-DEAC-4305-8841-8C97292A5278}" type="presParOf" srcId="{F5DF5490-983F-45EC-AED3-708B1C73011C}" destId="{AF139EE7-CDE7-40B6-9283-A8AD5AFFF0CE}" srcOrd="1" destOrd="0" presId="urn:microsoft.com/office/officeart/2005/8/layout/vList4"/>
    <dgm:cxn modelId="{F278A13A-169F-486D-955E-CD147D0C189D}" type="presParOf" srcId="{F5DF5490-983F-45EC-AED3-708B1C73011C}" destId="{6834D846-22E5-44DC-8AF8-D1239684E294}" srcOrd="2" destOrd="0" presId="urn:microsoft.com/office/officeart/2005/8/layout/vList4"/>
    <dgm:cxn modelId="{8EEAA3A7-A3F2-4B2A-8FE0-6911EA84F87F}" type="presParOf" srcId="{E136F204-DB7E-4655-BF84-8A576B951AED}" destId="{BBD05D4B-1AE2-4D2A-8525-012641F0DA59}" srcOrd="3" destOrd="0" presId="urn:microsoft.com/office/officeart/2005/8/layout/vList4"/>
    <dgm:cxn modelId="{1E09CC81-5B55-4420-A340-63B46F0268DF}" type="presParOf" srcId="{E136F204-DB7E-4655-BF84-8A576B951AED}" destId="{B2D078A7-94FF-430E-B623-8F4C73B78FFA}" srcOrd="4" destOrd="0" presId="urn:microsoft.com/office/officeart/2005/8/layout/vList4"/>
    <dgm:cxn modelId="{98FB01D5-E5B4-4E92-B4AA-FC94430EB62E}" type="presParOf" srcId="{B2D078A7-94FF-430E-B623-8F4C73B78FFA}" destId="{22BA464C-B3C6-41CA-9C52-5F909E1CA147}" srcOrd="0" destOrd="0" presId="urn:microsoft.com/office/officeart/2005/8/layout/vList4"/>
    <dgm:cxn modelId="{671DE96F-324C-428B-BC00-0E031B451219}" type="presParOf" srcId="{B2D078A7-94FF-430E-B623-8F4C73B78FFA}" destId="{1653C844-E785-43B3-88A7-CADD6F6592CA}" srcOrd="1" destOrd="0" presId="urn:microsoft.com/office/officeart/2005/8/layout/vList4"/>
    <dgm:cxn modelId="{C13ECF9A-39FD-451A-ADB2-25E63EA554B1}" type="presParOf" srcId="{B2D078A7-94FF-430E-B623-8F4C73B78FFA}" destId="{66141617-BE91-4972-BC9C-427E3275795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DE70B-4DE9-403D-8212-67A9D44923F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D7F12B2-2AB0-46C5-B91C-58D1A7B30971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400" dirty="0">
              <a:solidFill>
                <a:schemeClr val="tx1"/>
              </a:solidFill>
            </a:rPr>
            <a:t>Sostegno alla persona attraverso </a:t>
          </a:r>
          <a:r>
            <a:rPr lang="it-IT" sz="1400" b="1" dirty="0">
              <a:solidFill>
                <a:srgbClr val="086A2E"/>
              </a:solidFill>
            </a:rPr>
            <a:t>un’offerta di accoglienza temporanea di carattere abitativo e di natura modulare</a:t>
          </a:r>
          <a:r>
            <a:rPr lang="it-IT" sz="1400" dirty="0">
              <a:solidFill>
                <a:schemeClr val="tx1"/>
              </a:solidFill>
            </a:rPr>
            <a:t>, coerentemente con il grado di autonomia della persona</a:t>
          </a:r>
        </a:p>
      </dgm:t>
    </dgm:pt>
    <dgm:pt modelId="{E8B627A8-2D5A-4B3A-8717-B9C0448DD84F}" type="parTrans" cxnId="{D065E982-3500-4956-AF81-91DBA456A643}">
      <dgm:prSet/>
      <dgm:spPr/>
      <dgm:t>
        <a:bodyPr/>
        <a:lstStyle/>
        <a:p>
          <a:endParaRPr lang="it-IT" sz="1600"/>
        </a:p>
      </dgm:t>
    </dgm:pt>
    <dgm:pt modelId="{5F74A1B8-8519-4699-9AF3-6963FE2C686A}" type="sibTrans" cxnId="{D065E982-3500-4956-AF81-91DBA456A643}">
      <dgm:prSet/>
      <dgm:spPr/>
      <dgm:t>
        <a:bodyPr/>
        <a:lstStyle/>
        <a:p>
          <a:endParaRPr lang="it-IT" sz="1600"/>
        </a:p>
      </dgm:t>
    </dgm:pt>
    <dgm:pt modelId="{25CAD180-72F0-4E02-86EA-1CB2F1866D1B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pPr algn="just"/>
          <a:r>
            <a:rPr lang="it-IT" sz="1400" b="1" dirty="0">
              <a:solidFill>
                <a:srgbClr val="086A2E"/>
              </a:solidFill>
            </a:rPr>
            <a:t>Sostegno alle donne con figli minori </a:t>
          </a:r>
          <a:r>
            <a:rPr lang="it-IT" sz="1400" dirty="0">
              <a:solidFill>
                <a:schemeClr val="tx1"/>
              </a:solidFill>
            </a:rPr>
            <a:t>per interventi mirati di </a:t>
          </a:r>
          <a:r>
            <a:rPr lang="it-IT" sz="1400" b="1" dirty="0">
              <a:solidFill>
                <a:srgbClr val="086A2E"/>
              </a:solidFill>
            </a:rPr>
            <a:t>accoglienza temporanea di carattere abitativo</a:t>
          </a:r>
          <a:r>
            <a:rPr lang="it-IT" sz="1400" dirty="0">
              <a:solidFill>
                <a:schemeClr val="tx1"/>
              </a:solidFill>
            </a:rPr>
            <a:t>, nell’ambito delle case famiglia già esistenti sul territorio</a:t>
          </a:r>
        </a:p>
      </dgm:t>
    </dgm:pt>
    <dgm:pt modelId="{55E438F4-F433-4E7E-A8C9-C1EA4AF56CF7}" type="parTrans" cxnId="{C145D423-3E8B-4F54-B968-34D961AD40CB}">
      <dgm:prSet/>
      <dgm:spPr/>
      <dgm:t>
        <a:bodyPr/>
        <a:lstStyle/>
        <a:p>
          <a:endParaRPr lang="it-IT" sz="1600"/>
        </a:p>
      </dgm:t>
    </dgm:pt>
    <dgm:pt modelId="{932923BC-45A8-490C-8D1E-9248C9F74FB4}" type="sibTrans" cxnId="{C145D423-3E8B-4F54-B968-34D961AD40CB}">
      <dgm:prSet/>
      <dgm:spPr/>
      <dgm:t>
        <a:bodyPr/>
        <a:lstStyle/>
        <a:p>
          <a:endParaRPr lang="it-IT" sz="1600"/>
        </a:p>
      </dgm:t>
    </dgm:pt>
    <dgm:pt modelId="{09C0037D-7A9B-42E8-BF85-AAB4EDAAB6A2}">
      <dgm:prSet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b="1" dirty="0">
              <a:solidFill>
                <a:srgbClr val="086A2E"/>
              </a:solidFill>
            </a:rPr>
            <a:t>Sostegno alla popolazione minore autore di reato</a:t>
          </a:r>
          <a:r>
            <a:rPr lang="it-IT" sz="1600" dirty="0">
              <a:solidFill>
                <a:schemeClr val="tx1"/>
              </a:solidFill>
            </a:rPr>
            <a:t>, attraverso un’offerta mirata di </a:t>
          </a:r>
          <a:r>
            <a:rPr lang="it-IT" sz="1600" b="1" dirty="0">
              <a:solidFill>
                <a:srgbClr val="086A2E"/>
              </a:solidFill>
            </a:rPr>
            <a:t>accoglienza temporanea di carattere abitativo</a:t>
          </a:r>
        </a:p>
      </dgm:t>
    </dgm:pt>
    <dgm:pt modelId="{C98138F1-EF7D-4479-920F-7CF5CD47E7E9}" type="parTrans" cxnId="{9F06F9E3-F21E-4BB3-89E0-DC2270999719}">
      <dgm:prSet/>
      <dgm:spPr/>
      <dgm:t>
        <a:bodyPr/>
        <a:lstStyle/>
        <a:p>
          <a:endParaRPr lang="it-IT"/>
        </a:p>
      </dgm:t>
    </dgm:pt>
    <dgm:pt modelId="{1A3762FC-7BE5-4E80-BEFC-37D701C695A6}" type="sibTrans" cxnId="{9F06F9E3-F21E-4BB3-89E0-DC2270999719}">
      <dgm:prSet/>
      <dgm:spPr/>
      <dgm:t>
        <a:bodyPr/>
        <a:lstStyle/>
        <a:p>
          <a:endParaRPr lang="it-IT"/>
        </a:p>
      </dgm:t>
    </dgm:pt>
    <dgm:pt modelId="{E136F204-DB7E-4655-BF84-8A576B951AED}" type="pres">
      <dgm:prSet presAssocID="{823DE70B-4DE9-403D-8212-67A9D44923F4}" presName="linear" presStyleCnt="0">
        <dgm:presLayoutVars>
          <dgm:dir/>
          <dgm:resizeHandles val="exact"/>
        </dgm:presLayoutVars>
      </dgm:prSet>
      <dgm:spPr/>
    </dgm:pt>
    <dgm:pt modelId="{9235F08F-3F61-4BB0-85E0-51CE0ED638CC}" type="pres">
      <dgm:prSet presAssocID="{BD7F12B2-2AB0-46C5-B91C-58D1A7B30971}" presName="comp" presStyleCnt="0"/>
      <dgm:spPr/>
    </dgm:pt>
    <dgm:pt modelId="{52FB9AC8-E27F-41F6-8B21-67584AC69759}" type="pres">
      <dgm:prSet presAssocID="{BD7F12B2-2AB0-46C5-B91C-58D1A7B30971}" presName="box" presStyleLbl="node1" presStyleIdx="0" presStyleCnt="3" custScaleY="92629" custLinFactNeighborX="-2027"/>
      <dgm:spPr/>
    </dgm:pt>
    <dgm:pt modelId="{7E65040A-BDEA-4961-88EB-F634D79FAFBC}" type="pres">
      <dgm:prSet presAssocID="{BD7F12B2-2AB0-46C5-B91C-58D1A7B30971}" presName="img" presStyleLbl="fgImgPlace1" presStyleIdx="0" presStyleCnt="3" custScaleY="95698" custLinFactNeighborX="-2027" custLinFactNeighborY="209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8060FE4-D9A8-406D-BF05-3819CB8CFF67}" type="pres">
      <dgm:prSet presAssocID="{BD7F12B2-2AB0-46C5-B91C-58D1A7B30971}" presName="text" presStyleLbl="node1" presStyleIdx="0" presStyleCnt="3">
        <dgm:presLayoutVars>
          <dgm:bulletEnabled val="1"/>
        </dgm:presLayoutVars>
      </dgm:prSet>
      <dgm:spPr/>
    </dgm:pt>
    <dgm:pt modelId="{055B30AD-B9F7-4250-86DA-F41F570F4B1C}" type="pres">
      <dgm:prSet presAssocID="{5F74A1B8-8519-4699-9AF3-6963FE2C686A}" presName="spacer" presStyleCnt="0"/>
      <dgm:spPr/>
    </dgm:pt>
    <dgm:pt modelId="{F5DF5490-983F-45EC-AED3-708B1C73011C}" type="pres">
      <dgm:prSet presAssocID="{25CAD180-72F0-4E02-86EA-1CB2F1866D1B}" presName="comp" presStyleCnt="0"/>
      <dgm:spPr/>
    </dgm:pt>
    <dgm:pt modelId="{29988F3F-5A75-4AC5-9FCF-B0517C59D945}" type="pres">
      <dgm:prSet presAssocID="{25CAD180-72F0-4E02-86EA-1CB2F1866D1B}" presName="box" presStyleLbl="node1" presStyleIdx="1" presStyleCnt="3" custScaleY="89771"/>
      <dgm:spPr/>
    </dgm:pt>
    <dgm:pt modelId="{AF139EE7-CDE7-40B6-9283-A8AD5AFFF0CE}" type="pres">
      <dgm:prSet presAssocID="{25CAD180-72F0-4E02-86EA-1CB2F1866D1B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834D846-22E5-44DC-8AF8-D1239684E294}" type="pres">
      <dgm:prSet presAssocID="{25CAD180-72F0-4E02-86EA-1CB2F1866D1B}" presName="text" presStyleLbl="node1" presStyleIdx="1" presStyleCnt="3">
        <dgm:presLayoutVars>
          <dgm:bulletEnabled val="1"/>
        </dgm:presLayoutVars>
      </dgm:prSet>
      <dgm:spPr/>
    </dgm:pt>
    <dgm:pt modelId="{BBD05D4B-1AE2-4D2A-8525-012641F0DA59}" type="pres">
      <dgm:prSet presAssocID="{932923BC-45A8-490C-8D1E-9248C9F74FB4}" presName="spacer" presStyleCnt="0"/>
      <dgm:spPr/>
    </dgm:pt>
    <dgm:pt modelId="{B2D078A7-94FF-430E-B623-8F4C73B78FFA}" type="pres">
      <dgm:prSet presAssocID="{09C0037D-7A9B-42E8-BF85-AAB4EDAAB6A2}" presName="comp" presStyleCnt="0"/>
      <dgm:spPr/>
    </dgm:pt>
    <dgm:pt modelId="{22BA464C-B3C6-41CA-9C52-5F909E1CA147}" type="pres">
      <dgm:prSet presAssocID="{09C0037D-7A9B-42E8-BF85-AAB4EDAAB6A2}" presName="box" presStyleLbl="node1" presStyleIdx="2" presStyleCnt="3"/>
      <dgm:spPr/>
    </dgm:pt>
    <dgm:pt modelId="{1653C844-E785-43B3-88A7-CADD6F6592CA}" type="pres">
      <dgm:prSet presAssocID="{09C0037D-7A9B-42E8-BF85-AAB4EDAAB6A2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6141617-BE91-4972-BC9C-427E3275795C}" type="pres">
      <dgm:prSet presAssocID="{09C0037D-7A9B-42E8-BF85-AAB4EDAAB6A2}" presName="text" presStyleLbl="node1" presStyleIdx="2" presStyleCnt="3">
        <dgm:presLayoutVars>
          <dgm:bulletEnabled val="1"/>
        </dgm:presLayoutVars>
      </dgm:prSet>
      <dgm:spPr/>
    </dgm:pt>
  </dgm:ptLst>
  <dgm:cxnLst>
    <dgm:cxn modelId="{C145D423-3E8B-4F54-B968-34D961AD40CB}" srcId="{823DE70B-4DE9-403D-8212-67A9D44923F4}" destId="{25CAD180-72F0-4E02-86EA-1CB2F1866D1B}" srcOrd="1" destOrd="0" parTransId="{55E438F4-F433-4E7E-A8C9-C1EA4AF56CF7}" sibTransId="{932923BC-45A8-490C-8D1E-9248C9F74FB4}"/>
    <dgm:cxn modelId="{6B58AE2A-975C-477F-8AB1-3A65DF05BE21}" type="presOf" srcId="{BD7F12B2-2AB0-46C5-B91C-58D1A7B30971}" destId="{58060FE4-D9A8-406D-BF05-3819CB8CFF67}" srcOrd="1" destOrd="0" presId="urn:microsoft.com/office/officeart/2005/8/layout/vList4"/>
    <dgm:cxn modelId="{E8F9712E-4981-493F-9A24-6AC954574424}" type="presOf" srcId="{09C0037D-7A9B-42E8-BF85-AAB4EDAAB6A2}" destId="{66141617-BE91-4972-BC9C-427E3275795C}" srcOrd="1" destOrd="0" presId="urn:microsoft.com/office/officeart/2005/8/layout/vList4"/>
    <dgm:cxn modelId="{D065E982-3500-4956-AF81-91DBA456A643}" srcId="{823DE70B-4DE9-403D-8212-67A9D44923F4}" destId="{BD7F12B2-2AB0-46C5-B91C-58D1A7B30971}" srcOrd="0" destOrd="0" parTransId="{E8B627A8-2D5A-4B3A-8717-B9C0448DD84F}" sibTransId="{5F74A1B8-8519-4699-9AF3-6963FE2C686A}"/>
    <dgm:cxn modelId="{F8A0E992-E5EC-46BE-A142-BAD8B15AD1CF}" type="presOf" srcId="{25CAD180-72F0-4E02-86EA-1CB2F1866D1B}" destId="{6834D846-22E5-44DC-8AF8-D1239684E294}" srcOrd="1" destOrd="0" presId="urn:microsoft.com/office/officeart/2005/8/layout/vList4"/>
    <dgm:cxn modelId="{C2BF729B-A994-4EAB-BDB7-2B02FA575342}" type="presOf" srcId="{BD7F12B2-2AB0-46C5-B91C-58D1A7B30971}" destId="{52FB9AC8-E27F-41F6-8B21-67584AC69759}" srcOrd="0" destOrd="0" presId="urn:microsoft.com/office/officeart/2005/8/layout/vList4"/>
    <dgm:cxn modelId="{6DB5FC9D-3EC7-4D7E-A89D-E39D9133D20E}" type="presOf" srcId="{25CAD180-72F0-4E02-86EA-1CB2F1866D1B}" destId="{29988F3F-5A75-4AC5-9FCF-B0517C59D945}" srcOrd="0" destOrd="0" presId="urn:microsoft.com/office/officeart/2005/8/layout/vList4"/>
    <dgm:cxn modelId="{2FF417A4-5AEE-4AAE-928B-AC3ACF22F665}" type="presOf" srcId="{823DE70B-4DE9-403D-8212-67A9D44923F4}" destId="{E136F204-DB7E-4655-BF84-8A576B951AED}" srcOrd="0" destOrd="0" presId="urn:microsoft.com/office/officeart/2005/8/layout/vList4"/>
    <dgm:cxn modelId="{6D404FCB-01EE-4A8B-8D9C-D9FAA5113F19}" type="presOf" srcId="{09C0037D-7A9B-42E8-BF85-AAB4EDAAB6A2}" destId="{22BA464C-B3C6-41CA-9C52-5F909E1CA147}" srcOrd="0" destOrd="0" presId="urn:microsoft.com/office/officeart/2005/8/layout/vList4"/>
    <dgm:cxn modelId="{9F06F9E3-F21E-4BB3-89E0-DC2270999719}" srcId="{823DE70B-4DE9-403D-8212-67A9D44923F4}" destId="{09C0037D-7A9B-42E8-BF85-AAB4EDAAB6A2}" srcOrd="2" destOrd="0" parTransId="{C98138F1-EF7D-4479-920F-7CF5CD47E7E9}" sibTransId="{1A3762FC-7BE5-4E80-BEFC-37D701C695A6}"/>
    <dgm:cxn modelId="{FA650F2F-B62E-459F-86C3-DBA0B7C3BF50}" type="presParOf" srcId="{E136F204-DB7E-4655-BF84-8A576B951AED}" destId="{9235F08F-3F61-4BB0-85E0-51CE0ED638CC}" srcOrd="0" destOrd="0" presId="urn:microsoft.com/office/officeart/2005/8/layout/vList4"/>
    <dgm:cxn modelId="{E221BCB1-B796-4BBE-B088-4D5566636B01}" type="presParOf" srcId="{9235F08F-3F61-4BB0-85E0-51CE0ED638CC}" destId="{52FB9AC8-E27F-41F6-8B21-67584AC69759}" srcOrd="0" destOrd="0" presId="urn:microsoft.com/office/officeart/2005/8/layout/vList4"/>
    <dgm:cxn modelId="{9F46DCA2-D7D2-4432-96CF-9D03F9CD410C}" type="presParOf" srcId="{9235F08F-3F61-4BB0-85E0-51CE0ED638CC}" destId="{7E65040A-BDEA-4961-88EB-F634D79FAFBC}" srcOrd="1" destOrd="0" presId="urn:microsoft.com/office/officeart/2005/8/layout/vList4"/>
    <dgm:cxn modelId="{FEE787B6-F740-486D-B234-F7E07149858F}" type="presParOf" srcId="{9235F08F-3F61-4BB0-85E0-51CE0ED638CC}" destId="{58060FE4-D9A8-406D-BF05-3819CB8CFF67}" srcOrd="2" destOrd="0" presId="urn:microsoft.com/office/officeart/2005/8/layout/vList4"/>
    <dgm:cxn modelId="{EB1A0BAD-B2A3-4058-A3A4-3063EFBBDADF}" type="presParOf" srcId="{E136F204-DB7E-4655-BF84-8A576B951AED}" destId="{055B30AD-B9F7-4250-86DA-F41F570F4B1C}" srcOrd="1" destOrd="0" presId="urn:microsoft.com/office/officeart/2005/8/layout/vList4"/>
    <dgm:cxn modelId="{4E1EDE03-82AE-43B7-9754-44F19C4FBBC5}" type="presParOf" srcId="{E136F204-DB7E-4655-BF84-8A576B951AED}" destId="{F5DF5490-983F-45EC-AED3-708B1C73011C}" srcOrd="2" destOrd="0" presId="urn:microsoft.com/office/officeart/2005/8/layout/vList4"/>
    <dgm:cxn modelId="{3D7EDD65-FF65-4E08-BA00-D6E70126FFD5}" type="presParOf" srcId="{F5DF5490-983F-45EC-AED3-708B1C73011C}" destId="{29988F3F-5A75-4AC5-9FCF-B0517C59D945}" srcOrd="0" destOrd="0" presId="urn:microsoft.com/office/officeart/2005/8/layout/vList4"/>
    <dgm:cxn modelId="{5DEBA0E2-4577-4F8E-9D88-E3BE79D5B20E}" type="presParOf" srcId="{F5DF5490-983F-45EC-AED3-708B1C73011C}" destId="{AF139EE7-CDE7-40B6-9283-A8AD5AFFF0CE}" srcOrd="1" destOrd="0" presId="urn:microsoft.com/office/officeart/2005/8/layout/vList4"/>
    <dgm:cxn modelId="{BD6CECE7-9054-44DA-9293-959DA9B3B7C1}" type="presParOf" srcId="{F5DF5490-983F-45EC-AED3-708B1C73011C}" destId="{6834D846-22E5-44DC-8AF8-D1239684E294}" srcOrd="2" destOrd="0" presId="urn:microsoft.com/office/officeart/2005/8/layout/vList4"/>
    <dgm:cxn modelId="{69EAA021-955D-40F4-B591-A4B4034CC895}" type="presParOf" srcId="{E136F204-DB7E-4655-BF84-8A576B951AED}" destId="{BBD05D4B-1AE2-4D2A-8525-012641F0DA59}" srcOrd="3" destOrd="0" presId="urn:microsoft.com/office/officeart/2005/8/layout/vList4"/>
    <dgm:cxn modelId="{EFF7AD27-2211-41B4-8332-970C822167A1}" type="presParOf" srcId="{E136F204-DB7E-4655-BF84-8A576B951AED}" destId="{B2D078A7-94FF-430E-B623-8F4C73B78FFA}" srcOrd="4" destOrd="0" presId="urn:microsoft.com/office/officeart/2005/8/layout/vList4"/>
    <dgm:cxn modelId="{1F55534B-6149-4A20-B18C-BC9FFA29A057}" type="presParOf" srcId="{B2D078A7-94FF-430E-B623-8F4C73B78FFA}" destId="{22BA464C-B3C6-41CA-9C52-5F909E1CA147}" srcOrd="0" destOrd="0" presId="urn:microsoft.com/office/officeart/2005/8/layout/vList4"/>
    <dgm:cxn modelId="{1B6CEB81-D32F-470B-B049-DB65B81DE123}" type="presParOf" srcId="{B2D078A7-94FF-430E-B623-8F4C73B78FFA}" destId="{1653C844-E785-43B3-88A7-CADD6F6592CA}" srcOrd="1" destOrd="0" presId="urn:microsoft.com/office/officeart/2005/8/layout/vList4"/>
    <dgm:cxn modelId="{83D4081B-AA28-407C-9391-A636FFD68A5C}" type="presParOf" srcId="{B2D078A7-94FF-430E-B623-8F4C73B78FFA}" destId="{66141617-BE91-4972-BC9C-427E3275795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DE70B-4DE9-403D-8212-67A9D44923F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D7F12B2-2AB0-46C5-B91C-58D1A7B30971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b="1" dirty="0">
              <a:solidFill>
                <a:srgbClr val="086A2E"/>
              </a:solidFill>
            </a:rPr>
            <a:t>nella sensibilizzazione ai temi del sistema penitenziario</a:t>
          </a:r>
          <a:r>
            <a:rPr lang="it-IT" sz="1600" dirty="0">
              <a:solidFill>
                <a:schemeClr val="tx1"/>
              </a:solidFill>
            </a:rPr>
            <a:t> e nel miglioramento delle condizioni di vita dei detenuti e delle opportunità di inserimento sociale</a:t>
          </a:r>
        </a:p>
      </dgm:t>
    </dgm:pt>
    <dgm:pt modelId="{E8B627A8-2D5A-4B3A-8717-B9C0448DD84F}" type="parTrans" cxnId="{D065E982-3500-4956-AF81-91DBA456A643}">
      <dgm:prSet/>
      <dgm:spPr/>
      <dgm:t>
        <a:bodyPr/>
        <a:lstStyle/>
        <a:p>
          <a:endParaRPr lang="it-IT" sz="1600"/>
        </a:p>
      </dgm:t>
    </dgm:pt>
    <dgm:pt modelId="{5F74A1B8-8519-4699-9AF3-6963FE2C686A}" type="sibTrans" cxnId="{D065E982-3500-4956-AF81-91DBA456A643}">
      <dgm:prSet/>
      <dgm:spPr/>
      <dgm:t>
        <a:bodyPr/>
        <a:lstStyle/>
        <a:p>
          <a:endParaRPr lang="it-IT" sz="1600"/>
        </a:p>
      </dgm:t>
    </dgm:pt>
    <dgm:pt modelId="{25CAD180-72F0-4E02-86EA-1CB2F1866D1B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</a:rPr>
            <a:t>Supportare lo sviluppo di </a:t>
          </a:r>
          <a:r>
            <a:rPr lang="it-IT" sz="1600" b="1" dirty="0">
              <a:solidFill>
                <a:srgbClr val="086A2E"/>
              </a:solidFill>
            </a:rPr>
            <a:t>modelli di presa in carico integrata</a:t>
          </a:r>
        </a:p>
      </dgm:t>
    </dgm:pt>
    <dgm:pt modelId="{55E438F4-F433-4E7E-A8C9-C1EA4AF56CF7}" type="parTrans" cxnId="{C145D423-3E8B-4F54-B968-34D961AD40CB}">
      <dgm:prSet/>
      <dgm:spPr/>
      <dgm:t>
        <a:bodyPr/>
        <a:lstStyle/>
        <a:p>
          <a:endParaRPr lang="it-IT" sz="1600"/>
        </a:p>
      </dgm:t>
    </dgm:pt>
    <dgm:pt modelId="{932923BC-45A8-490C-8D1E-9248C9F74FB4}" type="sibTrans" cxnId="{C145D423-3E8B-4F54-B968-34D961AD40CB}">
      <dgm:prSet/>
      <dgm:spPr/>
      <dgm:t>
        <a:bodyPr/>
        <a:lstStyle/>
        <a:p>
          <a:endParaRPr lang="it-IT" sz="1600"/>
        </a:p>
      </dgm:t>
    </dgm:pt>
    <dgm:pt modelId="{E136F204-DB7E-4655-BF84-8A576B951AED}" type="pres">
      <dgm:prSet presAssocID="{823DE70B-4DE9-403D-8212-67A9D44923F4}" presName="linear" presStyleCnt="0">
        <dgm:presLayoutVars>
          <dgm:dir/>
          <dgm:resizeHandles val="exact"/>
        </dgm:presLayoutVars>
      </dgm:prSet>
      <dgm:spPr/>
    </dgm:pt>
    <dgm:pt modelId="{9235F08F-3F61-4BB0-85E0-51CE0ED638CC}" type="pres">
      <dgm:prSet presAssocID="{BD7F12B2-2AB0-46C5-B91C-58D1A7B30971}" presName="comp" presStyleCnt="0"/>
      <dgm:spPr/>
    </dgm:pt>
    <dgm:pt modelId="{52FB9AC8-E27F-41F6-8B21-67584AC69759}" type="pres">
      <dgm:prSet presAssocID="{BD7F12B2-2AB0-46C5-B91C-58D1A7B30971}" presName="box" presStyleLbl="node1" presStyleIdx="0" presStyleCnt="2" custLinFactNeighborX="78"/>
      <dgm:spPr/>
    </dgm:pt>
    <dgm:pt modelId="{7E65040A-BDEA-4961-88EB-F634D79FAFBC}" type="pres">
      <dgm:prSet presAssocID="{BD7F12B2-2AB0-46C5-B91C-58D1A7B30971}" presName="img" presStyleLbl="fgImgPlace1" presStyleIdx="0" presStyleCnt="2" custScaleY="95698" custLinFactNeighborX="-2027" custLinFactNeighborY="209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8060FE4-D9A8-406D-BF05-3819CB8CFF67}" type="pres">
      <dgm:prSet presAssocID="{BD7F12B2-2AB0-46C5-B91C-58D1A7B30971}" presName="text" presStyleLbl="node1" presStyleIdx="0" presStyleCnt="2">
        <dgm:presLayoutVars>
          <dgm:bulletEnabled val="1"/>
        </dgm:presLayoutVars>
      </dgm:prSet>
      <dgm:spPr/>
    </dgm:pt>
    <dgm:pt modelId="{055B30AD-B9F7-4250-86DA-F41F570F4B1C}" type="pres">
      <dgm:prSet presAssocID="{5F74A1B8-8519-4699-9AF3-6963FE2C686A}" presName="spacer" presStyleCnt="0"/>
      <dgm:spPr/>
    </dgm:pt>
    <dgm:pt modelId="{F5DF5490-983F-45EC-AED3-708B1C73011C}" type="pres">
      <dgm:prSet presAssocID="{25CAD180-72F0-4E02-86EA-1CB2F1866D1B}" presName="comp" presStyleCnt="0"/>
      <dgm:spPr/>
    </dgm:pt>
    <dgm:pt modelId="{29988F3F-5A75-4AC5-9FCF-B0517C59D945}" type="pres">
      <dgm:prSet presAssocID="{25CAD180-72F0-4E02-86EA-1CB2F1866D1B}" presName="box" presStyleLbl="node1" presStyleIdx="1" presStyleCnt="2"/>
      <dgm:spPr/>
    </dgm:pt>
    <dgm:pt modelId="{AF139EE7-CDE7-40B6-9283-A8AD5AFFF0CE}" type="pres">
      <dgm:prSet presAssocID="{25CAD180-72F0-4E02-86EA-1CB2F1866D1B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834D846-22E5-44DC-8AF8-D1239684E294}" type="pres">
      <dgm:prSet presAssocID="{25CAD180-72F0-4E02-86EA-1CB2F1866D1B}" presName="text" presStyleLbl="node1" presStyleIdx="1" presStyleCnt="2">
        <dgm:presLayoutVars>
          <dgm:bulletEnabled val="1"/>
        </dgm:presLayoutVars>
      </dgm:prSet>
      <dgm:spPr/>
    </dgm:pt>
  </dgm:ptLst>
  <dgm:cxnLst>
    <dgm:cxn modelId="{C145D423-3E8B-4F54-B968-34D961AD40CB}" srcId="{823DE70B-4DE9-403D-8212-67A9D44923F4}" destId="{25CAD180-72F0-4E02-86EA-1CB2F1866D1B}" srcOrd="1" destOrd="0" parTransId="{55E438F4-F433-4E7E-A8C9-C1EA4AF56CF7}" sibTransId="{932923BC-45A8-490C-8D1E-9248C9F74FB4}"/>
    <dgm:cxn modelId="{221F1431-9ABB-493E-A251-458D213D0601}" type="presOf" srcId="{823DE70B-4DE9-403D-8212-67A9D44923F4}" destId="{E136F204-DB7E-4655-BF84-8A576B951AED}" srcOrd="0" destOrd="0" presId="urn:microsoft.com/office/officeart/2005/8/layout/vList4"/>
    <dgm:cxn modelId="{D065E982-3500-4956-AF81-91DBA456A643}" srcId="{823DE70B-4DE9-403D-8212-67A9D44923F4}" destId="{BD7F12B2-2AB0-46C5-B91C-58D1A7B30971}" srcOrd="0" destOrd="0" parTransId="{E8B627A8-2D5A-4B3A-8717-B9C0448DD84F}" sibTransId="{5F74A1B8-8519-4699-9AF3-6963FE2C686A}"/>
    <dgm:cxn modelId="{9916A993-2DED-40F4-B18A-CAE7FAE5E11D}" type="presOf" srcId="{25CAD180-72F0-4E02-86EA-1CB2F1866D1B}" destId="{6834D846-22E5-44DC-8AF8-D1239684E294}" srcOrd="1" destOrd="0" presId="urn:microsoft.com/office/officeart/2005/8/layout/vList4"/>
    <dgm:cxn modelId="{633037B4-CFE5-44F0-A7C9-B41DC0FB8CD5}" type="presOf" srcId="{BD7F12B2-2AB0-46C5-B91C-58D1A7B30971}" destId="{58060FE4-D9A8-406D-BF05-3819CB8CFF67}" srcOrd="1" destOrd="0" presId="urn:microsoft.com/office/officeart/2005/8/layout/vList4"/>
    <dgm:cxn modelId="{DE59F9CB-67B9-4FE0-92DE-818C582346C4}" type="presOf" srcId="{BD7F12B2-2AB0-46C5-B91C-58D1A7B30971}" destId="{52FB9AC8-E27F-41F6-8B21-67584AC69759}" srcOrd="0" destOrd="0" presId="urn:microsoft.com/office/officeart/2005/8/layout/vList4"/>
    <dgm:cxn modelId="{983436E6-3030-46BD-8D70-ED58CB0C4CC0}" type="presOf" srcId="{25CAD180-72F0-4E02-86EA-1CB2F1866D1B}" destId="{29988F3F-5A75-4AC5-9FCF-B0517C59D945}" srcOrd="0" destOrd="0" presId="urn:microsoft.com/office/officeart/2005/8/layout/vList4"/>
    <dgm:cxn modelId="{B921D261-D2A5-45A3-AE36-035E842410AC}" type="presParOf" srcId="{E136F204-DB7E-4655-BF84-8A576B951AED}" destId="{9235F08F-3F61-4BB0-85E0-51CE0ED638CC}" srcOrd="0" destOrd="0" presId="urn:microsoft.com/office/officeart/2005/8/layout/vList4"/>
    <dgm:cxn modelId="{F17DE618-88A6-4562-8F94-FD3DAF38BBE4}" type="presParOf" srcId="{9235F08F-3F61-4BB0-85E0-51CE0ED638CC}" destId="{52FB9AC8-E27F-41F6-8B21-67584AC69759}" srcOrd="0" destOrd="0" presId="urn:microsoft.com/office/officeart/2005/8/layout/vList4"/>
    <dgm:cxn modelId="{17213A72-F40B-46A1-83D3-1F323087C9DD}" type="presParOf" srcId="{9235F08F-3F61-4BB0-85E0-51CE0ED638CC}" destId="{7E65040A-BDEA-4961-88EB-F634D79FAFBC}" srcOrd="1" destOrd="0" presId="urn:microsoft.com/office/officeart/2005/8/layout/vList4"/>
    <dgm:cxn modelId="{1EEDF1CA-ECCF-4D5A-9A9F-62EE50FEDD6E}" type="presParOf" srcId="{9235F08F-3F61-4BB0-85E0-51CE0ED638CC}" destId="{58060FE4-D9A8-406D-BF05-3819CB8CFF67}" srcOrd="2" destOrd="0" presId="urn:microsoft.com/office/officeart/2005/8/layout/vList4"/>
    <dgm:cxn modelId="{ED87A722-1594-4032-9547-61636090D75C}" type="presParOf" srcId="{E136F204-DB7E-4655-BF84-8A576B951AED}" destId="{055B30AD-B9F7-4250-86DA-F41F570F4B1C}" srcOrd="1" destOrd="0" presId="urn:microsoft.com/office/officeart/2005/8/layout/vList4"/>
    <dgm:cxn modelId="{B8393372-3EAB-4128-9D17-124C409F5AAC}" type="presParOf" srcId="{E136F204-DB7E-4655-BF84-8A576B951AED}" destId="{F5DF5490-983F-45EC-AED3-708B1C73011C}" srcOrd="2" destOrd="0" presId="urn:microsoft.com/office/officeart/2005/8/layout/vList4"/>
    <dgm:cxn modelId="{EAF69098-05C0-48FA-88C8-B1F01A4CB9CB}" type="presParOf" srcId="{F5DF5490-983F-45EC-AED3-708B1C73011C}" destId="{29988F3F-5A75-4AC5-9FCF-B0517C59D945}" srcOrd="0" destOrd="0" presId="urn:microsoft.com/office/officeart/2005/8/layout/vList4"/>
    <dgm:cxn modelId="{0CB4670B-4E55-43FC-9AAC-680D228D3DF1}" type="presParOf" srcId="{F5DF5490-983F-45EC-AED3-708B1C73011C}" destId="{AF139EE7-CDE7-40B6-9283-A8AD5AFFF0CE}" srcOrd="1" destOrd="0" presId="urn:microsoft.com/office/officeart/2005/8/layout/vList4"/>
    <dgm:cxn modelId="{6A5E715E-3032-45D2-965E-6ABBDD53D8FB}" type="presParOf" srcId="{F5DF5490-983F-45EC-AED3-708B1C73011C}" destId="{6834D846-22E5-44DC-8AF8-D1239684E29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DE70B-4DE9-403D-8212-67A9D44923F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D7F12B2-2AB0-46C5-B91C-58D1A7B30971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400" dirty="0">
              <a:solidFill>
                <a:schemeClr val="tx1"/>
              </a:solidFill>
            </a:rPr>
            <a:t>Rafforzamento del </a:t>
          </a:r>
          <a:r>
            <a:rPr lang="it-IT" sz="1400" b="1" dirty="0">
              <a:solidFill>
                <a:srgbClr val="086A2E"/>
              </a:solidFill>
            </a:rPr>
            <a:t>ruolo del volontariato nella sensibilizzazione ai temi del sistema penitenziario</a:t>
          </a:r>
          <a:r>
            <a:rPr lang="it-IT" sz="1400" dirty="0">
              <a:solidFill>
                <a:schemeClr val="tx1"/>
              </a:solidFill>
            </a:rPr>
            <a:t> e nel miglioramento delle condizioni di vita dei detenuti e delle opportunità di inserimento sociale</a:t>
          </a:r>
        </a:p>
      </dgm:t>
    </dgm:pt>
    <dgm:pt modelId="{E8B627A8-2D5A-4B3A-8717-B9C0448DD84F}" type="parTrans" cxnId="{D065E982-3500-4956-AF81-91DBA456A643}">
      <dgm:prSet/>
      <dgm:spPr/>
      <dgm:t>
        <a:bodyPr/>
        <a:lstStyle/>
        <a:p>
          <a:endParaRPr lang="it-IT" sz="1600"/>
        </a:p>
      </dgm:t>
    </dgm:pt>
    <dgm:pt modelId="{5F74A1B8-8519-4699-9AF3-6963FE2C686A}" type="sibTrans" cxnId="{D065E982-3500-4956-AF81-91DBA456A643}">
      <dgm:prSet/>
      <dgm:spPr/>
      <dgm:t>
        <a:bodyPr/>
        <a:lstStyle/>
        <a:p>
          <a:endParaRPr lang="it-IT" sz="1600"/>
        </a:p>
      </dgm:t>
    </dgm:pt>
    <dgm:pt modelId="{25CAD180-72F0-4E02-86EA-1CB2F1866D1B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</a:rPr>
            <a:t>Supportare lo sviluppo di </a:t>
          </a:r>
          <a:r>
            <a:rPr lang="it-IT" sz="1600" b="1" dirty="0">
              <a:solidFill>
                <a:srgbClr val="086A2E"/>
              </a:solidFill>
            </a:rPr>
            <a:t>modelli di presa in carico integrata</a:t>
          </a:r>
        </a:p>
      </dgm:t>
    </dgm:pt>
    <dgm:pt modelId="{55E438F4-F433-4E7E-A8C9-C1EA4AF56CF7}" type="parTrans" cxnId="{C145D423-3E8B-4F54-B968-34D961AD40CB}">
      <dgm:prSet/>
      <dgm:spPr/>
      <dgm:t>
        <a:bodyPr/>
        <a:lstStyle/>
        <a:p>
          <a:endParaRPr lang="it-IT" sz="1600"/>
        </a:p>
      </dgm:t>
    </dgm:pt>
    <dgm:pt modelId="{932923BC-45A8-490C-8D1E-9248C9F74FB4}" type="sibTrans" cxnId="{C145D423-3E8B-4F54-B968-34D961AD40CB}">
      <dgm:prSet/>
      <dgm:spPr/>
      <dgm:t>
        <a:bodyPr/>
        <a:lstStyle/>
        <a:p>
          <a:endParaRPr lang="it-IT" sz="1600"/>
        </a:p>
      </dgm:t>
    </dgm:pt>
    <dgm:pt modelId="{E136F204-DB7E-4655-BF84-8A576B951AED}" type="pres">
      <dgm:prSet presAssocID="{823DE70B-4DE9-403D-8212-67A9D44923F4}" presName="linear" presStyleCnt="0">
        <dgm:presLayoutVars>
          <dgm:dir/>
          <dgm:resizeHandles val="exact"/>
        </dgm:presLayoutVars>
      </dgm:prSet>
      <dgm:spPr/>
    </dgm:pt>
    <dgm:pt modelId="{9235F08F-3F61-4BB0-85E0-51CE0ED638CC}" type="pres">
      <dgm:prSet presAssocID="{BD7F12B2-2AB0-46C5-B91C-58D1A7B30971}" presName="comp" presStyleCnt="0"/>
      <dgm:spPr/>
    </dgm:pt>
    <dgm:pt modelId="{52FB9AC8-E27F-41F6-8B21-67584AC69759}" type="pres">
      <dgm:prSet presAssocID="{BD7F12B2-2AB0-46C5-B91C-58D1A7B30971}" presName="box" presStyleLbl="node1" presStyleIdx="0" presStyleCnt="2" custLinFactNeighborX="78" custLinFactNeighborY="-296"/>
      <dgm:spPr/>
    </dgm:pt>
    <dgm:pt modelId="{7E65040A-BDEA-4961-88EB-F634D79FAFBC}" type="pres">
      <dgm:prSet presAssocID="{BD7F12B2-2AB0-46C5-B91C-58D1A7B30971}" presName="img" presStyleLbl="fgImgPlace1" presStyleIdx="0" presStyleCnt="2" custScaleY="95698" custLinFactNeighborX="-2027" custLinFactNeighborY="209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8060FE4-D9A8-406D-BF05-3819CB8CFF67}" type="pres">
      <dgm:prSet presAssocID="{BD7F12B2-2AB0-46C5-B91C-58D1A7B30971}" presName="text" presStyleLbl="node1" presStyleIdx="0" presStyleCnt="2">
        <dgm:presLayoutVars>
          <dgm:bulletEnabled val="1"/>
        </dgm:presLayoutVars>
      </dgm:prSet>
      <dgm:spPr/>
    </dgm:pt>
    <dgm:pt modelId="{055B30AD-B9F7-4250-86DA-F41F570F4B1C}" type="pres">
      <dgm:prSet presAssocID="{5F74A1B8-8519-4699-9AF3-6963FE2C686A}" presName="spacer" presStyleCnt="0"/>
      <dgm:spPr/>
    </dgm:pt>
    <dgm:pt modelId="{F5DF5490-983F-45EC-AED3-708B1C73011C}" type="pres">
      <dgm:prSet presAssocID="{25CAD180-72F0-4E02-86EA-1CB2F1866D1B}" presName="comp" presStyleCnt="0"/>
      <dgm:spPr/>
    </dgm:pt>
    <dgm:pt modelId="{29988F3F-5A75-4AC5-9FCF-B0517C59D945}" type="pres">
      <dgm:prSet presAssocID="{25CAD180-72F0-4E02-86EA-1CB2F1866D1B}" presName="box" presStyleLbl="node1" presStyleIdx="1" presStyleCnt="2"/>
      <dgm:spPr/>
    </dgm:pt>
    <dgm:pt modelId="{AF139EE7-CDE7-40B6-9283-A8AD5AFFF0CE}" type="pres">
      <dgm:prSet presAssocID="{25CAD180-72F0-4E02-86EA-1CB2F1866D1B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834D846-22E5-44DC-8AF8-D1239684E294}" type="pres">
      <dgm:prSet presAssocID="{25CAD180-72F0-4E02-86EA-1CB2F1866D1B}" presName="text" presStyleLbl="node1" presStyleIdx="1" presStyleCnt="2">
        <dgm:presLayoutVars>
          <dgm:bulletEnabled val="1"/>
        </dgm:presLayoutVars>
      </dgm:prSet>
      <dgm:spPr/>
    </dgm:pt>
  </dgm:ptLst>
  <dgm:cxnLst>
    <dgm:cxn modelId="{D7B5C803-3355-4E3F-92C1-E94F466DF352}" type="presOf" srcId="{823DE70B-4DE9-403D-8212-67A9D44923F4}" destId="{E136F204-DB7E-4655-BF84-8A576B951AED}" srcOrd="0" destOrd="0" presId="urn:microsoft.com/office/officeart/2005/8/layout/vList4"/>
    <dgm:cxn modelId="{565D9F14-B0E0-44DF-AA6D-47639FAC16DE}" type="presOf" srcId="{25CAD180-72F0-4E02-86EA-1CB2F1866D1B}" destId="{29988F3F-5A75-4AC5-9FCF-B0517C59D945}" srcOrd="0" destOrd="0" presId="urn:microsoft.com/office/officeart/2005/8/layout/vList4"/>
    <dgm:cxn modelId="{C145D423-3E8B-4F54-B968-34D961AD40CB}" srcId="{823DE70B-4DE9-403D-8212-67A9D44923F4}" destId="{25CAD180-72F0-4E02-86EA-1CB2F1866D1B}" srcOrd="1" destOrd="0" parTransId="{55E438F4-F433-4E7E-A8C9-C1EA4AF56CF7}" sibTransId="{932923BC-45A8-490C-8D1E-9248C9F74FB4}"/>
    <dgm:cxn modelId="{BEFF552B-2B3D-4B80-86AD-B8CF1F672269}" type="presOf" srcId="{BD7F12B2-2AB0-46C5-B91C-58D1A7B30971}" destId="{58060FE4-D9A8-406D-BF05-3819CB8CFF67}" srcOrd="1" destOrd="0" presId="urn:microsoft.com/office/officeart/2005/8/layout/vList4"/>
    <dgm:cxn modelId="{30E1BE47-8F4E-422D-8FF4-370CD1C7BFE5}" type="presOf" srcId="{BD7F12B2-2AB0-46C5-B91C-58D1A7B30971}" destId="{52FB9AC8-E27F-41F6-8B21-67584AC69759}" srcOrd="0" destOrd="0" presId="urn:microsoft.com/office/officeart/2005/8/layout/vList4"/>
    <dgm:cxn modelId="{D065E982-3500-4956-AF81-91DBA456A643}" srcId="{823DE70B-4DE9-403D-8212-67A9D44923F4}" destId="{BD7F12B2-2AB0-46C5-B91C-58D1A7B30971}" srcOrd="0" destOrd="0" parTransId="{E8B627A8-2D5A-4B3A-8717-B9C0448DD84F}" sibTransId="{5F74A1B8-8519-4699-9AF3-6963FE2C686A}"/>
    <dgm:cxn modelId="{DCB4B184-6AB6-4228-B283-A091E75681C2}" type="presOf" srcId="{25CAD180-72F0-4E02-86EA-1CB2F1866D1B}" destId="{6834D846-22E5-44DC-8AF8-D1239684E294}" srcOrd="1" destOrd="0" presId="urn:microsoft.com/office/officeart/2005/8/layout/vList4"/>
    <dgm:cxn modelId="{C2CCD515-8954-42F6-9986-6DD7A374EDFA}" type="presParOf" srcId="{E136F204-DB7E-4655-BF84-8A576B951AED}" destId="{9235F08F-3F61-4BB0-85E0-51CE0ED638CC}" srcOrd="0" destOrd="0" presId="urn:microsoft.com/office/officeart/2005/8/layout/vList4"/>
    <dgm:cxn modelId="{54D6614E-E33D-4787-BFE9-6725D2792273}" type="presParOf" srcId="{9235F08F-3F61-4BB0-85E0-51CE0ED638CC}" destId="{52FB9AC8-E27F-41F6-8B21-67584AC69759}" srcOrd="0" destOrd="0" presId="urn:microsoft.com/office/officeart/2005/8/layout/vList4"/>
    <dgm:cxn modelId="{79B4E70D-87C2-4CC0-B2D4-DC8E44D61FBC}" type="presParOf" srcId="{9235F08F-3F61-4BB0-85E0-51CE0ED638CC}" destId="{7E65040A-BDEA-4961-88EB-F634D79FAFBC}" srcOrd="1" destOrd="0" presId="urn:microsoft.com/office/officeart/2005/8/layout/vList4"/>
    <dgm:cxn modelId="{75004AB6-9765-4639-9DE6-A5E0511A07F9}" type="presParOf" srcId="{9235F08F-3F61-4BB0-85E0-51CE0ED638CC}" destId="{58060FE4-D9A8-406D-BF05-3819CB8CFF67}" srcOrd="2" destOrd="0" presId="urn:microsoft.com/office/officeart/2005/8/layout/vList4"/>
    <dgm:cxn modelId="{5719F214-2194-463F-AA3E-7AC487A70B6C}" type="presParOf" srcId="{E136F204-DB7E-4655-BF84-8A576B951AED}" destId="{055B30AD-B9F7-4250-86DA-F41F570F4B1C}" srcOrd="1" destOrd="0" presId="urn:microsoft.com/office/officeart/2005/8/layout/vList4"/>
    <dgm:cxn modelId="{3BD004BC-506E-4630-8459-BCC85DFF5FAE}" type="presParOf" srcId="{E136F204-DB7E-4655-BF84-8A576B951AED}" destId="{F5DF5490-983F-45EC-AED3-708B1C73011C}" srcOrd="2" destOrd="0" presId="urn:microsoft.com/office/officeart/2005/8/layout/vList4"/>
    <dgm:cxn modelId="{1212729D-73F6-4D61-8F91-620EAF7EB06B}" type="presParOf" srcId="{F5DF5490-983F-45EC-AED3-708B1C73011C}" destId="{29988F3F-5A75-4AC5-9FCF-B0517C59D945}" srcOrd="0" destOrd="0" presId="urn:microsoft.com/office/officeart/2005/8/layout/vList4"/>
    <dgm:cxn modelId="{DA2D733D-E8AA-4A79-937A-8777F71F5257}" type="presParOf" srcId="{F5DF5490-983F-45EC-AED3-708B1C73011C}" destId="{AF139EE7-CDE7-40B6-9283-A8AD5AFFF0CE}" srcOrd="1" destOrd="0" presId="urn:microsoft.com/office/officeart/2005/8/layout/vList4"/>
    <dgm:cxn modelId="{1E6463C7-0A5B-4A68-AB13-7EC4A1523037}" type="presParOf" srcId="{F5DF5490-983F-45EC-AED3-708B1C73011C}" destId="{6834D846-22E5-44DC-8AF8-D1239684E29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DE70B-4DE9-403D-8212-67A9D44923F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D7F12B2-2AB0-46C5-B91C-58D1A7B30971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</a:rPr>
            <a:t>Definizione e formalizzazione di </a:t>
          </a:r>
          <a:r>
            <a:rPr lang="it-IT" sz="1600" b="1" dirty="0">
              <a:solidFill>
                <a:srgbClr val="086A2E"/>
              </a:solidFill>
            </a:rPr>
            <a:t>alleanze/accordi territoriali </a:t>
          </a:r>
          <a:r>
            <a:rPr lang="it-IT" sz="1600" b="0" dirty="0">
              <a:solidFill>
                <a:schemeClr val="tx1"/>
              </a:solidFill>
            </a:rPr>
            <a:t>a supporto dei </a:t>
          </a:r>
          <a:r>
            <a:rPr lang="it-IT" sz="1600" b="1" dirty="0">
              <a:solidFill>
                <a:srgbClr val="086A2E"/>
              </a:solidFill>
            </a:rPr>
            <a:t>percorsi propedeutici all’inclusione sociale e lavorativa</a:t>
          </a:r>
        </a:p>
      </dgm:t>
    </dgm:pt>
    <dgm:pt modelId="{E8B627A8-2D5A-4B3A-8717-B9C0448DD84F}" type="parTrans" cxnId="{D065E982-3500-4956-AF81-91DBA456A643}">
      <dgm:prSet/>
      <dgm:spPr/>
      <dgm:t>
        <a:bodyPr/>
        <a:lstStyle/>
        <a:p>
          <a:endParaRPr lang="it-IT" sz="1600"/>
        </a:p>
      </dgm:t>
    </dgm:pt>
    <dgm:pt modelId="{5F74A1B8-8519-4699-9AF3-6963FE2C686A}" type="sibTrans" cxnId="{D065E982-3500-4956-AF81-91DBA456A643}">
      <dgm:prSet/>
      <dgm:spPr/>
      <dgm:t>
        <a:bodyPr/>
        <a:lstStyle/>
        <a:p>
          <a:endParaRPr lang="it-IT" sz="1600"/>
        </a:p>
      </dgm:t>
    </dgm:pt>
    <dgm:pt modelId="{25CAD180-72F0-4E02-86EA-1CB2F1866D1B}">
      <dgm:prSet phldrT="[Testo]" custT="1"/>
      <dgm:spPr>
        <a:solidFill>
          <a:srgbClr val="EBF1DE"/>
        </a:solidFill>
        <a:ln>
          <a:solidFill>
            <a:srgbClr val="086A2E"/>
          </a:solidFill>
        </a:ln>
      </dgm:spPr>
      <dgm:t>
        <a:bodyPr/>
        <a:lstStyle/>
        <a:p>
          <a:r>
            <a:rPr lang="it-IT" sz="1600" dirty="0">
              <a:solidFill>
                <a:schemeClr val="tx1"/>
              </a:solidFill>
            </a:rPr>
            <a:t>Definizione e formalizzazione di </a:t>
          </a:r>
          <a:r>
            <a:rPr lang="it-IT" sz="1600" b="1" dirty="0">
              <a:solidFill>
                <a:srgbClr val="086A2E"/>
              </a:solidFill>
            </a:rPr>
            <a:t>alleanze/accordi territoriali </a:t>
          </a:r>
          <a:r>
            <a:rPr lang="it-IT" sz="1600" b="0" dirty="0">
              <a:solidFill>
                <a:schemeClr val="tx1"/>
              </a:solidFill>
            </a:rPr>
            <a:t>finalizzati ad orientare </a:t>
          </a:r>
          <a:r>
            <a:rPr lang="it-IT" sz="1600" b="1" dirty="0">
              <a:solidFill>
                <a:srgbClr val="086A2E"/>
              </a:solidFill>
            </a:rPr>
            <a:t>la prosecuzione del percorso di autonomia</a:t>
          </a:r>
        </a:p>
      </dgm:t>
    </dgm:pt>
    <dgm:pt modelId="{55E438F4-F433-4E7E-A8C9-C1EA4AF56CF7}" type="parTrans" cxnId="{C145D423-3E8B-4F54-B968-34D961AD40CB}">
      <dgm:prSet/>
      <dgm:spPr/>
      <dgm:t>
        <a:bodyPr/>
        <a:lstStyle/>
        <a:p>
          <a:endParaRPr lang="it-IT" sz="1600"/>
        </a:p>
      </dgm:t>
    </dgm:pt>
    <dgm:pt modelId="{932923BC-45A8-490C-8D1E-9248C9F74FB4}" type="sibTrans" cxnId="{C145D423-3E8B-4F54-B968-34D961AD40CB}">
      <dgm:prSet/>
      <dgm:spPr/>
      <dgm:t>
        <a:bodyPr/>
        <a:lstStyle/>
        <a:p>
          <a:endParaRPr lang="it-IT" sz="1600"/>
        </a:p>
      </dgm:t>
    </dgm:pt>
    <dgm:pt modelId="{E136F204-DB7E-4655-BF84-8A576B951AED}" type="pres">
      <dgm:prSet presAssocID="{823DE70B-4DE9-403D-8212-67A9D44923F4}" presName="linear" presStyleCnt="0">
        <dgm:presLayoutVars>
          <dgm:dir/>
          <dgm:resizeHandles val="exact"/>
        </dgm:presLayoutVars>
      </dgm:prSet>
      <dgm:spPr/>
    </dgm:pt>
    <dgm:pt modelId="{9235F08F-3F61-4BB0-85E0-51CE0ED638CC}" type="pres">
      <dgm:prSet presAssocID="{BD7F12B2-2AB0-46C5-B91C-58D1A7B30971}" presName="comp" presStyleCnt="0"/>
      <dgm:spPr/>
    </dgm:pt>
    <dgm:pt modelId="{52FB9AC8-E27F-41F6-8B21-67584AC69759}" type="pres">
      <dgm:prSet presAssocID="{BD7F12B2-2AB0-46C5-B91C-58D1A7B30971}" presName="box" presStyleLbl="node1" presStyleIdx="0" presStyleCnt="2" custLinFactNeighborX="-1499" custLinFactNeighborY="0"/>
      <dgm:spPr/>
    </dgm:pt>
    <dgm:pt modelId="{7E65040A-BDEA-4961-88EB-F634D79FAFBC}" type="pres">
      <dgm:prSet presAssocID="{BD7F12B2-2AB0-46C5-B91C-58D1A7B30971}" presName="img" presStyleLbl="fgImgPlace1" presStyleIdx="0" presStyleCnt="2" custScaleY="95698" custLinFactNeighborX="-2027" custLinFactNeighborY="209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8060FE4-D9A8-406D-BF05-3819CB8CFF67}" type="pres">
      <dgm:prSet presAssocID="{BD7F12B2-2AB0-46C5-B91C-58D1A7B30971}" presName="text" presStyleLbl="node1" presStyleIdx="0" presStyleCnt="2">
        <dgm:presLayoutVars>
          <dgm:bulletEnabled val="1"/>
        </dgm:presLayoutVars>
      </dgm:prSet>
      <dgm:spPr/>
    </dgm:pt>
    <dgm:pt modelId="{055B30AD-B9F7-4250-86DA-F41F570F4B1C}" type="pres">
      <dgm:prSet presAssocID="{5F74A1B8-8519-4699-9AF3-6963FE2C686A}" presName="spacer" presStyleCnt="0"/>
      <dgm:spPr/>
    </dgm:pt>
    <dgm:pt modelId="{F5DF5490-983F-45EC-AED3-708B1C73011C}" type="pres">
      <dgm:prSet presAssocID="{25CAD180-72F0-4E02-86EA-1CB2F1866D1B}" presName="comp" presStyleCnt="0"/>
      <dgm:spPr/>
    </dgm:pt>
    <dgm:pt modelId="{29988F3F-5A75-4AC5-9FCF-B0517C59D945}" type="pres">
      <dgm:prSet presAssocID="{25CAD180-72F0-4E02-86EA-1CB2F1866D1B}" presName="box" presStyleLbl="node1" presStyleIdx="1" presStyleCnt="2" custLinFactNeighborX="-1349" custLinFactNeighborY="95545"/>
      <dgm:spPr/>
    </dgm:pt>
    <dgm:pt modelId="{AF139EE7-CDE7-40B6-9283-A8AD5AFFF0CE}" type="pres">
      <dgm:prSet presAssocID="{25CAD180-72F0-4E02-86EA-1CB2F1866D1B}" presName="img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834D846-22E5-44DC-8AF8-D1239684E294}" type="pres">
      <dgm:prSet presAssocID="{25CAD180-72F0-4E02-86EA-1CB2F1866D1B}" presName="text" presStyleLbl="node1" presStyleIdx="1" presStyleCnt="2">
        <dgm:presLayoutVars>
          <dgm:bulletEnabled val="1"/>
        </dgm:presLayoutVars>
      </dgm:prSet>
      <dgm:spPr/>
    </dgm:pt>
  </dgm:ptLst>
  <dgm:cxnLst>
    <dgm:cxn modelId="{C145D423-3E8B-4F54-B968-34D961AD40CB}" srcId="{823DE70B-4DE9-403D-8212-67A9D44923F4}" destId="{25CAD180-72F0-4E02-86EA-1CB2F1866D1B}" srcOrd="1" destOrd="0" parTransId="{55E438F4-F433-4E7E-A8C9-C1EA4AF56CF7}" sibTransId="{932923BC-45A8-490C-8D1E-9248C9F74FB4}"/>
    <dgm:cxn modelId="{E0328F46-BCBB-45FA-A767-A66A71D7C31E}" type="presOf" srcId="{25CAD180-72F0-4E02-86EA-1CB2F1866D1B}" destId="{29988F3F-5A75-4AC5-9FCF-B0517C59D945}" srcOrd="0" destOrd="0" presId="urn:microsoft.com/office/officeart/2005/8/layout/vList4"/>
    <dgm:cxn modelId="{84A9656C-9D02-43AA-821C-5CEBDBF12FA9}" type="presOf" srcId="{BD7F12B2-2AB0-46C5-B91C-58D1A7B30971}" destId="{58060FE4-D9A8-406D-BF05-3819CB8CFF67}" srcOrd="1" destOrd="0" presId="urn:microsoft.com/office/officeart/2005/8/layout/vList4"/>
    <dgm:cxn modelId="{CCF2B34C-1911-4215-B23F-2CC88EAB98D3}" type="presOf" srcId="{BD7F12B2-2AB0-46C5-B91C-58D1A7B30971}" destId="{52FB9AC8-E27F-41F6-8B21-67584AC69759}" srcOrd="0" destOrd="0" presId="urn:microsoft.com/office/officeart/2005/8/layout/vList4"/>
    <dgm:cxn modelId="{F3D0B174-835E-420D-B886-733E4018107F}" type="presOf" srcId="{25CAD180-72F0-4E02-86EA-1CB2F1866D1B}" destId="{6834D846-22E5-44DC-8AF8-D1239684E294}" srcOrd="1" destOrd="0" presId="urn:microsoft.com/office/officeart/2005/8/layout/vList4"/>
    <dgm:cxn modelId="{D065E982-3500-4956-AF81-91DBA456A643}" srcId="{823DE70B-4DE9-403D-8212-67A9D44923F4}" destId="{BD7F12B2-2AB0-46C5-B91C-58D1A7B30971}" srcOrd="0" destOrd="0" parTransId="{E8B627A8-2D5A-4B3A-8717-B9C0448DD84F}" sibTransId="{5F74A1B8-8519-4699-9AF3-6963FE2C686A}"/>
    <dgm:cxn modelId="{63CA6592-3EE5-499F-A7CB-53632D344066}" type="presOf" srcId="{823DE70B-4DE9-403D-8212-67A9D44923F4}" destId="{E136F204-DB7E-4655-BF84-8A576B951AED}" srcOrd="0" destOrd="0" presId="urn:microsoft.com/office/officeart/2005/8/layout/vList4"/>
    <dgm:cxn modelId="{8D16C2B2-F35A-4173-BF1E-9488BB1BBAFF}" type="presParOf" srcId="{E136F204-DB7E-4655-BF84-8A576B951AED}" destId="{9235F08F-3F61-4BB0-85E0-51CE0ED638CC}" srcOrd="0" destOrd="0" presId="urn:microsoft.com/office/officeart/2005/8/layout/vList4"/>
    <dgm:cxn modelId="{6F29819A-7E24-4FB4-9E2E-67D9C52286FD}" type="presParOf" srcId="{9235F08F-3F61-4BB0-85E0-51CE0ED638CC}" destId="{52FB9AC8-E27F-41F6-8B21-67584AC69759}" srcOrd="0" destOrd="0" presId="urn:microsoft.com/office/officeart/2005/8/layout/vList4"/>
    <dgm:cxn modelId="{AC3978E8-E9AD-4687-8742-38985F01F9F2}" type="presParOf" srcId="{9235F08F-3F61-4BB0-85E0-51CE0ED638CC}" destId="{7E65040A-BDEA-4961-88EB-F634D79FAFBC}" srcOrd="1" destOrd="0" presId="urn:microsoft.com/office/officeart/2005/8/layout/vList4"/>
    <dgm:cxn modelId="{B28F5FEC-ED38-44A4-A485-BA7771DA1DE5}" type="presParOf" srcId="{9235F08F-3F61-4BB0-85E0-51CE0ED638CC}" destId="{58060FE4-D9A8-406D-BF05-3819CB8CFF67}" srcOrd="2" destOrd="0" presId="urn:microsoft.com/office/officeart/2005/8/layout/vList4"/>
    <dgm:cxn modelId="{3AE8FB2B-7907-4F69-ACE6-9B59FB98D806}" type="presParOf" srcId="{E136F204-DB7E-4655-BF84-8A576B951AED}" destId="{055B30AD-B9F7-4250-86DA-F41F570F4B1C}" srcOrd="1" destOrd="0" presId="urn:microsoft.com/office/officeart/2005/8/layout/vList4"/>
    <dgm:cxn modelId="{7B938404-73F5-4D35-A373-65547AFA2C6E}" type="presParOf" srcId="{E136F204-DB7E-4655-BF84-8A576B951AED}" destId="{F5DF5490-983F-45EC-AED3-708B1C73011C}" srcOrd="2" destOrd="0" presId="urn:microsoft.com/office/officeart/2005/8/layout/vList4"/>
    <dgm:cxn modelId="{B29BBC68-1D05-4CC4-9FF9-8AFD681E6935}" type="presParOf" srcId="{F5DF5490-983F-45EC-AED3-708B1C73011C}" destId="{29988F3F-5A75-4AC5-9FCF-B0517C59D945}" srcOrd="0" destOrd="0" presId="urn:microsoft.com/office/officeart/2005/8/layout/vList4"/>
    <dgm:cxn modelId="{FD4694F2-DE6E-41A8-A24B-2826B7BC664D}" type="presParOf" srcId="{F5DF5490-983F-45EC-AED3-708B1C73011C}" destId="{AF139EE7-CDE7-40B6-9283-A8AD5AFFF0CE}" srcOrd="1" destOrd="0" presId="urn:microsoft.com/office/officeart/2005/8/layout/vList4"/>
    <dgm:cxn modelId="{D96BDC92-3551-44F9-A3D7-FA52A919EEB6}" type="presParOf" srcId="{F5DF5490-983F-45EC-AED3-708B1C73011C}" destId="{6834D846-22E5-44DC-8AF8-D1239684E29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B9AC8-E27F-41F6-8B21-67584AC69759}">
      <dsp:nvSpPr>
        <dsp:cNvPr id="0" name=""/>
        <dsp:cNvSpPr/>
      </dsp:nvSpPr>
      <dsp:spPr>
        <a:xfrm>
          <a:off x="0" y="0"/>
          <a:ext cx="4621427" cy="822232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Definizione di un </a:t>
          </a:r>
          <a:r>
            <a:rPr lang="it-IT" sz="1200" b="1" kern="1200" dirty="0">
              <a:solidFill>
                <a:srgbClr val="086A2E"/>
              </a:solidFill>
              <a:latin typeface="Calibri"/>
              <a:ea typeface="+mn-ea"/>
              <a:cs typeface="+mn-cs"/>
            </a:rPr>
            <a:t>percorso integrato e multidimensionale di inclusione attiva</a:t>
          </a:r>
          <a:r>
            <a:rPr lang="it-IT" sz="12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, nelle diverse fasi del percorso giudiziale, a partire dai bisogni della persona che si intenda accogliere nel percorso progettuale</a:t>
          </a:r>
        </a:p>
      </dsp:txBody>
      <dsp:txXfrm>
        <a:off x="1030590" y="24082"/>
        <a:ext cx="3566754" cy="774068"/>
      </dsp:txXfrm>
    </dsp:sp>
    <dsp:sp modelId="{7E65040A-BDEA-4961-88EB-F634D79FAFBC}">
      <dsp:nvSpPr>
        <dsp:cNvPr id="0" name=""/>
        <dsp:cNvSpPr/>
      </dsp:nvSpPr>
      <dsp:spPr>
        <a:xfrm>
          <a:off x="63488" y="110139"/>
          <a:ext cx="924285" cy="6294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88F3F-5A75-4AC5-9FCF-B0517C59D945}">
      <dsp:nvSpPr>
        <dsp:cNvPr id="0" name=""/>
        <dsp:cNvSpPr/>
      </dsp:nvSpPr>
      <dsp:spPr>
        <a:xfrm>
          <a:off x="0" y="904456"/>
          <a:ext cx="4621427" cy="1021797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Azioni di </a:t>
          </a:r>
          <a:r>
            <a:rPr lang="it-IT" sz="1200" b="1" kern="1200" dirty="0">
              <a:solidFill>
                <a:srgbClr val="086A2E"/>
              </a:solidFill>
              <a:latin typeface="Calibri"/>
              <a:ea typeface="+mn-ea"/>
              <a:cs typeface="+mn-cs"/>
            </a:rPr>
            <a:t>accompagnamento individuale, sin dalla fase della detenzione, per una presa in carico integrata, con approccio multidisciplinare </a:t>
          </a:r>
          <a:r>
            <a:rPr lang="it-IT" sz="12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rivolto alla persona, al suo contesto familiare e alla rete di appoggio alla persona</a:t>
          </a:r>
        </a:p>
      </dsp:txBody>
      <dsp:txXfrm>
        <a:off x="1036435" y="934383"/>
        <a:ext cx="3555064" cy="961943"/>
      </dsp:txXfrm>
    </dsp:sp>
    <dsp:sp modelId="{AF139EE7-CDE7-40B6-9283-A8AD5AFFF0CE}">
      <dsp:nvSpPr>
        <dsp:cNvPr id="0" name=""/>
        <dsp:cNvSpPr/>
      </dsp:nvSpPr>
      <dsp:spPr>
        <a:xfrm>
          <a:off x="82223" y="1086461"/>
          <a:ext cx="924285" cy="6577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A464C-B3C6-41CA-9C52-5F909E1CA147}">
      <dsp:nvSpPr>
        <dsp:cNvPr id="0" name=""/>
        <dsp:cNvSpPr/>
      </dsp:nvSpPr>
      <dsp:spPr>
        <a:xfrm>
          <a:off x="0" y="2008476"/>
          <a:ext cx="4621427" cy="822232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Implementazione di </a:t>
          </a:r>
          <a:r>
            <a:rPr lang="it-IT" sz="1200" b="1" kern="1200" dirty="0">
              <a:solidFill>
                <a:srgbClr val="086A2E"/>
              </a:solidFill>
              <a:latin typeface="Calibri"/>
              <a:ea typeface="+mn-ea"/>
              <a:cs typeface="+mn-cs"/>
            </a:rPr>
            <a:t>percorsi di sostegno alle persone che presentano situazioni di particolare vulnerabilità </a:t>
          </a:r>
          <a:r>
            <a:rPr lang="it-IT" sz="12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( donne, disagio psichico, tossicodipendenti, nuovi giunti ecc.) per avviare un processo di miglioramento di vita verso l’autonomia</a:t>
          </a:r>
        </a:p>
      </dsp:txBody>
      <dsp:txXfrm>
        <a:off x="1030590" y="2032558"/>
        <a:ext cx="3566754" cy="774068"/>
      </dsp:txXfrm>
    </dsp:sp>
    <dsp:sp modelId="{1653C844-E785-43B3-88A7-CADD6F6592CA}">
      <dsp:nvSpPr>
        <dsp:cNvPr id="0" name=""/>
        <dsp:cNvSpPr/>
      </dsp:nvSpPr>
      <dsp:spPr>
        <a:xfrm>
          <a:off x="82223" y="2090699"/>
          <a:ext cx="924285" cy="6577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50111-A054-48D0-8DF7-59284AC78606}">
      <dsp:nvSpPr>
        <dsp:cNvPr id="0" name=""/>
        <dsp:cNvSpPr/>
      </dsp:nvSpPr>
      <dsp:spPr>
        <a:xfrm>
          <a:off x="0" y="2912932"/>
          <a:ext cx="4621427" cy="822232"/>
        </a:xfrm>
        <a:prstGeom prst="roundRect">
          <a:avLst>
            <a:gd name="adj" fmla="val 10000"/>
          </a:avLst>
        </a:prstGeom>
        <a:solidFill>
          <a:srgbClr val="EBF1DE"/>
        </a:solidFill>
        <a:ln w="12700" cap="flat" cmpd="sng" algn="ctr">
          <a:solidFill>
            <a:srgbClr val="086A2E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Promozione di </a:t>
          </a:r>
          <a:r>
            <a:rPr lang="it-IT" sz="1400" b="1" kern="1200" dirty="0">
              <a:solidFill>
                <a:srgbClr val="086A2E"/>
              </a:solidFill>
              <a:latin typeface="Calibri"/>
              <a:ea typeface="+mn-ea"/>
              <a:cs typeface="+mn-cs"/>
            </a:rPr>
            <a:t>percorsi di mediazione sociale e culturale e gestione dei conflitti</a:t>
          </a:r>
          <a:r>
            <a:rPr lang="it-IT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, nelle diverse fasi del percorso della persona autore di reato</a:t>
          </a:r>
        </a:p>
      </dsp:txBody>
      <dsp:txXfrm>
        <a:off x="1030590" y="2937014"/>
        <a:ext cx="3566754" cy="774068"/>
      </dsp:txXfrm>
    </dsp:sp>
    <dsp:sp modelId="{089FA06F-F9E4-4C83-B628-D553BE381EDA}">
      <dsp:nvSpPr>
        <dsp:cNvPr id="0" name=""/>
        <dsp:cNvSpPr/>
      </dsp:nvSpPr>
      <dsp:spPr>
        <a:xfrm>
          <a:off x="82223" y="2995155"/>
          <a:ext cx="924285" cy="65778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B9AC8-E27F-41F6-8B21-67584AC69759}">
      <dsp:nvSpPr>
        <dsp:cNvPr id="0" name=""/>
        <dsp:cNvSpPr/>
      </dsp:nvSpPr>
      <dsp:spPr>
        <a:xfrm>
          <a:off x="0" y="0"/>
          <a:ext cx="4621427" cy="1029868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</a:rPr>
            <a:t>Implementazione dei </a:t>
          </a:r>
          <a:r>
            <a:rPr lang="it-IT" sz="1600" b="1" kern="1200" dirty="0">
              <a:solidFill>
                <a:srgbClr val="086A2E"/>
              </a:solidFill>
            </a:rPr>
            <a:t>percorsi di riconoscimento delle competenze formali e informali e accompagnamento all’inserimento lavorativo</a:t>
          </a:r>
        </a:p>
      </dsp:txBody>
      <dsp:txXfrm>
        <a:off x="1027272" y="0"/>
        <a:ext cx="3594154" cy="1029868"/>
      </dsp:txXfrm>
    </dsp:sp>
    <dsp:sp modelId="{7E65040A-BDEA-4961-88EB-F634D79FAFBC}">
      <dsp:nvSpPr>
        <dsp:cNvPr id="0" name=""/>
        <dsp:cNvSpPr/>
      </dsp:nvSpPr>
      <dsp:spPr>
        <a:xfrm>
          <a:off x="84251" y="137952"/>
          <a:ext cx="924285" cy="7884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88F3F-5A75-4AC5-9FCF-B0517C59D945}">
      <dsp:nvSpPr>
        <dsp:cNvPr id="0" name=""/>
        <dsp:cNvSpPr/>
      </dsp:nvSpPr>
      <dsp:spPr>
        <a:xfrm>
          <a:off x="0" y="1132855"/>
          <a:ext cx="4621427" cy="1012504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086A2E"/>
              </a:solidFill>
            </a:rPr>
            <a:t>Accompagnamento e orientamento </a:t>
          </a:r>
          <a:r>
            <a:rPr lang="it-IT" sz="1600" kern="1200" dirty="0">
              <a:solidFill>
                <a:schemeClr val="tx1"/>
              </a:solidFill>
            </a:rPr>
            <a:t>verso le misure di inclusione attiva offerte dal sistema regionale</a:t>
          </a:r>
        </a:p>
      </dsp:txBody>
      <dsp:txXfrm>
        <a:off x="1027272" y="1132855"/>
        <a:ext cx="3594154" cy="1012504"/>
      </dsp:txXfrm>
    </dsp:sp>
    <dsp:sp modelId="{AF139EE7-CDE7-40B6-9283-A8AD5AFFF0CE}">
      <dsp:nvSpPr>
        <dsp:cNvPr id="0" name=""/>
        <dsp:cNvSpPr/>
      </dsp:nvSpPr>
      <dsp:spPr>
        <a:xfrm>
          <a:off x="102986" y="1227160"/>
          <a:ext cx="924285" cy="8238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A464C-B3C6-41CA-9C52-5F909E1CA147}">
      <dsp:nvSpPr>
        <dsp:cNvPr id="0" name=""/>
        <dsp:cNvSpPr/>
      </dsp:nvSpPr>
      <dsp:spPr>
        <a:xfrm>
          <a:off x="0" y="2248346"/>
          <a:ext cx="4621427" cy="1029868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</a:rPr>
            <a:t>Implementazione dei </a:t>
          </a:r>
          <a:r>
            <a:rPr lang="it-IT" sz="1600" b="1" kern="1200" dirty="0">
              <a:solidFill>
                <a:srgbClr val="086A2E"/>
              </a:solidFill>
            </a:rPr>
            <a:t>percorsi di inclusione attiva propedeutici all’inserimento lavorativo</a:t>
          </a:r>
        </a:p>
      </dsp:txBody>
      <dsp:txXfrm>
        <a:off x="1027272" y="2248346"/>
        <a:ext cx="3594154" cy="1029868"/>
      </dsp:txXfrm>
    </dsp:sp>
    <dsp:sp modelId="{1653C844-E785-43B3-88A7-CADD6F6592CA}">
      <dsp:nvSpPr>
        <dsp:cNvPr id="0" name=""/>
        <dsp:cNvSpPr/>
      </dsp:nvSpPr>
      <dsp:spPr>
        <a:xfrm>
          <a:off x="102986" y="2351333"/>
          <a:ext cx="924285" cy="82389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B9AC8-E27F-41F6-8B21-67584AC69759}">
      <dsp:nvSpPr>
        <dsp:cNvPr id="0" name=""/>
        <dsp:cNvSpPr/>
      </dsp:nvSpPr>
      <dsp:spPr>
        <a:xfrm>
          <a:off x="0" y="0"/>
          <a:ext cx="4621427" cy="1004399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Sostegno alla persona attraverso </a:t>
          </a:r>
          <a:r>
            <a:rPr lang="it-IT" sz="1400" b="1" kern="1200" dirty="0">
              <a:solidFill>
                <a:srgbClr val="086A2E"/>
              </a:solidFill>
            </a:rPr>
            <a:t>un’offerta di accoglienza temporanea di carattere abitativo e di natura modulare</a:t>
          </a:r>
          <a:r>
            <a:rPr lang="it-IT" sz="1400" kern="1200" dirty="0">
              <a:solidFill>
                <a:schemeClr val="tx1"/>
              </a:solidFill>
            </a:rPr>
            <a:t>, coerentemente con il grado di autonomia della persona</a:t>
          </a:r>
        </a:p>
      </dsp:txBody>
      <dsp:txXfrm>
        <a:off x="1032717" y="0"/>
        <a:ext cx="3588709" cy="1004399"/>
      </dsp:txXfrm>
    </dsp:sp>
    <dsp:sp modelId="{7E65040A-BDEA-4961-88EB-F634D79FAFBC}">
      <dsp:nvSpPr>
        <dsp:cNvPr id="0" name=""/>
        <dsp:cNvSpPr/>
      </dsp:nvSpPr>
      <dsp:spPr>
        <a:xfrm>
          <a:off x="89697" y="105284"/>
          <a:ext cx="924285" cy="8301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88F3F-5A75-4AC5-9FCF-B0517C59D945}">
      <dsp:nvSpPr>
        <dsp:cNvPr id="0" name=""/>
        <dsp:cNvSpPr/>
      </dsp:nvSpPr>
      <dsp:spPr>
        <a:xfrm>
          <a:off x="0" y="1112831"/>
          <a:ext cx="4621427" cy="973409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rgbClr val="086A2E"/>
              </a:solidFill>
            </a:rPr>
            <a:t>Sostegno alle donne con figli minori </a:t>
          </a:r>
          <a:r>
            <a:rPr lang="it-IT" sz="1400" kern="1200" dirty="0">
              <a:solidFill>
                <a:schemeClr val="tx1"/>
              </a:solidFill>
            </a:rPr>
            <a:t>per interventi mirati di </a:t>
          </a:r>
          <a:r>
            <a:rPr lang="it-IT" sz="1400" b="1" kern="1200" dirty="0">
              <a:solidFill>
                <a:srgbClr val="086A2E"/>
              </a:solidFill>
            </a:rPr>
            <a:t>accoglienza temporanea di carattere abitativo</a:t>
          </a:r>
          <a:r>
            <a:rPr lang="it-IT" sz="1400" kern="1200" dirty="0">
              <a:solidFill>
                <a:schemeClr val="tx1"/>
              </a:solidFill>
            </a:rPr>
            <a:t>, nell’ambito delle case famiglia già esistenti sul territorio</a:t>
          </a:r>
        </a:p>
      </dsp:txBody>
      <dsp:txXfrm>
        <a:off x="1032717" y="1112831"/>
        <a:ext cx="3588709" cy="973409"/>
      </dsp:txXfrm>
    </dsp:sp>
    <dsp:sp modelId="{AF139EE7-CDE7-40B6-9283-A8AD5AFFF0CE}">
      <dsp:nvSpPr>
        <dsp:cNvPr id="0" name=""/>
        <dsp:cNvSpPr/>
      </dsp:nvSpPr>
      <dsp:spPr>
        <a:xfrm>
          <a:off x="108432" y="1165806"/>
          <a:ext cx="924285" cy="86745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BA464C-B3C6-41CA-9C52-5F909E1CA147}">
      <dsp:nvSpPr>
        <dsp:cNvPr id="0" name=""/>
        <dsp:cNvSpPr/>
      </dsp:nvSpPr>
      <dsp:spPr>
        <a:xfrm>
          <a:off x="0" y="2194673"/>
          <a:ext cx="4621427" cy="1084324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086A2E"/>
              </a:solidFill>
            </a:rPr>
            <a:t>Sostegno alla popolazione minore autore di reato</a:t>
          </a:r>
          <a:r>
            <a:rPr lang="it-IT" sz="1600" kern="1200" dirty="0">
              <a:solidFill>
                <a:schemeClr val="tx1"/>
              </a:solidFill>
            </a:rPr>
            <a:t>, attraverso un’offerta mirata di </a:t>
          </a:r>
          <a:r>
            <a:rPr lang="it-IT" sz="1600" b="1" kern="1200" dirty="0">
              <a:solidFill>
                <a:srgbClr val="086A2E"/>
              </a:solidFill>
            </a:rPr>
            <a:t>accoglienza temporanea di carattere abitativo</a:t>
          </a:r>
        </a:p>
      </dsp:txBody>
      <dsp:txXfrm>
        <a:off x="1032717" y="2194673"/>
        <a:ext cx="3588709" cy="1084324"/>
      </dsp:txXfrm>
    </dsp:sp>
    <dsp:sp modelId="{1653C844-E785-43B3-88A7-CADD6F6592CA}">
      <dsp:nvSpPr>
        <dsp:cNvPr id="0" name=""/>
        <dsp:cNvSpPr/>
      </dsp:nvSpPr>
      <dsp:spPr>
        <a:xfrm>
          <a:off x="108432" y="2303106"/>
          <a:ext cx="924285" cy="86745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B9AC8-E27F-41F6-8B21-67584AC69759}">
      <dsp:nvSpPr>
        <dsp:cNvPr id="0" name=""/>
        <dsp:cNvSpPr/>
      </dsp:nvSpPr>
      <dsp:spPr>
        <a:xfrm>
          <a:off x="0" y="0"/>
          <a:ext cx="4617817" cy="1049009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086A2E"/>
              </a:solidFill>
            </a:rPr>
            <a:t>nella sensibilizzazione ai temi del sistema penitenziario</a:t>
          </a:r>
          <a:r>
            <a:rPr lang="it-IT" sz="1600" kern="1200" dirty="0">
              <a:solidFill>
                <a:schemeClr val="tx1"/>
              </a:solidFill>
            </a:rPr>
            <a:t> e nel miglioramento delle condizioni di vita dei detenuti e delle opportunità di inserimento sociale</a:t>
          </a:r>
        </a:p>
      </dsp:txBody>
      <dsp:txXfrm>
        <a:off x="1028464" y="0"/>
        <a:ext cx="3589352" cy="1049009"/>
      </dsp:txXfrm>
    </dsp:sp>
    <dsp:sp modelId="{7E65040A-BDEA-4961-88EB-F634D79FAFBC}">
      <dsp:nvSpPr>
        <dsp:cNvPr id="0" name=""/>
        <dsp:cNvSpPr/>
      </dsp:nvSpPr>
      <dsp:spPr>
        <a:xfrm>
          <a:off x="86180" y="140516"/>
          <a:ext cx="923563" cy="80310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88F3F-5A75-4AC5-9FCF-B0517C59D945}">
      <dsp:nvSpPr>
        <dsp:cNvPr id="0" name=""/>
        <dsp:cNvSpPr/>
      </dsp:nvSpPr>
      <dsp:spPr>
        <a:xfrm>
          <a:off x="0" y="1153909"/>
          <a:ext cx="4617817" cy="1049009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</a:rPr>
            <a:t>Supportare lo sviluppo di </a:t>
          </a:r>
          <a:r>
            <a:rPr lang="it-IT" sz="1600" b="1" kern="1200" dirty="0">
              <a:solidFill>
                <a:srgbClr val="086A2E"/>
              </a:solidFill>
            </a:rPr>
            <a:t>modelli di presa in carico integrata</a:t>
          </a:r>
        </a:p>
      </dsp:txBody>
      <dsp:txXfrm>
        <a:off x="1028464" y="1153909"/>
        <a:ext cx="3589352" cy="1049009"/>
      </dsp:txXfrm>
    </dsp:sp>
    <dsp:sp modelId="{AF139EE7-CDE7-40B6-9283-A8AD5AFFF0CE}">
      <dsp:nvSpPr>
        <dsp:cNvPr id="0" name=""/>
        <dsp:cNvSpPr/>
      </dsp:nvSpPr>
      <dsp:spPr>
        <a:xfrm>
          <a:off x="104900" y="1258810"/>
          <a:ext cx="923563" cy="8392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B9AC8-E27F-41F6-8B21-67584AC69759}">
      <dsp:nvSpPr>
        <dsp:cNvPr id="0" name=""/>
        <dsp:cNvSpPr/>
      </dsp:nvSpPr>
      <dsp:spPr>
        <a:xfrm>
          <a:off x="0" y="0"/>
          <a:ext cx="4621427" cy="1043218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schemeClr val="tx1"/>
              </a:solidFill>
            </a:rPr>
            <a:t>Rafforzamento del </a:t>
          </a:r>
          <a:r>
            <a:rPr lang="it-IT" sz="1400" b="1" kern="1200" dirty="0">
              <a:solidFill>
                <a:srgbClr val="086A2E"/>
              </a:solidFill>
            </a:rPr>
            <a:t>ruolo del volontariato nella sensibilizzazione ai temi del sistema penitenziario</a:t>
          </a:r>
          <a:r>
            <a:rPr lang="it-IT" sz="1400" kern="1200" dirty="0">
              <a:solidFill>
                <a:schemeClr val="tx1"/>
              </a:solidFill>
            </a:rPr>
            <a:t> e nel miglioramento delle condizioni di vita dei detenuti e delle opportunità di inserimento sociale</a:t>
          </a:r>
        </a:p>
      </dsp:txBody>
      <dsp:txXfrm>
        <a:off x="1028607" y="0"/>
        <a:ext cx="3592819" cy="1043218"/>
      </dsp:txXfrm>
    </dsp:sp>
    <dsp:sp modelId="{7E65040A-BDEA-4961-88EB-F634D79FAFBC}">
      <dsp:nvSpPr>
        <dsp:cNvPr id="0" name=""/>
        <dsp:cNvSpPr/>
      </dsp:nvSpPr>
      <dsp:spPr>
        <a:xfrm>
          <a:off x="85586" y="139741"/>
          <a:ext cx="924285" cy="79867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88F3F-5A75-4AC5-9FCF-B0517C59D945}">
      <dsp:nvSpPr>
        <dsp:cNvPr id="0" name=""/>
        <dsp:cNvSpPr/>
      </dsp:nvSpPr>
      <dsp:spPr>
        <a:xfrm>
          <a:off x="0" y="1147540"/>
          <a:ext cx="4621427" cy="1043218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</a:rPr>
            <a:t>Supportare lo sviluppo di </a:t>
          </a:r>
          <a:r>
            <a:rPr lang="it-IT" sz="1600" b="1" kern="1200" dirty="0">
              <a:solidFill>
                <a:srgbClr val="086A2E"/>
              </a:solidFill>
            </a:rPr>
            <a:t>modelli di presa in carico integrata</a:t>
          </a:r>
        </a:p>
      </dsp:txBody>
      <dsp:txXfrm>
        <a:off x="1028607" y="1147540"/>
        <a:ext cx="3592819" cy="1043218"/>
      </dsp:txXfrm>
    </dsp:sp>
    <dsp:sp modelId="{AF139EE7-CDE7-40B6-9283-A8AD5AFFF0CE}">
      <dsp:nvSpPr>
        <dsp:cNvPr id="0" name=""/>
        <dsp:cNvSpPr/>
      </dsp:nvSpPr>
      <dsp:spPr>
        <a:xfrm>
          <a:off x="104321" y="1251862"/>
          <a:ext cx="924285" cy="8345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B9AC8-E27F-41F6-8B21-67584AC69759}">
      <dsp:nvSpPr>
        <dsp:cNvPr id="0" name=""/>
        <dsp:cNvSpPr/>
      </dsp:nvSpPr>
      <dsp:spPr>
        <a:xfrm>
          <a:off x="0" y="0"/>
          <a:ext cx="4621427" cy="1182429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</a:rPr>
            <a:t>Definizione e formalizzazione di </a:t>
          </a:r>
          <a:r>
            <a:rPr lang="it-IT" sz="1600" b="1" kern="1200" dirty="0">
              <a:solidFill>
                <a:srgbClr val="086A2E"/>
              </a:solidFill>
            </a:rPr>
            <a:t>alleanze/accordi territoriali </a:t>
          </a:r>
          <a:r>
            <a:rPr lang="it-IT" sz="1600" b="0" kern="1200" dirty="0">
              <a:solidFill>
                <a:schemeClr val="tx1"/>
              </a:solidFill>
            </a:rPr>
            <a:t>a supporto dei </a:t>
          </a:r>
          <a:r>
            <a:rPr lang="it-IT" sz="1600" b="1" kern="1200" dirty="0">
              <a:solidFill>
                <a:srgbClr val="086A2E"/>
              </a:solidFill>
            </a:rPr>
            <a:t>percorsi propedeutici all’inclusione sociale e lavorativa</a:t>
          </a:r>
        </a:p>
      </dsp:txBody>
      <dsp:txXfrm>
        <a:off x="1042528" y="0"/>
        <a:ext cx="3578898" cy="1182429"/>
      </dsp:txXfrm>
    </dsp:sp>
    <dsp:sp modelId="{7E65040A-BDEA-4961-88EB-F634D79FAFBC}">
      <dsp:nvSpPr>
        <dsp:cNvPr id="0" name=""/>
        <dsp:cNvSpPr/>
      </dsp:nvSpPr>
      <dsp:spPr>
        <a:xfrm>
          <a:off x="99507" y="158388"/>
          <a:ext cx="924285" cy="90524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88F3F-5A75-4AC5-9FCF-B0517C59D945}">
      <dsp:nvSpPr>
        <dsp:cNvPr id="0" name=""/>
        <dsp:cNvSpPr/>
      </dsp:nvSpPr>
      <dsp:spPr>
        <a:xfrm>
          <a:off x="0" y="1301278"/>
          <a:ext cx="4621427" cy="1182429"/>
        </a:xfrm>
        <a:prstGeom prst="roundRect">
          <a:avLst>
            <a:gd name="adj" fmla="val 10000"/>
          </a:avLst>
        </a:prstGeom>
        <a:solidFill>
          <a:srgbClr val="EBF1DE"/>
        </a:solidFill>
        <a:ln w="25400" cap="flat" cmpd="sng" algn="ctr">
          <a:solidFill>
            <a:srgbClr val="086A2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solidFill>
                <a:schemeClr val="tx1"/>
              </a:solidFill>
            </a:rPr>
            <a:t>Definizione e formalizzazione di </a:t>
          </a:r>
          <a:r>
            <a:rPr lang="it-IT" sz="1600" b="1" kern="1200" dirty="0">
              <a:solidFill>
                <a:srgbClr val="086A2E"/>
              </a:solidFill>
            </a:rPr>
            <a:t>alleanze/accordi territoriali </a:t>
          </a:r>
          <a:r>
            <a:rPr lang="it-IT" sz="1600" b="0" kern="1200" dirty="0">
              <a:solidFill>
                <a:schemeClr val="tx1"/>
              </a:solidFill>
            </a:rPr>
            <a:t>finalizzati ad orientare </a:t>
          </a:r>
          <a:r>
            <a:rPr lang="it-IT" sz="1600" b="1" kern="1200" dirty="0">
              <a:solidFill>
                <a:srgbClr val="086A2E"/>
              </a:solidFill>
            </a:rPr>
            <a:t>la prosecuzione del percorso di autonomia</a:t>
          </a:r>
        </a:p>
      </dsp:txBody>
      <dsp:txXfrm>
        <a:off x="1042528" y="1301278"/>
        <a:ext cx="3578898" cy="1182429"/>
      </dsp:txXfrm>
    </dsp:sp>
    <dsp:sp modelId="{AF139EE7-CDE7-40B6-9283-A8AD5AFFF0CE}">
      <dsp:nvSpPr>
        <dsp:cNvPr id="0" name=""/>
        <dsp:cNvSpPr/>
      </dsp:nvSpPr>
      <dsp:spPr>
        <a:xfrm>
          <a:off x="118242" y="1418915"/>
          <a:ext cx="924285" cy="94594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0.01606</cdr:x>
      <cdr:y>0.75578</cdr:y>
    </cdr:from>
    <cdr:to>
      <cdr:x>0.37921</cdr:x>
      <cdr:y>0.97768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115744" y="2856832"/>
          <a:ext cx="2617643" cy="838785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it-IT" sz="2000" dirty="0">
              <a:solidFill>
                <a:schemeClr val="tx1"/>
              </a:solidFill>
            </a:rPr>
            <a:t>86%  MASCHI</a:t>
          </a:r>
        </a:p>
        <a:p xmlns:a="http://schemas.openxmlformats.org/drawingml/2006/main">
          <a:r>
            <a:rPr lang="it-IT" sz="2000" dirty="0">
              <a:solidFill>
                <a:schemeClr val="tx1"/>
              </a:solidFill>
            </a:rPr>
            <a:t>14%  FEMMINE</a:t>
          </a:r>
        </a:p>
        <a:p xmlns:a="http://schemas.openxmlformats.org/drawingml/2006/main">
          <a:endParaRPr lang="it-IT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2468E75F-C58E-496B-82B7-8782A03961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82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337CAF2-0410-4BC1-A752-CE28A0ADBF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300" y="0"/>
            <a:ext cx="2943582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E27A1-A270-4DC0-B177-BF7BAB4EE4F5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FA7F2D-8C37-42AD-96D3-C701569145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4274"/>
            <a:ext cx="2943582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96ADA38-F4D1-496B-B8BD-B58D7E1969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300" y="9434274"/>
            <a:ext cx="2943582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6AF9F-5E5C-4EAA-856A-9524DD37804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3830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38C25-2413-4CED-B178-78019B7EF3CD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33109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8645" y="9433109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F14A7-CDA5-4F8A-873D-1D905A4FFD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61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67225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EB3E0-64CD-F143-8CD2-779DA79949A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076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67225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EB3E0-64CD-F143-8CD2-779DA79949A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281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67225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EB3E0-64CD-F143-8CD2-779DA79949A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7112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67225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EB3E0-64CD-F143-8CD2-779DA79949A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9441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67225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EB3E0-64CD-F143-8CD2-779DA79949A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86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619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4121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041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st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03843" y="423424"/>
            <a:ext cx="8278356" cy="2077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algn="l">
              <a:defRPr sz="135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4" y="1127946"/>
            <a:ext cx="4485512" cy="416985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425"/>
              </a:lnSpc>
              <a:buNone/>
              <a:defRPr sz="1125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3" name="Sottotitolo 2"/>
          <p:cNvSpPr txBox="1"/>
          <p:nvPr/>
        </p:nvSpPr>
        <p:spPr>
          <a:xfrm>
            <a:off x="798074" y="2447015"/>
            <a:ext cx="4261012" cy="794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 panose="020B0604020202020204"/>
              <a:buNone/>
              <a:defRPr sz="1500" kern="1200">
                <a:solidFill>
                  <a:srgbClr val="767675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</a:pPr>
            <a:r>
              <a:rPr lang="it-IT" sz="3300" dirty="0">
                <a:solidFill>
                  <a:schemeClr val="bg1"/>
                </a:solidFill>
                <a:latin typeface="Helvetica"/>
                <a:cs typeface="Helvetica"/>
              </a:rPr>
              <a:t>Innovazione</a:t>
            </a:r>
          </a:p>
          <a:p>
            <a:pPr>
              <a:lnSpc>
                <a:spcPts val="2700"/>
              </a:lnSpc>
            </a:pPr>
            <a:r>
              <a:rPr lang="it-IT" sz="3300" dirty="0">
                <a:solidFill>
                  <a:schemeClr val="bg1"/>
                </a:solidFill>
                <a:latin typeface="Helvetica"/>
                <a:cs typeface="Helvetica"/>
              </a:rPr>
              <a:t>e competitività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endParaRPr lang="it-IT" sz="1350"/>
          </a:p>
        </p:txBody>
      </p:sp>
      <p:sp>
        <p:nvSpPr>
          <p:cNvPr id="22" name="Segnaposto immagine 2"/>
          <p:cNvSpPr>
            <a:spLocks noGrp="1"/>
          </p:cNvSpPr>
          <p:nvPr>
            <p:ph type="pic" idx="14"/>
          </p:nvPr>
        </p:nvSpPr>
        <p:spPr>
          <a:xfrm>
            <a:off x="5222661" y="1127945"/>
            <a:ext cx="3375106" cy="41698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50">
                <a:latin typeface="Helvetica"/>
                <a:cs typeface="Helvetica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pic>
        <p:nvPicPr>
          <p:cNvPr id="4" name="Immagine 3" descr="Fse_CompletoPicco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65" y="6093296"/>
            <a:ext cx="3072913" cy="38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142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236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est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03843" y="423424"/>
            <a:ext cx="8278356" cy="2077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algn="l">
              <a:defRPr sz="135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4" y="1127946"/>
            <a:ext cx="4485512" cy="416985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425"/>
              </a:lnSpc>
              <a:buNone/>
              <a:defRPr sz="1125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3" name="Sottotitolo 2"/>
          <p:cNvSpPr txBox="1"/>
          <p:nvPr/>
        </p:nvSpPr>
        <p:spPr>
          <a:xfrm>
            <a:off x="798074" y="2447015"/>
            <a:ext cx="4261012" cy="794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 panose="020B0604020202020204"/>
              <a:buNone/>
              <a:defRPr sz="1500" kern="1200">
                <a:solidFill>
                  <a:srgbClr val="767675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</a:pPr>
            <a:r>
              <a:rPr lang="it-IT" sz="3300" dirty="0">
                <a:solidFill>
                  <a:schemeClr val="bg1"/>
                </a:solidFill>
                <a:latin typeface="Helvetica"/>
                <a:cs typeface="Helvetica"/>
              </a:rPr>
              <a:t>Innovazione</a:t>
            </a:r>
          </a:p>
          <a:p>
            <a:pPr>
              <a:lnSpc>
                <a:spcPts val="2700"/>
              </a:lnSpc>
            </a:pPr>
            <a:r>
              <a:rPr lang="it-IT" sz="3300" dirty="0">
                <a:solidFill>
                  <a:schemeClr val="bg1"/>
                </a:solidFill>
                <a:latin typeface="Helvetica"/>
                <a:cs typeface="Helvetica"/>
              </a:rPr>
              <a:t>e competitività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endParaRPr lang="it-IT" sz="1350"/>
          </a:p>
        </p:txBody>
      </p:sp>
      <p:sp>
        <p:nvSpPr>
          <p:cNvPr id="22" name="Segnaposto immagine 2"/>
          <p:cNvSpPr>
            <a:spLocks noGrp="1"/>
          </p:cNvSpPr>
          <p:nvPr>
            <p:ph type="pic" idx="14"/>
          </p:nvPr>
        </p:nvSpPr>
        <p:spPr>
          <a:xfrm>
            <a:off x="5222661" y="1127945"/>
            <a:ext cx="3375106" cy="41698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50">
                <a:latin typeface="Helvetica"/>
                <a:cs typeface="Helvetica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pic>
        <p:nvPicPr>
          <p:cNvPr id="4" name="Immagine 3" descr="Fse_CompletoPicco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65" y="6093296"/>
            <a:ext cx="3072913" cy="38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54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636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lat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4" y="2479416"/>
            <a:ext cx="7930820" cy="13485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>
              <a:lnSpc>
                <a:spcPts val="4800"/>
              </a:lnSpc>
              <a:buNone/>
              <a:defRPr sz="4500" b="1" baseline="0">
                <a:solidFill>
                  <a:srgbClr val="086A2E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defTabSz="342900"/>
            <a:endParaRPr lang="it-IT" sz="1350">
              <a:solidFill>
                <a:prstClr val="black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 hasCustomPrompt="1"/>
          </p:nvPr>
        </p:nvSpPr>
        <p:spPr>
          <a:xfrm>
            <a:off x="603844" y="4117715"/>
            <a:ext cx="7930820" cy="134778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1875"/>
              </a:lnSpc>
              <a:buNone/>
              <a:defRPr sz="1800" i="1"/>
            </a:lvl1pPr>
            <a:lvl2pPr marL="342900" indent="0">
              <a:lnSpc>
                <a:spcPts val="1725"/>
              </a:lnSpc>
              <a:buNone/>
              <a:defRPr sz="1650"/>
            </a:lvl2pPr>
            <a:lvl3pPr marL="685800" indent="0">
              <a:lnSpc>
                <a:spcPts val="1725"/>
              </a:lnSpc>
              <a:buNone/>
              <a:defRPr sz="1650"/>
            </a:lvl3pPr>
            <a:lvl4pPr marL="1028700" indent="0">
              <a:lnSpc>
                <a:spcPts val="1725"/>
              </a:lnSpc>
              <a:buNone/>
              <a:defRPr sz="1650"/>
            </a:lvl4pPr>
            <a:lvl5pPr marL="1371600" indent="0">
              <a:lnSpc>
                <a:spcPts val="1725"/>
              </a:lnSpc>
              <a:buNone/>
              <a:defRPr sz="165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it-IT" sz="1350">
              <a:solidFill>
                <a:prstClr val="white"/>
              </a:solidFill>
            </a:endParaRPr>
          </a:p>
        </p:txBody>
      </p:sp>
      <p:pic>
        <p:nvPicPr>
          <p:cNvPr id="15" name="Immagine 14" descr="Fse_Complet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5" y="631572"/>
            <a:ext cx="7928596" cy="993454"/>
          </a:xfrm>
          <a:prstGeom prst="rect">
            <a:avLst/>
          </a:prstGeom>
        </p:spPr>
      </p:pic>
      <p:pic>
        <p:nvPicPr>
          <p:cNvPr id="11" name="Immagine 10" descr="We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1" y="6656298"/>
            <a:ext cx="2873375" cy="1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16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interv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4" y="3139967"/>
            <a:ext cx="7930820" cy="134855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>
              <a:lnSpc>
                <a:spcPts val="2700"/>
              </a:lnSpc>
              <a:buNone/>
              <a:defRPr sz="2250" b="1" baseline="0">
                <a:solidFill>
                  <a:srgbClr val="086A2E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defTabSz="342900"/>
            <a:endParaRPr lang="it-IT" sz="1350">
              <a:solidFill>
                <a:prstClr val="black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 hasCustomPrompt="1"/>
          </p:nvPr>
        </p:nvSpPr>
        <p:spPr>
          <a:xfrm>
            <a:off x="603844" y="4778266"/>
            <a:ext cx="7930820" cy="134778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1350"/>
              </a:lnSpc>
              <a:buNone/>
              <a:defRPr sz="1350" i="1"/>
            </a:lvl1pPr>
            <a:lvl2pPr marL="342900" indent="0">
              <a:lnSpc>
                <a:spcPts val="1725"/>
              </a:lnSpc>
              <a:buNone/>
              <a:defRPr sz="1650"/>
            </a:lvl2pPr>
            <a:lvl3pPr marL="685800" indent="0">
              <a:lnSpc>
                <a:spcPts val="1725"/>
              </a:lnSpc>
              <a:buNone/>
              <a:defRPr sz="1650"/>
            </a:lvl3pPr>
            <a:lvl4pPr marL="1028700" indent="0">
              <a:lnSpc>
                <a:spcPts val="1725"/>
              </a:lnSpc>
              <a:buNone/>
              <a:defRPr sz="1650"/>
            </a:lvl4pPr>
            <a:lvl5pPr marL="1371600" indent="0">
              <a:lnSpc>
                <a:spcPts val="1725"/>
              </a:lnSpc>
              <a:buNone/>
              <a:defRPr sz="165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it-IT" sz="1350">
              <a:solidFill>
                <a:prstClr val="white"/>
              </a:solidFill>
            </a:endParaRPr>
          </a:p>
        </p:txBody>
      </p:sp>
      <p:pic>
        <p:nvPicPr>
          <p:cNvPr id="2" name="Immagine 1" descr="Fse_Complet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5" y="631572"/>
            <a:ext cx="7928596" cy="993454"/>
          </a:xfrm>
          <a:prstGeom prst="rect">
            <a:avLst/>
          </a:prstGeom>
        </p:spPr>
      </p:pic>
      <p:pic>
        <p:nvPicPr>
          <p:cNvPr id="11" name="Immagine 10" descr="We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1" y="6656298"/>
            <a:ext cx="2873375" cy="141749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28E28E9F-695F-4901-A972-6BF34814F110}"/>
              </a:ext>
            </a:extLst>
          </p:cNvPr>
          <p:cNvSpPr/>
          <p:nvPr userDrawn="1"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12" name="Immagine 11" descr="Fse_Completo.jpg">
            <a:extLst>
              <a:ext uri="{FF2B5EF4-FFF2-40B4-BE49-F238E27FC236}">
                <a16:creationId xmlns:a16="http://schemas.microsoft.com/office/drawing/2014/main" id="{0547656E-B6B8-48F4-A238-70B09E6484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5" y="631572"/>
            <a:ext cx="7928596" cy="993454"/>
          </a:xfrm>
          <a:prstGeom prst="rect">
            <a:avLst/>
          </a:prstGeom>
        </p:spPr>
      </p:pic>
      <p:pic>
        <p:nvPicPr>
          <p:cNvPr id="13" name="Immagine 12" descr="Web.png">
            <a:extLst>
              <a:ext uri="{FF2B5EF4-FFF2-40B4-BE49-F238E27FC236}">
                <a16:creationId xmlns:a16="http://schemas.microsoft.com/office/drawing/2014/main" id="{224E605C-8CA5-4E35-98E1-70F1EA03628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1" y="6656298"/>
            <a:ext cx="2873375" cy="1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09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est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03843" y="409574"/>
            <a:ext cx="8278356" cy="2077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algn="l">
              <a:defRPr sz="135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4" y="1127946"/>
            <a:ext cx="4485512" cy="416985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425"/>
              </a:lnSpc>
              <a:buNone/>
              <a:defRPr sz="1125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it-IT" sz="1350">
              <a:solidFill>
                <a:prstClr val="white"/>
              </a:solidFill>
            </a:endParaRPr>
          </a:p>
        </p:txBody>
      </p:sp>
      <p:sp>
        <p:nvSpPr>
          <p:cNvPr id="13" name="Sottotitolo 2"/>
          <p:cNvSpPr txBox="1"/>
          <p:nvPr/>
        </p:nvSpPr>
        <p:spPr>
          <a:xfrm>
            <a:off x="798074" y="2447015"/>
            <a:ext cx="4261012" cy="794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 panose="020B0604020202020204"/>
              <a:buNone/>
              <a:defRPr sz="1500" kern="1200">
                <a:solidFill>
                  <a:srgbClr val="767675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</a:pPr>
            <a:r>
              <a:rPr lang="it-IT" sz="3300" dirty="0">
                <a:solidFill>
                  <a:prstClr val="white"/>
                </a:solidFill>
                <a:latin typeface="Helvetica"/>
                <a:cs typeface="Helvetica"/>
              </a:rPr>
              <a:t>Innovazione</a:t>
            </a:r>
          </a:p>
          <a:p>
            <a:pPr>
              <a:lnSpc>
                <a:spcPts val="2700"/>
              </a:lnSpc>
            </a:pPr>
            <a:r>
              <a:rPr lang="it-IT" sz="3300" dirty="0">
                <a:solidFill>
                  <a:prstClr val="white"/>
                </a:solidFill>
                <a:latin typeface="Helvetica"/>
                <a:cs typeface="Helvetica"/>
              </a:rPr>
              <a:t>e competitività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defTabSz="342900"/>
            <a:endParaRPr lang="it-IT" sz="1350">
              <a:solidFill>
                <a:prstClr val="black"/>
              </a:solidFill>
            </a:endParaRPr>
          </a:p>
        </p:txBody>
      </p:sp>
      <p:sp>
        <p:nvSpPr>
          <p:cNvPr id="22" name="Segnaposto immagine 2"/>
          <p:cNvSpPr>
            <a:spLocks noGrp="1"/>
          </p:cNvSpPr>
          <p:nvPr>
            <p:ph type="pic" idx="14"/>
          </p:nvPr>
        </p:nvSpPr>
        <p:spPr>
          <a:xfrm>
            <a:off x="5222661" y="1127945"/>
            <a:ext cx="3375106" cy="41698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50">
                <a:latin typeface="Helvetica"/>
                <a:cs typeface="Helvetica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 dirty="0"/>
          </a:p>
        </p:txBody>
      </p:sp>
      <p:pic>
        <p:nvPicPr>
          <p:cNvPr id="4" name="Immagine 3" descr="Fse_CompletoPicco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65" y="6093296"/>
            <a:ext cx="3072913" cy="38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23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+ d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03843" y="409574"/>
            <a:ext cx="8278356" cy="2077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algn="l">
              <a:defRPr sz="135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2" y="5297802"/>
            <a:ext cx="7993923" cy="82838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425"/>
              </a:lnSpc>
              <a:buNone/>
              <a:defRPr sz="1125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it-IT" sz="1350">
              <a:solidFill>
                <a:prstClr val="white"/>
              </a:solidFill>
            </a:endParaRPr>
          </a:p>
        </p:txBody>
      </p:sp>
      <p:sp>
        <p:nvSpPr>
          <p:cNvPr id="13" name="Sottotitolo 2"/>
          <p:cNvSpPr txBox="1"/>
          <p:nvPr/>
        </p:nvSpPr>
        <p:spPr>
          <a:xfrm>
            <a:off x="798074" y="2447015"/>
            <a:ext cx="4261012" cy="794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 panose="020B0604020202020204"/>
              <a:buNone/>
              <a:defRPr sz="1500" kern="1200">
                <a:solidFill>
                  <a:srgbClr val="767675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700"/>
              </a:lnSpc>
            </a:pPr>
            <a:r>
              <a:rPr lang="it-IT" sz="3300" dirty="0">
                <a:solidFill>
                  <a:prstClr val="white"/>
                </a:solidFill>
                <a:latin typeface="Helvetica"/>
                <a:cs typeface="Helvetica"/>
              </a:rPr>
              <a:t>Innovazione</a:t>
            </a:r>
          </a:p>
          <a:p>
            <a:pPr>
              <a:lnSpc>
                <a:spcPts val="2700"/>
              </a:lnSpc>
            </a:pPr>
            <a:r>
              <a:rPr lang="it-IT" sz="3300" dirty="0">
                <a:solidFill>
                  <a:prstClr val="white"/>
                </a:solidFill>
                <a:latin typeface="Helvetica"/>
                <a:cs typeface="Helvetica"/>
              </a:rPr>
              <a:t>e competitività</a:t>
            </a:r>
          </a:p>
        </p:txBody>
      </p:sp>
      <p:sp>
        <p:nvSpPr>
          <p:cNvPr id="14" name="Sottotitolo 2"/>
          <p:cNvSpPr txBox="1"/>
          <p:nvPr/>
        </p:nvSpPr>
        <p:spPr>
          <a:xfrm>
            <a:off x="603843" y="6294715"/>
            <a:ext cx="4261012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 panose="020B0604020202020204"/>
              <a:buNone/>
              <a:defRPr sz="1500" kern="1200">
                <a:solidFill>
                  <a:srgbClr val="767675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125"/>
              </a:lnSpc>
            </a:pPr>
            <a:r>
              <a:rPr lang="it-IT" sz="750" dirty="0">
                <a:solidFill>
                  <a:prstClr val="black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defTabSz="342900"/>
            <a:endParaRPr lang="it-IT" sz="1350">
              <a:solidFill>
                <a:prstClr val="black"/>
              </a:solidFill>
            </a:endParaRPr>
          </a:p>
        </p:txBody>
      </p:sp>
      <p:sp>
        <p:nvSpPr>
          <p:cNvPr id="22" name="Segnaposto immagine 2"/>
          <p:cNvSpPr>
            <a:spLocks noGrp="1"/>
          </p:cNvSpPr>
          <p:nvPr>
            <p:ph type="pic" idx="14"/>
          </p:nvPr>
        </p:nvSpPr>
        <p:spPr>
          <a:xfrm>
            <a:off x="603844" y="1127945"/>
            <a:ext cx="7993923" cy="39837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750">
                <a:latin typeface="Helvetica"/>
                <a:cs typeface="Helvetica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pic>
        <p:nvPicPr>
          <p:cNvPr id="17" name="Immagine 16" descr="Fse_CompletoPicco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65" y="6093296"/>
            <a:ext cx="3072913" cy="38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1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6645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est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03843" y="409574"/>
            <a:ext cx="8278356" cy="2077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 algn="l">
              <a:defRPr sz="135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03844" y="1127945"/>
            <a:ext cx="7930820" cy="216941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425"/>
              </a:lnSpc>
              <a:buNone/>
              <a:defRPr sz="1125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it-IT" sz="1350">
              <a:solidFill>
                <a:prstClr val="white"/>
              </a:solidFill>
            </a:endParaRPr>
          </a:p>
        </p:txBody>
      </p:sp>
      <p:sp>
        <p:nvSpPr>
          <p:cNvPr id="14" name="Sottotitolo 2"/>
          <p:cNvSpPr txBox="1"/>
          <p:nvPr/>
        </p:nvSpPr>
        <p:spPr>
          <a:xfrm>
            <a:off x="603843" y="6294715"/>
            <a:ext cx="4261012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 panose="020B0604020202020204"/>
              <a:buNone/>
              <a:defRPr sz="1500" kern="1200">
                <a:solidFill>
                  <a:srgbClr val="767675"/>
                </a:solidFill>
                <a:latin typeface="Arial" panose="020B0604020202020204"/>
                <a:ea typeface="+mn-ea"/>
                <a:cs typeface="Arial" panose="020B0604020202020204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125"/>
              </a:lnSpc>
            </a:pPr>
            <a:r>
              <a:rPr lang="it-IT" sz="750" dirty="0">
                <a:solidFill>
                  <a:prstClr val="black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defTabSz="342900"/>
            <a:endParaRPr lang="it-IT" sz="1350">
              <a:solidFill>
                <a:prstClr val="black"/>
              </a:solidFill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 hasCustomPrompt="1"/>
          </p:nvPr>
        </p:nvSpPr>
        <p:spPr>
          <a:xfrm>
            <a:off x="603844" y="3541673"/>
            <a:ext cx="3655601" cy="232731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ts val="1875"/>
              </a:lnSpc>
              <a:buNone/>
              <a:defRPr sz="1650"/>
            </a:lvl1pPr>
            <a:lvl2pPr marL="342900" indent="0">
              <a:lnSpc>
                <a:spcPts val="1725"/>
              </a:lnSpc>
              <a:buNone/>
              <a:defRPr sz="1650"/>
            </a:lvl2pPr>
            <a:lvl3pPr marL="685800" indent="0">
              <a:lnSpc>
                <a:spcPts val="1725"/>
              </a:lnSpc>
              <a:buNone/>
              <a:defRPr sz="1650"/>
            </a:lvl3pPr>
            <a:lvl4pPr marL="1028700" indent="0">
              <a:lnSpc>
                <a:spcPts val="1725"/>
              </a:lnSpc>
              <a:buNone/>
              <a:defRPr sz="1650"/>
            </a:lvl4pPr>
            <a:lvl5pPr marL="1371600" indent="0">
              <a:lnSpc>
                <a:spcPts val="1725"/>
              </a:lnSpc>
              <a:buNone/>
              <a:defRPr sz="165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Segnaposto testo 3"/>
          <p:cNvSpPr>
            <a:spLocks noGrp="1"/>
          </p:cNvSpPr>
          <p:nvPr>
            <p:ph type="body" sz="quarter" idx="11" hasCustomPrompt="1"/>
          </p:nvPr>
        </p:nvSpPr>
        <p:spPr>
          <a:xfrm>
            <a:off x="4721306" y="3541673"/>
            <a:ext cx="3813358" cy="232731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ts val="1875"/>
              </a:lnSpc>
              <a:buNone/>
              <a:defRPr sz="1650"/>
            </a:lvl1pPr>
            <a:lvl2pPr marL="342900" indent="0">
              <a:lnSpc>
                <a:spcPts val="1725"/>
              </a:lnSpc>
              <a:buNone/>
              <a:defRPr sz="1650"/>
            </a:lvl2pPr>
            <a:lvl3pPr marL="685800" indent="0">
              <a:lnSpc>
                <a:spcPts val="1725"/>
              </a:lnSpc>
              <a:buNone/>
              <a:defRPr sz="1650"/>
            </a:lvl3pPr>
            <a:lvl4pPr marL="1028700" indent="0">
              <a:lnSpc>
                <a:spcPts val="1725"/>
              </a:lnSpc>
              <a:buNone/>
              <a:defRPr sz="1650"/>
            </a:lvl4pPr>
            <a:lvl5pPr marL="1371600" indent="0">
              <a:lnSpc>
                <a:spcPts val="1725"/>
              </a:lnSpc>
              <a:buNone/>
              <a:defRPr sz="165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6" name="Immagine 15" descr="Fse_CompletoPicco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65" y="6093296"/>
            <a:ext cx="3072913" cy="38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49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it-IT" sz="1350">
              <a:solidFill>
                <a:prstClr val="white"/>
              </a:solidFill>
            </a:endParaRPr>
          </a:p>
        </p:txBody>
      </p:sp>
      <p:pic>
        <p:nvPicPr>
          <p:cNvPr id="7" name="Immagine 6" descr="Fse_Complet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5" y="2941043"/>
            <a:ext cx="7928596" cy="993454"/>
          </a:xfrm>
          <a:prstGeom prst="rect">
            <a:avLst/>
          </a:prstGeom>
        </p:spPr>
      </p:pic>
      <p:pic>
        <p:nvPicPr>
          <p:cNvPr id="5" name="Immagine 4" descr="We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1" y="6656298"/>
            <a:ext cx="2873375" cy="1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59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0404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3148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4577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39583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438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7658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932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6612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75724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93326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892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6633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interv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2"/>
          <p:cNvSpPr>
            <a:spLocks noGrp="1"/>
          </p:cNvSpPr>
          <p:nvPr>
            <p:ph type="subTitle" idx="1"/>
          </p:nvPr>
        </p:nvSpPr>
        <p:spPr>
          <a:xfrm>
            <a:off x="603844" y="3139967"/>
            <a:ext cx="7930820" cy="1348555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lnSpc>
                <a:spcPts val="2700"/>
              </a:lnSpc>
              <a:buNone/>
              <a:defRPr sz="2250" b="1" baseline="0">
                <a:solidFill>
                  <a:srgbClr val="086A2E"/>
                </a:solidFill>
                <a:latin typeface="Helvetica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5" y="-511683"/>
            <a:ext cx="3680092" cy="471515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endParaRPr lang="it-IT" sz="135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603844" y="4778266"/>
            <a:ext cx="7930820" cy="1347789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1350"/>
              </a:lnSpc>
              <a:buNone/>
              <a:defRPr sz="1350" i="1"/>
            </a:lvl1pPr>
            <a:lvl2pPr marL="342900" indent="0">
              <a:lnSpc>
                <a:spcPts val="1725"/>
              </a:lnSpc>
              <a:buNone/>
              <a:defRPr sz="1650"/>
            </a:lvl2pPr>
            <a:lvl3pPr marL="685800" indent="0">
              <a:lnSpc>
                <a:spcPts val="1725"/>
              </a:lnSpc>
              <a:buNone/>
              <a:defRPr sz="1650"/>
            </a:lvl3pPr>
            <a:lvl4pPr marL="1028700" indent="0">
              <a:lnSpc>
                <a:spcPts val="1725"/>
              </a:lnSpc>
              <a:buNone/>
              <a:defRPr sz="1650"/>
            </a:lvl4pPr>
            <a:lvl5pPr marL="1371600" indent="0">
              <a:lnSpc>
                <a:spcPts val="1725"/>
              </a:lnSpc>
              <a:buNone/>
              <a:defRPr sz="165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2" name="Immagine 1" descr="Fse_Complet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5" y="631572"/>
            <a:ext cx="7928596" cy="993454"/>
          </a:xfrm>
          <a:prstGeom prst="rect">
            <a:avLst/>
          </a:prstGeom>
        </p:spPr>
      </p:pic>
      <p:pic>
        <p:nvPicPr>
          <p:cNvPr id="11" name="Immagine 10" descr="We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1" y="6656298"/>
            <a:ext cx="2873375" cy="14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5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766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38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046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668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277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951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5589237"/>
            <a:ext cx="9158766" cy="12835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0" y="0"/>
            <a:ext cx="9144000" cy="3366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0" y="0"/>
            <a:ext cx="381000" cy="6489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777766" y="0"/>
            <a:ext cx="381000" cy="648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19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61305-CC30-4638-B421-45741535A548}" type="datetimeFigureOut">
              <a:rPr lang="it-IT" smtClean="0"/>
              <a:t>28/06/2019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16821-156D-44C0-A4B6-CC563340A64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194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2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ttotitolo 5"/>
          <p:cNvSpPr txBox="1">
            <a:spLocks noGrp="1"/>
          </p:cNvSpPr>
          <p:nvPr>
            <p:ph type="subTitle" idx="1"/>
          </p:nvPr>
        </p:nvSpPr>
        <p:spPr>
          <a:xfrm>
            <a:off x="1744824" y="2208774"/>
            <a:ext cx="5948116" cy="405264"/>
          </a:xfrm>
          <a:prstGeom prst="rect">
            <a:avLst/>
          </a:prstGeom>
          <a:noFill/>
        </p:spPr>
        <p:txBody>
          <a:bodyPr vert="horz" wrap="square" lIns="58444" tIns="29222" rIns="58444" bIns="29222" rtlCol="0" anchor="b" anchorCtr="0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it-IT" altLang="it-IT" sz="2100" dirty="0"/>
              <a:t>Lavorare per progetti, progettare per lavorare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10"/>
          </p:nvPr>
        </p:nvSpPr>
        <p:spPr>
          <a:xfrm>
            <a:off x="2221707" y="4719095"/>
            <a:ext cx="4886324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 </a:t>
            </a:r>
          </a:p>
          <a:p>
            <a:pPr algn="ctr"/>
            <a:r>
              <a:rPr lang="it-IT" sz="1200" b="1" i="0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Direzione Generale Politiche per la Famiglia, Genitorialità e Pari Opportunità</a:t>
            </a:r>
          </a:p>
          <a:p>
            <a:pPr algn="ctr"/>
            <a:r>
              <a:rPr lang="it-IT" sz="1200" b="1" i="0" dirty="0" err="1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D.ssa</a:t>
            </a:r>
            <a:r>
              <a:rPr lang="it-IT" sz="1200" b="1" i="0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 Claudia Moneta</a:t>
            </a:r>
          </a:p>
        </p:txBody>
      </p:sp>
      <p:pic>
        <p:nvPicPr>
          <p:cNvPr id="1026" name="x_E42082DD-5330-4A10-8FC2-2AFDFE25AFCC" descr="853BBF7C-4C54-483C-A5CC-CB5C35598DA8@station">
            <a:extLst>
              <a:ext uri="{FF2B5EF4-FFF2-40B4-BE49-F238E27FC236}">
                <a16:creationId xmlns:a16="http://schemas.microsoft.com/office/drawing/2014/main" id="{5E3173FB-C0F8-4C5C-9A93-AA96A3B63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824" y="2734031"/>
            <a:ext cx="5255468" cy="1985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4281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865585" y="1144192"/>
            <a:ext cx="8278415" cy="24884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dirty="0">
                <a:solidFill>
                  <a:srgbClr val="086A2E"/>
                </a:solidFill>
              </a:rPr>
              <a:t>La distribuzione territoriale dei progetti </a:t>
            </a:r>
            <a:r>
              <a:rPr lang="it-IT" sz="1800" b="1" dirty="0">
                <a:solidFill>
                  <a:srgbClr val="086A2E"/>
                </a:solidFill>
              </a:rPr>
              <a:t>sull’area adulti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93" y="1519133"/>
            <a:ext cx="6288423" cy="38738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uppo 3"/>
          <p:cNvGrpSpPr/>
          <p:nvPr/>
        </p:nvGrpSpPr>
        <p:grpSpPr>
          <a:xfrm>
            <a:off x="878345" y="2418772"/>
            <a:ext cx="5037546" cy="2273728"/>
            <a:chOff x="878345" y="2082029"/>
            <a:chExt cx="5037546" cy="3031638"/>
          </a:xfrm>
        </p:grpSpPr>
        <p:sp>
          <p:nvSpPr>
            <p:cNvPr id="3" name="CasellaDiTesto 2"/>
            <p:cNvSpPr txBox="1"/>
            <p:nvPr/>
          </p:nvSpPr>
          <p:spPr>
            <a:xfrm>
              <a:off x="3047999" y="2864893"/>
              <a:ext cx="9051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Bergamo: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4105563" y="3462060"/>
              <a:ext cx="6788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Brescia: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602508" y="3683656"/>
              <a:ext cx="73429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sz="900" b="1" dirty="0"/>
            </a:p>
            <a:p>
              <a:r>
                <a:rPr lang="it-IT" sz="900" b="1" dirty="0"/>
                <a:t>Milano: </a:t>
              </a:r>
            </a:p>
            <a:p>
              <a:pPr algn="ctr"/>
              <a:r>
                <a:rPr lang="it-IT" sz="900" b="1" dirty="0"/>
                <a:t>10*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336799" y="2082029"/>
              <a:ext cx="122805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Lecco e Sondrio: </a:t>
              </a:r>
            </a:p>
            <a:p>
              <a:pPr algn="ctr"/>
              <a:r>
                <a:rPr lang="it-IT" sz="900" b="1" dirty="0"/>
                <a:t>1 </a:t>
              </a:r>
            </a:p>
            <a:p>
              <a:endParaRPr lang="it-IT" sz="900" b="1" dirty="0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5010727" y="4621224"/>
              <a:ext cx="9051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Mantova: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723809" y="4390391"/>
              <a:ext cx="51723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Lodi: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839690" y="2708066"/>
              <a:ext cx="66759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Como: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791329" y="3370169"/>
              <a:ext cx="128490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Monza e Brianza: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878345" y="2821233"/>
              <a:ext cx="7241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Varese: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406234" y="4621224"/>
              <a:ext cx="67194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Pavia: </a:t>
              </a:r>
            </a:p>
            <a:p>
              <a:pPr algn="ctr"/>
              <a:r>
                <a:rPr lang="it-IT" sz="900" b="1" dirty="0"/>
                <a:t>2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3322549" y="4390391"/>
              <a:ext cx="81280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Cremona: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6068301" y="1789304"/>
            <a:ext cx="2598192" cy="1708160"/>
          </a:xfrm>
          <a:prstGeom prst="rect">
            <a:avLst/>
          </a:prstGeom>
          <a:noFill/>
          <a:ln w="28575">
            <a:solidFill>
              <a:srgbClr val="086A2E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b="1" dirty="0">
                <a:solidFill>
                  <a:srgbClr val="086A2E"/>
                </a:solidFill>
                <a:latin typeface="+mj-lt"/>
              </a:rPr>
              <a:t>N. 21 progetti complessivamente</a:t>
            </a:r>
          </a:p>
          <a:p>
            <a:endParaRPr lang="it-IT" sz="1050" b="1" dirty="0">
              <a:solidFill>
                <a:srgbClr val="086A2E"/>
              </a:solidFill>
              <a:latin typeface="+mj-lt"/>
            </a:endParaRPr>
          </a:p>
          <a:p>
            <a:r>
              <a:rPr lang="it-IT" sz="1050" dirty="0">
                <a:latin typeface="+mj-lt"/>
              </a:rPr>
              <a:t>*Ripartizione territoriale, provinciale e </a:t>
            </a:r>
            <a:r>
              <a:rPr lang="it-IT" sz="1050" dirty="0" err="1">
                <a:latin typeface="+mj-lt"/>
              </a:rPr>
              <a:t>sovraprovinciale</a:t>
            </a:r>
            <a:r>
              <a:rPr lang="it-IT" sz="1050" dirty="0">
                <a:latin typeface="+mj-lt"/>
              </a:rPr>
              <a:t>, dei 9 progetti di Milano</a:t>
            </a:r>
          </a:p>
          <a:p>
            <a:endParaRPr lang="it-IT" sz="1050" dirty="0">
              <a:latin typeface="+mj-lt"/>
            </a:endParaRPr>
          </a:p>
          <a:p>
            <a:pPr marL="128588" indent="-128588" fontAlgn="b">
              <a:buFontTx/>
              <a:buChar char="-"/>
            </a:pPr>
            <a:r>
              <a:rPr lang="it-IT" sz="1050" dirty="0">
                <a:solidFill>
                  <a:srgbClr val="000000"/>
                </a:solidFill>
                <a:latin typeface="+mj-lt"/>
              </a:rPr>
              <a:t>4 progetti Milano città</a:t>
            </a:r>
          </a:p>
          <a:p>
            <a:pPr marL="128588" indent="-128588" fontAlgn="b">
              <a:buFontTx/>
              <a:buChar char="-"/>
            </a:pPr>
            <a:r>
              <a:rPr lang="it-IT" sz="1050" dirty="0">
                <a:solidFill>
                  <a:srgbClr val="000000"/>
                </a:solidFill>
                <a:latin typeface="+mj-lt"/>
              </a:rPr>
              <a:t>2 progetti Milano e provincia </a:t>
            </a:r>
          </a:p>
          <a:p>
            <a:pPr marL="128588" indent="-128588" fontAlgn="b">
              <a:buFontTx/>
              <a:buChar char="-"/>
            </a:pPr>
            <a:r>
              <a:rPr lang="it-IT" sz="1050" dirty="0">
                <a:solidFill>
                  <a:srgbClr val="000000"/>
                </a:solidFill>
                <a:latin typeface="+mj-lt"/>
              </a:rPr>
              <a:t>1 progetto Milano/Como/Vigevano</a:t>
            </a:r>
          </a:p>
          <a:p>
            <a:pPr marL="128588" indent="-128588" fontAlgn="b">
              <a:buFontTx/>
              <a:buChar char="-"/>
            </a:pPr>
            <a:r>
              <a:rPr lang="it-IT" sz="1050" dirty="0">
                <a:solidFill>
                  <a:srgbClr val="000000"/>
                </a:solidFill>
                <a:latin typeface="+mj-lt"/>
              </a:rPr>
              <a:t>1 progetto Milano/Lodi</a:t>
            </a:r>
          </a:p>
          <a:p>
            <a:pPr marL="128588" indent="-128588" fontAlgn="b">
              <a:buFontTx/>
              <a:buChar char="-"/>
            </a:pPr>
            <a:r>
              <a:rPr lang="it-IT" sz="1050" dirty="0">
                <a:solidFill>
                  <a:srgbClr val="000000"/>
                </a:solidFill>
                <a:latin typeface="+mj-lt"/>
              </a:rPr>
              <a:t>1 progetto Milano/Pavia/Vigevano</a:t>
            </a:r>
          </a:p>
        </p:txBody>
      </p:sp>
    </p:spTree>
    <p:extLst>
      <p:ext uri="{BB962C8B-B14F-4D97-AF65-F5344CB8AC3E}">
        <p14:creationId xmlns:p14="http://schemas.microsoft.com/office/powerpoint/2010/main" val="3897812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865585" y="1144192"/>
            <a:ext cx="8278415" cy="24884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dirty="0">
                <a:solidFill>
                  <a:srgbClr val="086A2E"/>
                </a:solidFill>
              </a:rPr>
              <a:t>La distribuzione territoriale dei progetti </a:t>
            </a:r>
            <a:r>
              <a:rPr lang="it-IT" sz="1800" b="1" dirty="0">
                <a:solidFill>
                  <a:srgbClr val="086A2E"/>
                </a:solidFill>
              </a:rPr>
              <a:t>sull’area minori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04" y="1464145"/>
            <a:ext cx="6288423" cy="38738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uppo 3"/>
          <p:cNvGrpSpPr/>
          <p:nvPr/>
        </p:nvGrpSpPr>
        <p:grpSpPr>
          <a:xfrm>
            <a:off x="865585" y="2276669"/>
            <a:ext cx="4940564" cy="2432609"/>
            <a:chOff x="878345" y="1870188"/>
            <a:chExt cx="4940564" cy="3243479"/>
          </a:xfrm>
        </p:grpSpPr>
        <p:sp>
          <p:nvSpPr>
            <p:cNvPr id="3" name="CasellaDiTesto 2"/>
            <p:cNvSpPr txBox="1"/>
            <p:nvPr/>
          </p:nvSpPr>
          <p:spPr>
            <a:xfrm>
              <a:off x="3047999" y="2864893"/>
              <a:ext cx="9051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Bergamo: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4105563" y="3462060"/>
              <a:ext cx="7527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Brescia: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602508" y="3767607"/>
              <a:ext cx="73915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Milano: </a:t>
              </a:r>
            </a:p>
            <a:p>
              <a:pPr algn="ctr"/>
              <a:r>
                <a:rPr lang="it-IT" sz="900" b="1" dirty="0"/>
                <a:t>3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455833" y="1870188"/>
              <a:ext cx="78971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Sondrio/ Lecco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5010727" y="4621224"/>
              <a:ext cx="80818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Mantova: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706253" y="4390391"/>
              <a:ext cx="63731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it-IT" sz="900" b="1" dirty="0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756311" y="2306717"/>
              <a:ext cx="64514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Como: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2341662" y="2572056"/>
              <a:ext cx="61487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it-IT" sz="900" b="1" dirty="0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779646" y="3369371"/>
              <a:ext cx="129618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Monza e Brianza: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878345" y="2821233"/>
              <a:ext cx="62718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Varese 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406234" y="4621224"/>
              <a:ext cx="6534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Pavia: </a:t>
              </a:r>
            </a:p>
            <a:p>
              <a:pPr algn="ctr"/>
              <a:r>
                <a:rPr lang="it-IT" sz="900" b="1" dirty="0"/>
                <a:t>1**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3551382" y="4548582"/>
              <a:ext cx="9051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Cremona:</a:t>
              </a:r>
            </a:p>
            <a:p>
              <a:pPr algn="ctr"/>
              <a:r>
                <a:rPr lang="it-IT" sz="900" b="1" dirty="0"/>
                <a:t>1</a:t>
              </a:r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6068301" y="1789304"/>
            <a:ext cx="2598192" cy="2192908"/>
          </a:xfrm>
          <a:prstGeom prst="rect">
            <a:avLst/>
          </a:prstGeom>
          <a:noFill/>
          <a:ln w="28575">
            <a:solidFill>
              <a:srgbClr val="086A2E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b="1" dirty="0">
                <a:solidFill>
                  <a:srgbClr val="086A2E"/>
                </a:solidFill>
                <a:latin typeface="+mj-lt"/>
              </a:rPr>
              <a:t>IN EVIDENZA:</a:t>
            </a:r>
          </a:p>
          <a:p>
            <a:r>
              <a:rPr lang="it-IT" sz="1050" b="1" dirty="0">
                <a:solidFill>
                  <a:srgbClr val="086A2E"/>
                </a:solidFill>
                <a:latin typeface="+mj-lt"/>
              </a:rPr>
              <a:t>N. 11 PROGETTI  complessivamente</a:t>
            </a:r>
          </a:p>
          <a:p>
            <a:endParaRPr lang="it-IT" sz="1050" b="1" dirty="0">
              <a:solidFill>
                <a:srgbClr val="086A2E"/>
              </a:solidFill>
              <a:latin typeface="+mj-lt"/>
            </a:endParaRPr>
          </a:p>
          <a:p>
            <a:r>
              <a:rPr lang="it-IT" sz="1050" dirty="0">
                <a:latin typeface="+mj-lt"/>
              </a:rPr>
              <a:t>*Ripartizione territoriale dei 3 progetti di Milano</a:t>
            </a:r>
          </a:p>
          <a:p>
            <a:endParaRPr lang="it-IT" sz="1050" dirty="0">
              <a:latin typeface="+mj-lt"/>
            </a:endParaRPr>
          </a:p>
          <a:p>
            <a:pPr fontAlgn="b"/>
            <a:r>
              <a:rPr lang="it-IT" sz="1050" dirty="0">
                <a:solidFill>
                  <a:srgbClr val="000000"/>
                </a:solidFill>
                <a:latin typeface="+mj-lt"/>
              </a:rPr>
              <a:t>- 1 progetto Milano città</a:t>
            </a:r>
            <a:endParaRPr lang="it-IT" sz="1050" dirty="0">
              <a:latin typeface="+mj-lt"/>
            </a:endParaRPr>
          </a:p>
          <a:p>
            <a:pPr fontAlgn="b"/>
            <a:r>
              <a:rPr lang="it-IT" sz="1050" dirty="0">
                <a:solidFill>
                  <a:srgbClr val="000000"/>
                </a:solidFill>
                <a:latin typeface="+mj-lt"/>
              </a:rPr>
              <a:t>- 1 progetto Milano e provincia</a:t>
            </a:r>
            <a:endParaRPr lang="it-IT" sz="1050" dirty="0">
              <a:latin typeface="+mj-lt"/>
            </a:endParaRPr>
          </a:p>
          <a:p>
            <a:pPr fontAlgn="b"/>
            <a:r>
              <a:rPr lang="it-IT" sz="1050" dirty="0">
                <a:solidFill>
                  <a:srgbClr val="000000"/>
                </a:solidFill>
                <a:latin typeface="+mj-lt"/>
              </a:rPr>
              <a:t>- 1 progetto Milano IPM</a:t>
            </a:r>
          </a:p>
          <a:p>
            <a:pPr fontAlgn="b"/>
            <a:endParaRPr lang="it-IT" sz="1050" dirty="0">
              <a:solidFill>
                <a:srgbClr val="000000"/>
              </a:solidFill>
              <a:latin typeface="+mj-lt"/>
            </a:endParaRPr>
          </a:p>
          <a:p>
            <a:pPr fontAlgn="b"/>
            <a:r>
              <a:rPr lang="it-IT" sz="1050" dirty="0">
                <a:solidFill>
                  <a:srgbClr val="000000"/>
                </a:solidFill>
                <a:latin typeface="+mj-lt"/>
              </a:rPr>
              <a:t>** il progetto del territorio di Pavia si riferisce al progetto di Milano che investe anche il territorio pavese.</a:t>
            </a:r>
            <a:endParaRPr lang="it-IT" sz="10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9726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2934891" y="1188244"/>
            <a:ext cx="6209109" cy="2488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dirty="0">
                <a:solidFill>
                  <a:srgbClr val="086A2E"/>
                </a:solidFill>
                <a:latin typeface="+mn-lt"/>
              </a:rPr>
              <a:t>Caratteristiche dei progetti</a:t>
            </a:r>
          </a:p>
        </p:txBody>
      </p:sp>
      <p:sp>
        <p:nvSpPr>
          <p:cNvPr id="11" name="Rectangle 15"/>
          <p:cNvSpPr/>
          <p:nvPr/>
        </p:nvSpPr>
        <p:spPr>
          <a:xfrm>
            <a:off x="3318955" y="1533010"/>
            <a:ext cx="4329597" cy="731297"/>
          </a:xfrm>
          <a:prstGeom prst="rect">
            <a:avLst/>
          </a:prstGeom>
          <a:solidFill>
            <a:srgbClr val="EBF1DE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1 - Percorso  integrato e multidimensionale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2 - </a:t>
            </a:r>
            <a:r>
              <a:rPr lang="it-IT" sz="1050" dirty="0">
                <a:solidFill>
                  <a:schemeClr val="tx1"/>
                </a:solidFill>
              </a:rPr>
              <a:t>Interventi di empowerment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3 - </a:t>
            </a:r>
            <a:r>
              <a:rPr lang="it-IT" sz="1050" dirty="0">
                <a:solidFill>
                  <a:schemeClr val="tx1"/>
                </a:solidFill>
              </a:rPr>
              <a:t>Interventi propedeutici all’inclusione sociale e lavorativa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</a:rPr>
              <a:t>AREA 4 - Accoglienza abitativa temporanea</a:t>
            </a:r>
            <a:endParaRPr lang="it-IT" sz="1050" dirty="0">
              <a:solidFill>
                <a:schemeClr val="tx1"/>
              </a:solidFill>
              <a:ea typeface="Geneva"/>
              <a:cs typeface="Geneva"/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1495448" y="1581673"/>
            <a:ext cx="652533" cy="633968"/>
            <a:chOff x="469931" y="965897"/>
            <a:chExt cx="870044" cy="845290"/>
          </a:xfrm>
        </p:grpSpPr>
        <p:sp>
          <p:nvSpPr>
            <p:cNvPr id="13" name="Shape 1205"/>
            <p:cNvSpPr/>
            <p:nvPr/>
          </p:nvSpPr>
          <p:spPr>
            <a:xfrm>
              <a:off x="584751" y="965897"/>
              <a:ext cx="435022" cy="4224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31648"/>
                  </a:moveTo>
                  <a:cubicBezTo>
                    <a:pt x="36483" y="31648"/>
                    <a:pt x="38681" y="29304"/>
                    <a:pt x="37509" y="26373"/>
                  </a:cubicBezTo>
                  <a:cubicBezTo>
                    <a:pt x="35018" y="21098"/>
                    <a:pt x="30622" y="20366"/>
                    <a:pt x="31794" y="12893"/>
                  </a:cubicBezTo>
                  <a:cubicBezTo>
                    <a:pt x="33846" y="0"/>
                    <a:pt x="54505" y="0"/>
                    <a:pt x="56410" y="12893"/>
                  </a:cubicBezTo>
                  <a:cubicBezTo>
                    <a:pt x="57582" y="20366"/>
                    <a:pt x="53333" y="21098"/>
                    <a:pt x="50842" y="26373"/>
                  </a:cubicBezTo>
                  <a:cubicBezTo>
                    <a:pt x="49523" y="29304"/>
                    <a:pt x="51868" y="31648"/>
                    <a:pt x="61538" y="31648"/>
                  </a:cubicBezTo>
                  <a:cubicBezTo>
                    <a:pt x="88351" y="31648"/>
                    <a:pt x="88351" y="31648"/>
                    <a:pt x="88351" y="31648"/>
                  </a:cubicBezTo>
                  <a:cubicBezTo>
                    <a:pt x="88351" y="58461"/>
                    <a:pt x="88351" y="58461"/>
                    <a:pt x="88351" y="58461"/>
                  </a:cubicBezTo>
                  <a:cubicBezTo>
                    <a:pt x="88351" y="68131"/>
                    <a:pt x="90695" y="70329"/>
                    <a:pt x="93479" y="69157"/>
                  </a:cubicBezTo>
                  <a:cubicBezTo>
                    <a:pt x="98901" y="66666"/>
                    <a:pt x="99633" y="62271"/>
                    <a:pt x="107106" y="63443"/>
                  </a:cubicBezTo>
                  <a:cubicBezTo>
                    <a:pt x="119999" y="65494"/>
                    <a:pt x="119999" y="86153"/>
                    <a:pt x="107106" y="88058"/>
                  </a:cubicBezTo>
                  <a:cubicBezTo>
                    <a:pt x="99633" y="89230"/>
                    <a:pt x="98901" y="84981"/>
                    <a:pt x="93479" y="82490"/>
                  </a:cubicBezTo>
                  <a:cubicBezTo>
                    <a:pt x="90695" y="81172"/>
                    <a:pt x="88351" y="83516"/>
                    <a:pt x="88351" y="93186"/>
                  </a:cubicBezTo>
                  <a:cubicBezTo>
                    <a:pt x="88351" y="119999"/>
                    <a:pt x="88351" y="119999"/>
                    <a:pt x="88351" y="119999"/>
                  </a:cubicBezTo>
                  <a:cubicBezTo>
                    <a:pt x="61538" y="119999"/>
                    <a:pt x="61538" y="119999"/>
                    <a:pt x="61538" y="119999"/>
                  </a:cubicBezTo>
                  <a:cubicBezTo>
                    <a:pt x="51868" y="119999"/>
                    <a:pt x="49523" y="117655"/>
                    <a:pt x="50842" y="114871"/>
                  </a:cubicBezTo>
                  <a:cubicBezTo>
                    <a:pt x="53333" y="109450"/>
                    <a:pt x="57582" y="108717"/>
                    <a:pt x="56410" y="101245"/>
                  </a:cubicBezTo>
                  <a:cubicBezTo>
                    <a:pt x="54505" y="88351"/>
                    <a:pt x="33846" y="88351"/>
                    <a:pt x="31794" y="101245"/>
                  </a:cubicBezTo>
                  <a:cubicBezTo>
                    <a:pt x="30622" y="108717"/>
                    <a:pt x="35018" y="109450"/>
                    <a:pt x="37509" y="114871"/>
                  </a:cubicBezTo>
                  <a:cubicBezTo>
                    <a:pt x="38681" y="117655"/>
                    <a:pt x="36483" y="119999"/>
                    <a:pt x="26813" y="119999"/>
                  </a:cubicBezTo>
                  <a:cubicBezTo>
                    <a:pt x="0" y="119999"/>
                    <a:pt x="0" y="119999"/>
                    <a:pt x="0" y="119999"/>
                  </a:cubicBezTo>
                  <a:cubicBezTo>
                    <a:pt x="0" y="93186"/>
                    <a:pt x="0" y="93186"/>
                    <a:pt x="0" y="93186"/>
                  </a:cubicBezTo>
                  <a:cubicBezTo>
                    <a:pt x="0" y="83516"/>
                    <a:pt x="2344" y="81172"/>
                    <a:pt x="5128" y="82490"/>
                  </a:cubicBezTo>
                  <a:cubicBezTo>
                    <a:pt x="10549" y="84981"/>
                    <a:pt x="11135" y="89230"/>
                    <a:pt x="18754" y="88058"/>
                  </a:cubicBezTo>
                  <a:cubicBezTo>
                    <a:pt x="31648" y="86153"/>
                    <a:pt x="31648" y="65494"/>
                    <a:pt x="18754" y="63443"/>
                  </a:cubicBezTo>
                  <a:cubicBezTo>
                    <a:pt x="11135" y="62271"/>
                    <a:pt x="10549" y="66666"/>
                    <a:pt x="5128" y="69157"/>
                  </a:cubicBezTo>
                  <a:cubicBezTo>
                    <a:pt x="2344" y="70329"/>
                    <a:pt x="0" y="68131"/>
                    <a:pt x="0" y="58461"/>
                  </a:cubicBezTo>
                  <a:cubicBezTo>
                    <a:pt x="0" y="31648"/>
                    <a:pt x="0" y="31648"/>
                    <a:pt x="0" y="31648"/>
                  </a:cubicBezTo>
                  <a:lnTo>
                    <a:pt x="26813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" name="Shape 1206"/>
            <p:cNvSpPr/>
            <p:nvPr/>
          </p:nvSpPr>
          <p:spPr>
            <a:xfrm>
              <a:off x="469931" y="1277133"/>
              <a:ext cx="435022" cy="4224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461" y="31648"/>
                  </a:moveTo>
                  <a:cubicBezTo>
                    <a:pt x="68131" y="31648"/>
                    <a:pt x="70329" y="29304"/>
                    <a:pt x="69157" y="26520"/>
                  </a:cubicBezTo>
                  <a:cubicBezTo>
                    <a:pt x="66666" y="21098"/>
                    <a:pt x="62271" y="20366"/>
                    <a:pt x="63443" y="12893"/>
                  </a:cubicBezTo>
                  <a:cubicBezTo>
                    <a:pt x="65494" y="0"/>
                    <a:pt x="86153" y="0"/>
                    <a:pt x="88058" y="12893"/>
                  </a:cubicBezTo>
                  <a:cubicBezTo>
                    <a:pt x="89230" y="20366"/>
                    <a:pt x="84981" y="21098"/>
                    <a:pt x="82490" y="26520"/>
                  </a:cubicBezTo>
                  <a:cubicBezTo>
                    <a:pt x="81172" y="29304"/>
                    <a:pt x="83516" y="31648"/>
                    <a:pt x="93186" y="31648"/>
                  </a:cubicBezTo>
                  <a:cubicBezTo>
                    <a:pt x="119999" y="31648"/>
                    <a:pt x="119999" y="31648"/>
                    <a:pt x="119999" y="31648"/>
                  </a:cubicBezTo>
                  <a:cubicBezTo>
                    <a:pt x="119999" y="58461"/>
                    <a:pt x="119999" y="58461"/>
                    <a:pt x="119999" y="58461"/>
                  </a:cubicBezTo>
                  <a:cubicBezTo>
                    <a:pt x="119999" y="68131"/>
                    <a:pt x="117655" y="70476"/>
                    <a:pt x="114871" y="69157"/>
                  </a:cubicBezTo>
                  <a:cubicBezTo>
                    <a:pt x="109450" y="66666"/>
                    <a:pt x="108717" y="62417"/>
                    <a:pt x="101245" y="63589"/>
                  </a:cubicBezTo>
                  <a:cubicBezTo>
                    <a:pt x="88351" y="65494"/>
                    <a:pt x="88351" y="86153"/>
                    <a:pt x="101245" y="88205"/>
                  </a:cubicBezTo>
                  <a:cubicBezTo>
                    <a:pt x="108717" y="89377"/>
                    <a:pt x="109450" y="84981"/>
                    <a:pt x="114871" y="82490"/>
                  </a:cubicBezTo>
                  <a:cubicBezTo>
                    <a:pt x="117655" y="81318"/>
                    <a:pt x="119999" y="83516"/>
                    <a:pt x="119999" y="93186"/>
                  </a:cubicBezTo>
                  <a:cubicBezTo>
                    <a:pt x="119999" y="119999"/>
                    <a:pt x="119999" y="119999"/>
                    <a:pt x="119999" y="119999"/>
                  </a:cubicBezTo>
                  <a:cubicBezTo>
                    <a:pt x="93186" y="119999"/>
                    <a:pt x="93186" y="119999"/>
                    <a:pt x="93186" y="119999"/>
                  </a:cubicBezTo>
                  <a:cubicBezTo>
                    <a:pt x="83516" y="119999"/>
                    <a:pt x="81172" y="117655"/>
                    <a:pt x="82490" y="114871"/>
                  </a:cubicBezTo>
                  <a:cubicBezTo>
                    <a:pt x="84981" y="109450"/>
                    <a:pt x="89230" y="108864"/>
                    <a:pt x="88058" y="101245"/>
                  </a:cubicBezTo>
                  <a:cubicBezTo>
                    <a:pt x="86153" y="88351"/>
                    <a:pt x="65494" y="88351"/>
                    <a:pt x="63443" y="101245"/>
                  </a:cubicBezTo>
                  <a:cubicBezTo>
                    <a:pt x="62271" y="108864"/>
                    <a:pt x="66666" y="109450"/>
                    <a:pt x="69157" y="114871"/>
                  </a:cubicBezTo>
                  <a:cubicBezTo>
                    <a:pt x="70329" y="117655"/>
                    <a:pt x="68131" y="119999"/>
                    <a:pt x="58461" y="119999"/>
                  </a:cubicBezTo>
                  <a:cubicBezTo>
                    <a:pt x="31648" y="119999"/>
                    <a:pt x="31648" y="119999"/>
                    <a:pt x="31648" y="119999"/>
                  </a:cubicBezTo>
                  <a:cubicBezTo>
                    <a:pt x="31648" y="93186"/>
                    <a:pt x="31648" y="93186"/>
                    <a:pt x="31648" y="93186"/>
                  </a:cubicBezTo>
                  <a:cubicBezTo>
                    <a:pt x="31648" y="83516"/>
                    <a:pt x="29304" y="81318"/>
                    <a:pt x="26373" y="82490"/>
                  </a:cubicBezTo>
                  <a:cubicBezTo>
                    <a:pt x="21098" y="84981"/>
                    <a:pt x="20366" y="89377"/>
                    <a:pt x="12893" y="88205"/>
                  </a:cubicBezTo>
                  <a:cubicBezTo>
                    <a:pt x="0" y="86153"/>
                    <a:pt x="0" y="65494"/>
                    <a:pt x="12893" y="63589"/>
                  </a:cubicBezTo>
                  <a:cubicBezTo>
                    <a:pt x="20366" y="62417"/>
                    <a:pt x="21098" y="66666"/>
                    <a:pt x="26373" y="69157"/>
                  </a:cubicBezTo>
                  <a:cubicBezTo>
                    <a:pt x="29304" y="70476"/>
                    <a:pt x="31648" y="68131"/>
                    <a:pt x="31648" y="58461"/>
                  </a:cubicBezTo>
                  <a:cubicBezTo>
                    <a:pt x="31648" y="31648"/>
                    <a:pt x="31648" y="31648"/>
                    <a:pt x="31648" y="31648"/>
                  </a:cubicBezTo>
                  <a:lnTo>
                    <a:pt x="58461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" name="Shape 1207"/>
            <p:cNvSpPr/>
            <p:nvPr/>
          </p:nvSpPr>
          <p:spPr>
            <a:xfrm>
              <a:off x="904953" y="1077502"/>
              <a:ext cx="435022" cy="4224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88351"/>
                  </a:moveTo>
                  <a:cubicBezTo>
                    <a:pt x="36483" y="88351"/>
                    <a:pt x="38827" y="90695"/>
                    <a:pt x="37509" y="93479"/>
                  </a:cubicBezTo>
                  <a:cubicBezTo>
                    <a:pt x="35018" y="98901"/>
                    <a:pt x="30769" y="99633"/>
                    <a:pt x="31941" y="107106"/>
                  </a:cubicBezTo>
                  <a:cubicBezTo>
                    <a:pt x="33846" y="119999"/>
                    <a:pt x="54505" y="119999"/>
                    <a:pt x="56556" y="107106"/>
                  </a:cubicBezTo>
                  <a:cubicBezTo>
                    <a:pt x="57728" y="99633"/>
                    <a:pt x="53333" y="98901"/>
                    <a:pt x="50842" y="93479"/>
                  </a:cubicBezTo>
                  <a:cubicBezTo>
                    <a:pt x="49670" y="90695"/>
                    <a:pt x="51868" y="88351"/>
                    <a:pt x="61538" y="88351"/>
                  </a:cubicBezTo>
                  <a:cubicBezTo>
                    <a:pt x="88351" y="88351"/>
                    <a:pt x="88351" y="88351"/>
                    <a:pt x="88351" y="88351"/>
                  </a:cubicBezTo>
                  <a:cubicBezTo>
                    <a:pt x="88351" y="61538"/>
                    <a:pt x="88351" y="61538"/>
                    <a:pt x="88351" y="61538"/>
                  </a:cubicBezTo>
                  <a:cubicBezTo>
                    <a:pt x="88351" y="51868"/>
                    <a:pt x="90695" y="49523"/>
                    <a:pt x="93626" y="50842"/>
                  </a:cubicBezTo>
                  <a:cubicBezTo>
                    <a:pt x="98901" y="53333"/>
                    <a:pt x="99633" y="57582"/>
                    <a:pt x="107106" y="56410"/>
                  </a:cubicBezTo>
                  <a:cubicBezTo>
                    <a:pt x="119999" y="54505"/>
                    <a:pt x="119999" y="33846"/>
                    <a:pt x="107106" y="31794"/>
                  </a:cubicBezTo>
                  <a:cubicBezTo>
                    <a:pt x="99633" y="30622"/>
                    <a:pt x="98901" y="35018"/>
                    <a:pt x="93626" y="37509"/>
                  </a:cubicBezTo>
                  <a:cubicBezTo>
                    <a:pt x="90695" y="38681"/>
                    <a:pt x="88351" y="36483"/>
                    <a:pt x="88351" y="26813"/>
                  </a:cubicBezTo>
                  <a:cubicBezTo>
                    <a:pt x="88351" y="0"/>
                    <a:pt x="88351" y="0"/>
                    <a:pt x="88351" y="0"/>
                  </a:cubicBezTo>
                  <a:cubicBezTo>
                    <a:pt x="61538" y="0"/>
                    <a:pt x="61538" y="0"/>
                    <a:pt x="61538" y="0"/>
                  </a:cubicBezTo>
                  <a:cubicBezTo>
                    <a:pt x="51868" y="0"/>
                    <a:pt x="49670" y="2344"/>
                    <a:pt x="50842" y="5128"/>
                  </a:cubicBezTo>
                  <a:cubicBezTo>
                    <a:pt x="53333" y="10549"/>
                    <a:pt x="57728" y="11135"/>
                    <a:pt x="56556" y="18754"/>
                  </a:cubicBezTo>
                  <a:cubicBezTo>
                    <a:pt x="54505" y="31648"/>
                    <a:pt x="33846" y="31648"/>
                    <a:pt x="31941" y="18754"/>
                  </a:cubicBezTo>
                  <a:cubicBezTo>
                    <a:pt x="30769" y="11135"/>
                    <a:pt x="35018" y="10549"/>
                    <a:pt x="37509" y="5128"/>
                  </a:cubicBezTo>
                  <a:cubicBezTo>
                    <a:pt x="38827" y="2344"/>
                    <a:pt x="36483" y="0"/>
                    <a:pt x="268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13"/>
                    <a:pt x="0" y="26813"/>
                    <a:pt x="0" y="26813"/>
                  </a:cubicBezTo>
                  <a:cubicBezTo>
                    <a:pt x="0" y="36483"/>
                    <a:pt x="2344" y="38681"/>
                    <a:pt x="5128" y="37509"/>
                  </a:cubicBezTo>
                  <a:cubicBezTo>
                    <a:pt x="10549" y="35018"/>
                    <a:pt x="11282" y="30622"/>
                    <a:pt x="18754" y="31794"/>
                  </a:cubicBezTo>
                  <a:cubicBezTo>
                    <a:pt x="31648" y="33846"/>
                    <a:pt x="31648" y="54505"/>
                    <a:pt x="18754" y="56410"/>
                  </a:cubicBezTo>
                  <a:cubicBezTo>
                    <a:pt x="11282" y="57582"/>
                    <a:pt x="10549" y="53333"/>
                    <a:pt x="5128" y="50842"/>
                  </a:cubicBezTo>
                  <a:cubicBezTo>
                    <a:pt x="2344" y="49523"/>
                    <a:pt x="0" y="51868"/>
                    <a:pt x="0" y="61538"/>
                  </a:cubicBezTo>
                  <a:cubicBezTo>
                    <a:pt x="0" y="88351"/>
                    <a:pt x="0" y="88351"/>
                    <a:pt x="0" y="88351"/>
                  </a:cubicBezTo>
                  <a:lnTo>
                    <a:pt x="26813" y="88351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" name="Shape 1208"/>
            <p:cNvSpPr/>
            <p:nvPr/>
          </p:nvSpPr>
          <p:spPr>
            <a:xfrm>
              <a:off x="790133" y="1388346"/>
              <a:ext cx="435022" cy="42284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648" y="61538"/>
                  </a:moveTo>
                  <a:cubicBezTo>
                    <a:pt x="31648" y="51868"/>
                    <a:pt x="29304" y="49670"/>
                    <a:pt x="26520" y="50842"/>
                  </a:cubicBezTo>
                  <a:cubicBezTo>
                    <a:pt x="21098" y="53333"/>
                    <a:pt x="20366" y="57728"/>
                    <a:pt x="12893" y="56556"/>
                  </a:cubicBezTo>
                  <a:cubicBezTo>
                    <a:pt x="0" y="54505"/>
                    <a:pt x="0" y="33846"/>
                    <a:pt x="12893" y="31941"/>
                  </a:cubicBezTo>
                  <a:cubicBezTo>
                    <a:pt x="20366" y="30769"/>
                    <a:pt x="21098" y="35018"/>
                    <a:pt x="26520" y="37509"/>
                  </a:cubicBezTo>
                  <a:cubicBezTo>
                    <a:pt x="29304" y="38827"/>
                    <a:pt x="31648" y="36483"/>
                    <a:pt x="31648" y="26813"/>
                  </a:cubicBezTo>
                  <a:cubicBezTo>
                    <a:pt x="31648" y="0"/>
                    <a:pt x="31648" y="0"/>
                    <a:pt x="31648" y="0"/>
                  </a:cubicBezTo>
                  <a:cubicBezTo>
                    <a:pt x="58461" y="0"/>
                    <a:pt x="58461" y="0"/>
                    <a:pt x="58461" y="0"/>
                  </a:cubicBezTo>
                  <a:cubicBezTo>
                    <a:pt x="68131" y="0"/>
                    <a:pt x="70476" y="2344"/>
                    <a:pt x="69157" y="5128"/>
                  </a:cubicBezTo>
                  <a:cubicBezTo>
                    <a:pt x="66666" y="10549"/>
                    <a:pt x="62417" y="11282"/>
                    <a:pt x="63589" y="18754"/>
                  </a:cubicBezTo>
                  <a:cubicBezTo>
                    <a:pt x="65494" y="31648"/>
                    <a:pt x="86153" y="31648"/>
                    <a:pt x="88205" y="18754"/>
                  </a:cubicBezTo>
                  <a:cubicBezTo>
                    <a:pt x="89377" y="11282"/>
                    <a:pt x="84981" y="10549"/>
                    <a:pt x="82490" y="5128"/>
                  </a:cubicBezTo>
                  <a:cubicBezTo>
                    <a:pt x="81318" y="2344"/>
                    <a:pt x="83516" y="0"/>
                    <a:pt x="93186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26813"/>
                    <a:pt x="119999" y="26813"/>
                    <a:pt x="119999" y="26813"/>
                  </a:cubicBezTo>
                  <a:cubicBezTo>
                    <a:pt x="119999" y="36483"/>
                    <a:pt x="117655" y="38827"/>
                    <a:pt x="114871" y="37509"/>
                  </a:cubicBezTo>
                  <a:cubicBezTo>
                    <a:pt x="109450" y="35018"/>
                    <a:pt x="108864" y="30769"/>
                    <a:pt x="101245" y="31941"/>
                  </a:cubicBezTo>
                  <a:cubicBezTo>
                    <a:pt x="88351" y="33846"/>
                    <a:pt x="88351" y="54505"/>
                    <a:pt x="101245" y="56556"/>
                  </a:cubicBezTo>
                  <a:cubicBezTo>
                    <a:pt x="108864" y="57728"/>
                    <a:pt x="109450" y="53333"/>
                    <a:pt x="114871" y="50842"/>
                  </a:cubicBezTo>
                  <a:cubicBezTo>
                    <a:pt x="117655" y="49670"/>
                    <a:pt x="119999" y="51868"/>
                    <a:pt x="119999" y="61538"/>
                  </a:cubicBezTo>
                  <a:cubicBezTo>
                    <a:pt x="119999" y="88351"/>
                    <a:pt x="119999" y="88351"/>
                    <a:pt x="119999" y="88351"/>
                  </a:cubicBezTo>
                  <a:cubicBezTo>
                    <a:pt x="93186" y="88351"/>
                    <a:pt x="93186" y="88351"/>
                    <a:pt x="93186" y="88351"/>
                  </a:cubicBezTo>
                  <a:cubicBezTo>
                    <a:pt x="83516" y="88351"/>
                    <a:pt x="81318" y="90695"/>
                    <a:pt x="82490" y="93626"/>
                  </a:cubicBezTo>
                  <a:cubicBezTo>
                    <a:pt x="84981" y="98901"/>
                    <a:pt x="89377" y="99633"/>
                    <a:pt x="88205" y="107106"/>
                  </a:cubicBezTo>
                  <a:cubicBezTo>
                    <a:pt x="86153" y="119999"/>
                    <a:pt x="65494" y="119999"/>
                    <a:pt x="63589" y="107106"/>
                  </a:cubicBezTo>
                  <a:cubicBezTo>
                    <a:pt x="62417" y="99633"/>
                    <a:pt x="66666" y="98901"/>
                    <a:pt x="69157" y="93626"/>
                  </a:cubicBezTo>
                  <a:cubicBezTo>
                    <a:pt x="70476" y="90695"/>
                    <a:pt x="68131" y="88351"/>
                    <a:pt x="58461" y="88351"/>
                  </a:cubicBezTo>
                  <a:cubicBezTo>
                    <a:pt x="31648" y="88351"/>
                    <a:pt x="31648" y="88351"/>
                    <a:pt x="31648" y="88351"/>
                  </a:cubicBezTo>
                  <a:lnTo>
                    <a:pt x="31648" y="6153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17" name="Rectangle 15"/>
          <p:cNvSpPr/>
          <p:nvPr/>
        </p:nvSpPr>
        <p:spPr>
          <a:xfrm>
            <a:off x="3316784" y="4002336"/>
            <a:ext cx="4324235" cy="738166"/>
          </a:xfrm>
          <a:prstGeom prst="rect">
            <a:avLst/>
          </a:prstGeom>
          <a:solidFill>
            <a:srgbClr val="EBF1DE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1 - Percorso  integrato e multidimensionale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2 - </a:t>
            </a:r>
            <a:r>
              <a:rPr lang="it-IT" sz="1050" dirty="0">
                <a:solidFill>
                  <a:schemeClr val="tx1"/>
                </a:solidFill>
              </a:rPr>
              <a:t>Interventi di empowerment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3 - </a:t>
            </a:r>
            <a:r>
              <a:rPr lang="it-IT" sz="1050" dirty="0">
                <a:solidFill>
                  <a:schemeClr val="tx1"/>
                </a:solidFill>
              </a:rPr>
              <a:t>Interventi propedeutici all’inclusione sociale e lavorativa</a:t>
            </a:r>
          </a:p>
        </p:txBody>
      </p:sp>
      <p:sp>
        <p:nvSpPr>
          <p:cNvPr id="18" name="Rectangle 15"/>
          <p:cNvSpPr/>
          <p:nvPr/>
        </p:nvSpPr>
        <p:spPr>
          <a:xfrm>
            <a:off x="3298010" y="4802727"/>
            <a:ext cx="4303052" cy="473321"/>
          </a:xfrm>
          <a:prstGeom prst="rect">
            <a:avLst/>
          </a:prstGeom>
          <a:solidFill>
            <a:srgbClr val="EBF1DE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1 - Percorso  integrato e multidimensionale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3 - </a:t>
            </a:r>
            <a:r>
              <a:rPr lang="it-IT" sz="1050" dirty="0">
                <a:solidFill>
                  <a:schemeClr val="tx1"/>
                </a:solidFill>
              </a:rPr>
              <a:t>Interventi propedeutici all’inclusione sociale e lavorativa</a:t>
            </a:r>
            <a:endParaRPr lang="it-IT" sz="1050" dirty="0">
              <a:solidFill>
                <a:schemeClr val="tx1"/>
              </a:solidFill>
              <a:ea typeface="Geneva"/>
              <a:cs typeface="Geneva"/>
            </a:endParaRPr>
          </a:p>
        </p:txBody>
      </p:sp>
      <p:sp>
        <p:nvSpPr>
          <p:cNvPr id="19" name="Rectangle 15"/>
          <p:cNvSpPr/>
          <p:nvPr/>
        </p:nvSpPr>
        <p:spPr>
          <a:xfrm>
            <a:off x="3345500" y="2473171"/>
            <a:ext cx="4303052" cy="561682"/>
          </a:xfrm>
          <a:prstGeom prst="rect">
            <a:avLst/>
          </a:prstGeom>
          <a:solidFill>
            <a:srgbClr val="EBF1DE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1 - Percorso  integrato e multidimensionale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2 - </a:t>
            </a:r>
            <a:r>
              <a:rPr lang="it-IT" sz="1050" dirty="0">
                <a:solidFill>
                  <a:schemeClr val="tx1"/>
                </a:solidFill>
              </a:rPr>
              <a:t>Interventi di empowerment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</a:rPr>
              <a:t>AREA 4 - Accoglienza abitativa temporanea</a:t>
            </a:r>
            <a:endParaRPr lang="it-IT" sz="1050" dirty="0">
              <a:solidFill>
                <a:schemeClr val="tx1"/>
              </a:solidFill>
              <a:ea typeface="Geneva"/>
              <a:cs typeface="Geneva"/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3337967" y="3240914"/>
            <a:ext cx="4303052" cy="561682"/>
          </a:xfrm>
          <a:prstGeom prst="rect">
            <a:avLst/>
          </a:prstGeom>
          <a:solidFill>
            <a:srgbClr val="EBF1DE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1 - Percorso  integrato e multidimensionale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  <a:ea typeface="Geneva"/>
                <a:cs typeface="Geneva"/>
              </a:rPr>
              <a:t>AREA 3 - </a:t>
            </a:r>
            <a:r>
              <a:rPr lang="it-IT" sz="1050" dirty="0">
                <a:solidFill>
                  <a:schemeClr val="tx1"/>
                </a:solidFill>
              </a:rPr>
              <a:t>Interventi propedeutici all’inclusione sociale e lavorativa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it-IT" sz="1050" dirty="0">
                <a:solidFill>
                  <a:schemeClr val="tx1"/>
                </a:solidFill>
              </a:rPr>
              <a:t>AREA 4 - Accoglienza abitativa temporanea</a:t>
            </a:r>
            <a:endParaRPr lang="it-IT" sz="1050" dirty="0">
              <a:solidFill>
                <a:schemeClr val="tx1"/>
              </a:solidFill>
              <a:ea typeface="Geneva"/>
              <a:cs typeface="Geneva"/>
            </a:endParaRPr>
          </a:p>
        </p:txBody>
      </p:sp>
      <p:grpSp>
        <p:nvGrpSpPr>
          <p:cNvPr id="21" name="Group 6"/>
          <p:cNvGrpSpPr/>
          <p:nvPr/>
        </p:nvGrpSpPr>
        <p:grpSpPr>
          <a:xfrm>
            <a:off x="1495448" y="2423107"/>
            <a:ext cx="652533" cy="550265"/>
            <a:chOff x="2370408" y="2175196"/>
            <a:chExt cx="4249331" cy="3686572"/>
          </a:xfrm>
        </p:grpSpPr>
        <p:sp>
          <p:nvSpPr>
            <p:cNvPr id="22" name="Shape 1205"/>
            <p:cNvSpPr/>
            <p:nvPr/>
          </p:nvSpPr>
          <p:spPr>
            <a:xfrm>
              <a:off x="2931193" y="2175196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31648"/>
                  </a:moveTo>
                  <a:cubicBezTo>
                    <a:pt x="36483" y="31648"/>
                    <a:pt x="38681" y="29304"/>
                    <a:pt x="37509" y="26373"/>
                  </a:cubicBezTo>
                  <a:cubicBezTo>
                    <a:pt x="35018" y="21098"/>
                    <a:pt x="30622" y="20366"/>
                    <a:pt x="31794" y="12893"/>
                  </a:cubicBezTo>
                  <a:cubicBezTo>
                    <a:pt x="33846" y="0"/>
                    <a:pt x="54505" y="0"/>
                    <a:pt x="56410" y="12893"/>
                  </a:cubicBezTo>
                  <a:cubicBezTo>
                    <a:pt x="57582" y="20366"/>
                    <a:pt x="53333" y="21098"/>
                    <a:pt x="50842" y="26373"/>
                  </a:cubicBezTo>
                  <a:cubicBezTo>
                    <a:pt x="49523" y="29304"/>
                    <a:pt x="51868" y="31648"/>
                    <a:pt x="61538" y="31648"/>
                  </a:cubicBezTo>
                  <a:cubicBezTo>
                    <a:pt x="88351" y="31648"/>
                    <a:pt x="88351" y="31648"/>
                    <a:pt x="88351" y="31648"/>
                  </a:cubicBezTo>
                  <a:cubicBezTo>
                    <a:pt x="88351" y="58461"/>
                    <a:pt x="88351" y="58461"/>
                    <a:pt x="88351" y="58461"/>
                  </a:cubicBezTo>
                  <a:cubicBezTo>
                    <a:pt x="88351" y="68131"/>
                    <a:pt x="90695" y="70329"/>
                    <a:pt x="93479" y="69157"/>
                  </a:cubicBezTo>
                  <a:cubicBezTo>
                    <a:pt x="98901" y="66666"/>
                    <a:pt x="99633" y="62271"/>
                    <a:pt x="107106" y="63443"/>
                  </a:cubicBezTo>
                  <a:cubicBezTo>
                    <a:pt x="119999" y="65494"/>
                    <a:pt x="119999" y="86153"/>
                    <a:pt x="107106" y="88058"/>
                  </a:cubicBezTo>
                  <a:cubicBezTo>
                    <a:pt x="99633" y="89230"/>
                    <a:pt x="98901" y="84981"/>
                    <a:pt x="93479" y="82490"/>
                  </a:cubicBezTo>
                  <a:cubicBezTo>
                    <a:pt x="90695" y="81172"/>
                    <a:pt x="88351" y="83516"/>
                    <a:pt x="88351" y="93186"/>
                  </a:cubicBezTo>
                  <a:cubicBezTo>
                    <a:pt x="88351" y="119999"/>
                    <a:pt x="88351" y="119999"/>
                    <a:pt x="88351" y="119999"/>
                  </a:cubicBezTo>
                  <a:cubicBezTo>
                    <a:pt x="61538" y="119999"/>
                    <a:pt x="61538" y="119999"/>
                    <a:pt x="61538" y="119999"/>
                  </a:cubicBezTo>
                  <a:cubicBezTo>
                    <a:pt x="51868" y="119999"/>
                    <a:pt x="49523" y="117655"/>
                    <a:pt x="50842" y="114871"/>
                  </a:cubicBezTo>
                  <a:cubicBezTo>
                    <a:pt x="53333" y="109450"/>
                    <a:pt x="57582" y="108717"/>
                    <a:pt x="56410" y="101245"/>
                  </a:cubicBezTo>
                  <a:cubicBezTo>
                    <a:pt x="54505" y="88351"/>
                    <a:pt x="33846" y="88351"/>
                    <a:pt x="31794" y="101245"/>
                  </a:cubicBezTo>
                  <a:cubicBezTo>
                    <a:pt x="30622" y="108717"/>
                    <a:pt x="35018" y="109450"/>
                    <a:pt x="37509" y="114871"/>
                  </a:cubicBezTo>
                  <a:cubicBezTo>
                    <a:pt x="38681" y="117655"/>
                    <a:pt x="36483" y="119999"/>
                    <a:pt x="26813" y="119999"/>
                  </a:cubicBezTo>
                  <a:cubicBezTo>
                    <a:pt x="0" y="119999"/>
                    <a:pt x="0" y="119999"/>
                    <a:pt x="0" y="119999"/>
                  </a:cubicBezTo>
                  <a:cubicBezTo>
                    <a:pt x="0" y="93186"/>
                    <a:pt x="0" y="93186"/>
                    <a:pt x="0" y="93186"/>
                  </a:cubicBezTo>
                  <a:cubicBezTo>
                    <a:pt x="0" y="83516"/>
                    <a:pt x="2344" y="81172"/>
                    <a:pt x="5128" y="82490"/>
                  </a:cubicBezTo>
                  <a:cubicBezTo>
                    <a:pt x="10549" y="84981"/>
                    <a:pt x="11135" y="89230"/>
                    <a:pt x="18754" y="88058"/>
                  </a:cubicBezTo>
                  <a:cubicBezTo>
                    <a:pt x="31648" y="86153"/>
                    <a:pt x="31648" y="65494"/>
                    <a:pt x="18754" y="63443"/>
                  </a:cubicBezTo>
                  <a:cubicBezTo>
                    <a:pt x="11135" y="62271"/>
                    <a:pt x="10549" y="66666"/>
                    <a:pt x="5128" y="69157"/>
                  </a:cubicBezTo>
                  <a:cubicBezTo>
                    <a:pt x="2344" y="70329"/>
                    <a:pt x="0" y="68131"/>
                    <a:pt x="0" y="58461"/>
                  </a:cubicBezTo>
                  <a:cubicBezTo>
                    <a:pt x="0" y="31648"/>
                    <a:pt x="0" y="31648"/>
                    <a:pt x="0" y="31648"/>
                  </a:cubicBezTo>
                  <a:lnTo>
                    <a:pt x="26813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3" name="Shape 1206"/>
            <p:cNvSpPr/>
            <p:nvPr/>
          </p:nvSpPr>
          <p:spPr>
            <a:xfrm>
              <a:off x="2370408" y="3739076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461" y="31648"/>
                  </a:moveTo>
                  <a:cubicBezTo>
                    <a:pt x="68131" y="31648"/>
                    <a:pt x="70329" y="29304"/>
                    <a:pt x="69157" y="26520"/>
                  </a:cubicBezTo>
                  <a:cubicBezTo>
                    <a:pt x="66666" y="21098"/>
                    <a:pt x="62271" y="20366"/>
                    <a:pt x="63443" y="12893"/>
                  </a:cubicBezTo>
                  <a:cubicBezTo>
                    <a:pt x="65494" y="0"/>
                    <a:pt x="86153" y="0"/>
                    <a:pt x="88058" y="12893"/>
                  </a:cubicBezTo>
                  <a:cubicBezTo>
                    <a:pt x="89230" y="20366"/>
                    <a:pt x="84981" y="21098"/>
                    <a:pt x="82490" y="26520"/>
                  </a:cubicBezTo>
                  <a:cubicBezTo>
                    <a:pt x="81172" y="29304"/>
                    <a:pt x="83516" y="31648"/>
                    <a:pt x="93186" y="31648"/>
                  </a:cubicBezTo>
                  <a:cubicBezTo>
                    <a:pt x="119999" y="31648"/>
                    <a:pt x="119999" y="31648"/>
                    <a:pt x="119999" y="31648"/>
                  </a:cubicBezTo>
                  <a:cubicBezTo>
                    <a:pt x="119999" y="58461"/>
                    <a:pt x="119999" y="58461"/>
                    <a:pt x="119999" y="58461"/>
                  </a:cubicBezTo>
                  <a:cubicBezTo>
                    <a:pt x="119999" y="68131"/>
                    <a:pt x="117655" y="70476"/>
                    <a:pt x="114871" y="69157"/>
                  </a:cubicBezTo>
                  <a:cubicBezTo>
                    <a:pt x="109450" y="66666"/>
                    <a:pt x="108717" y="62417"/>
                    <a:pt x="101245" y="63589"/>
                  </a:cubicBezTo>
                  <a:cubicBezTo>
                    <a:pt x="88351" y="65494"/>
                    <a:pt x="88351" y="86153"/>
                    <a:pt x="101245" y="88205"/>
                  </a:cubicBezTo>
                  <a:cubicBezTo>
                    <a:pt x="108717" y="89377"/>
                    <a:pt x="109450" y="84981"/>
                    <a:pt x="114871" y="82490"/>
                  </a:cubicBezTo>
                  <a:cubicBezTo>
                    <a:pt x="117655" y="81318"/>
                    <a:pt x="119999" y="83516"/>
                    <a:pt x="119999" y="93186"/>
                  </a:cubicBezTo>
                  <a:cubicBezTo>
                    <a:pt x="119999" y="119999"/>
                    <a:pt x="119999" y="119999"/>
                    <a:pt x="119999" y="119999"/>
                  </a:cubicBezTo>
                  <a:cubicBezTo>
                    <a:pt x="93186" y="119999"/>
                    <a:pt x="93186" y="119999"/>
                    <a:pt x="93186" y="119999"/>
                  </a:cubicBezTo>
                  <a:cubicBezTo>
                    <a:pt x="83516" y="119999"/>
                    <a:pt x="81172" y="117655"/>
                    <a:pt x="82490" y="114871"/>
                  </a:cubicBezTo>
                  <a:cubicBezTo>
                    <a:pt x="84981" y="109450"/>
                    <a:pt x="89230" y="108864"/>
                    <a:pt x="88058" y="101245"/>
                  </a:cubicBezTo>
                  <a:cubicBezTo>
                    <a:pt x="86153" y="88351"/>
                    <a:pt x="65494" y="88351"/>
                    <a:pt x="63443" y="101245"/>
                  </a:cubicBezTo>
                  <a:cubicBezTo>
                    <a:pt x="62271" y="108864"/>
                    <a:pt x="66666" y="109450"/>
                    <a:pt x="69157" y="114871"/>
                  </a:cubicBezTo>
                  <a:cubicBezTo>
                    <a:pt x="70329" y="117655"/>
                    <a:pt x="68131" y="119999"/>
                    <a:pt x="58461" y="119999"/>
                  </a:cubicBezTo>
                  <a:cubicBezTo>
                    <a:pt x="31648" y="119999"/>
                    <a:pt x="31648" y="119999"/>
                    <a:pt x="31648" y="119999"/>
                  </a:cubicBezTo>
                  <a:cubicBezTo>
                    <a:pt x="31648" y="93186"/>
                    <a:pt x="31648" y="93186"/>
                    <a:pt x="31648" y="93186"/>
                  </a:cubicBezTo>
                  <a:cubicBezTo>
                    <a:pt x="31648" y="83516"/>
                    <a:pt x="29304" y="81318"/>
                    <a:pt x="26373" y="82490"/>
                  </a:cubicBezTo>
                  <a:cubicBezTo>
                    <a:pt x="21098" y="84981"/>
                    <a:pt x="20366" y="89377"/>
                    <a:pt x="12893" y="88205"/>
                  </a:cubicBezTo>
                  <a:cubicBezTo>
                    <a:pt x="0" y="86153"/>
                    <a:pt x="0" y="65494"/>
                    <a:pt x="12893" y="63589"/>
                  </a:cubicBezTo>
                  <a:cubicBezTo>
                    <a:pt x="20366" y="62417"/>
                    <a:pt x="21098" y="66666"/>
                    <a:pt x="26373" y="69157"/>
                  </a:cubicBezTo>
                  <a:cubicBezTo>
                    <a:pt x="29304" y="70476"/>
                    <a:pt x="31648" y="68131"/>
                    <a:pt x="31648" y="58461"/>
                  </a:cubicBezTo>
                  <a:cubicBezTo>
                    <a:pt x="31648" y="31648"/>
                    <a:pt x="31648" y="31648"/>
                    <a:pt x="31648" y="31648"/>
                  </a:cubicBezTo>
                  <a:lnTo>
                    <a:pt x="58461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4" name="Shape 1207"/>
            <p:cNvSpPr/>
            <p:nvPr/>
          </p:nvSpPr>
          <p:spPr>
            <a:xfrm>
              <a:off x="4495073" y="2735981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88351"/>
                  </a:moveTo>
                  <a:cubicBezTo>
                    <a:pt x="36483" y="88351"/>
                    <a:pt x="38827" y="90695"/>
                    <a:pt x="37509" y="93479"/>
                  </a:cubicBezTo>
                  <a:cubicBezTo>
                    <a:pt x="35018" y="98901"/>
                    <a:pt x="30769" y="99633"/>
                    <a:pt x="31941" y="107106"/>
                  </a:cubicBezTo>
                  <a:cubicBezTo>
                    <a:pt x="33846" y="119999"/>
                    <a:pt x="54505" y="119999"/>
                    <a:pt x="56556" y="107106"/>
                  </a:cubicBezTo>
                  <a:cubicBezTo>
                    <a:pt x="57728" y="99633"/>
                    <a:pt x="53333" y="98901"/>
                    <a:pt x="50842" y="93479"/>
                  </a:cubicBezTo>
                  <a:cubicBezTo>
                    <a:pt x="49670" y="90695"/>
                    <a:pt x="51868" y="88351"/>
                    <a:pt x="61538" y="88351"/>
                  </a:cubicBezTo>
                  <a:cubicBezTo>
                    <a:pt x="88351" y="88351"/>
                    <a:pt x="88351" y="88351"/>
                    <a:pt x="88351" y="88351"/>
                  </a:cubicBezTo>
                  <a:cubicBezTo>
                    <a:pt x="88351" y="61538"/>
                    <a:pt x="88351" y="61538"/>
                    <a:pt x="88351" y="61538"/>
                  </a:cubicBezTo>
                  <a:cubicBezTo>
                    <a:pt x="88351" y="51868"/>
                    <a:pt x="90695" y="49523"/>
                    <a:pt x="93626" y="50842"/>
                  </a:cubicBezTo>
                  <a:cubicBezTo>
                    <a:pt x="98901" y="53333"/>
                    <a:pt x="99633" y="57582"/>
                    <a:pt x="107106" y="56410"/>
                  </a:cubicBezTo>
                  <a:cubicBezTo>
                    <a:pt x="119999" y="54505"/>
                    <a:pt x="119999" y="33846"/>
                    <a:pt x="107106" y="31794"/>
                  </a:cubicBezTo>
                  <a:cubicBezTo>
                    <a:pt x="99633" y="30622"/>
                    <a:pt x="98901" y="35018"/>
                    <a:pt x="93626" y="37509"/>
                  </a:cubicBezTo>
                  <a:cubicBezTo>
                    <a:pt x="90695" y="38681"/>
                    <a:pt x="88351" y="36483"/>
                    <a:pt x="88351" y="26813"/>
                  </a:cubicBezTo>
                  <a:cubicBezTo>
                    <a:pt x="88351" y="0"/>
                    <a:pt x="88351" y="0"/>
                    <a:pt x="88351" y="0"/>
                  </a:cubicBezTo>
                  <a:cubicBezTo>
                    <a:pt x="61538" y="0"/>
                    <a:pt x="61538" y="0"/>
                    <a:pt x="61538" y="0"/>
                  </a:cubicBezTo>
                  <a:cubicBezTo>
                    <a:pt x="51868" y="0"/>
                    <a:pt x="49670" y="2344"/>
                    <a:pt x="50842" y="5128"/>
                  </a:cubicBezTo>
                  <a:cubicBezTo>
                    <a:pt x="53333" y="10549"/>
                    <a:pt x="57728" y="11135"/>
                    <a:pt x="56556" y="18754"/>
                  </a:cubicBezTo>
                  <a:cubicBezTo>
                    <a:pt x="54505" y="31648"/>
                    <a:pt x="33846" y="31648"/>
                    <a:pt x="31941" y="18754"/>
                  </a:cubicBezTo>
                  <a:cubicBezTo>
                    <a:pt x="30769" y="11135"/>
                    <a:pt x="35018" y="10549"/>
                    <a:pt x="37509" y="5128"/>
                  </a:cubicBezTo>
                  <a:cubicBezTo>
                    <a:pt x="38827" y="2344"/>
                    <a:pt x="36483" y="0"/>
                    <a:pt x="268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13"/>
                    <a:pt x="0" y="26813"/>
                    <a:pt x="0" y="26813"/>
                  </a:cubicBezTo>
                  <a:cubicBezTo>
                    <a:pt x="0" y="36483"/>
                    <a:pt x="2344" y="38681"/>
                    <a:pt x="5128" y="37509"/>
                  </a:cubicBezTo>
                  <a:cubicBezTo>
                    <a:pt x="10549" y="35018"/>
                    <a:pt x="11282" y="30622"/>
                    <a:pt x="18754" y="31794"/>
                  </a:cubicBezTo>
                  <a:cubicBezTo>
                    <a:pt x="31648" y="33846"/>
                    <a:pt x="31648" y="54505"/>
                    <a:pt x="18754" y="56410"/>
                  </a:cubicBezTo>
                  <a:cubicBezTo>
                    <a:pt x="11282" y="57582"/>
                    <a:pt x="10549" y="53333"/>
                    <a:pt x="5128" y="50842"/>
                  </a:cubicBezTo>
                  <a:cubicBezTo>
                    <a:pt x="2344" y="49523"/>
                    <a:pt x="0" y="51868"/>
                    <a:pt x="0" y="61538"/>
                  </a:cubicBezTo>
                  <a:cubicBezTo>
                    <a:pt x="0" y="88351"/>
                    <a:pt x="0" y="88351"/>
                    <a:pt x="0" y="88351"/>
                  </a:cubicBezTo>
                  <a:lnTo>
                    <a:pt x="26813" y="88351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5" name="Group 6"/>
          <p:cNvGrpSpPr/>
          <p:nvPr/>
        </p:nvGrpSpPr>
        <p:grpSpPr>
          <a:xfrm>
            <a:off x="1482536" y="3126865"/>
            <a:ext cx="566418" cy="633968"/>
            <a:chOff x="2370408" y="2175196"/>
            <a:chExt cx="3688546" cy="4247357"/>
          </a:xfrm>
        </p:grpSpPr>
        <p:sp>
          <p:nvSpPr>
            <p:cNvPr id="26" name="Shape 1205"/>
            <p:cNvSpPr/>
            <p:nvPr/>
          </p:nvSpPr>
          <p:spPr>
            <a:xfrm>
              <a:off x="2931193" y="2175196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31648"/>
                  </a:moveTo>
                  <a:cubicBezTo>
                    <a:pt x="36483" y="31648"/>
                    <a:pt x="38681" y="29304"/>
                    <a:pt x="37509" y="26373"/>
                  </a:cubicBezTo>
                  <a:cubicBezTo>
                    <a:pt x="35018" y="21098"/>
                    <a:pt x="30622" y="20366"/>
                    <a:pt x="31794" y="12893"/>
                  </a:cubicBezTo>
                  <a:cubicBezTo>
                    <a:pt x="33846" y="0"/>
                    <a:pt x="54505" y="0"/>
                    <a:pt x="56410" y="12893"/>
                  </a:cubicBezTo>
                  <a:cubicBezTo>
                    <a:pt x="57582" y="20366"/>
                    <a:pt x="53333" y="21098"/>
                    <a:pt x="50842" y="26373"/>
                  </a:cubicBezTo>
                  <a:cubicBezTo>
                    <a:pt x="49523" y="29304"/>
                    <a:pt x="51868" y="31648"/>
                    <a:pt x="61538" y="31648"/>
                  </a:cubicBezTo>
                  <a:cubicBezTo>
                    <a:pt x="88351" y="31648"/>
                    <a:pt x="88351" y="31648"/>
                    <a:pt x="88351" y="31648"/>
                  </a:cubicBezTo>
                  <a:cubicBezTo>
                    <a:pt x="88351" y="58461"/>
                    <a:pt x="88351" y="58461"/>
                    <a:pt x="88351" y="58461"/>
                  </a:cubicBezTo>
                  <a:cubicBezTo>
                    <a:pt x="88351" y="68131"/>
                    <a:pt x="90695" y="70329"/>
                    <a:pt x="93479" y="69157"/>
                  </a:cubicBezTo>
                  <a:cubicBezTo>
                    <a:pt x="98901" y="66666"/>
                    <a:pt x="99633" y="62271"/>
                    <a:pt x="107106" y="63443"/>
                  </a:cubicBezTo>
                  <a:cubicBezTo>
                    <a:pt x="119999" y="65494"/>
                    <a:pt x="119999" y="86153"/>
                    <a:pt x="107106" y="88058"/>
                  </a:cubicBezTo>
                  <a:cubicBezTo>
                    <a:pt x="99633" y="89230"/>
                    <a:pt x="98901" y="84981"/>
                    <a:pt x="93479" y="82490"/>
                  </a:cubicBezTo>
                  <a:cubicBezTo>
                    <a:pt x="90695" y="81172"/>
                    <a:pt x="88351" y="83516"/>
                    <a:pt x="88351" y="93186"/>
                  </a:cubicBezTo>
                  <a:cubicBezTo>
                    <a:pt x="88351" y="119999"/>
                    <a:pt x="88351" y="119999"/>
                    <a:pt x="88351" y="119999"/>
                  </a:cubicBezTo>
                  <a:cubicBezTo>
                    <a:pt x="61538" y="119999"/>
                    <a:pt x="61538" y="119999"/>
                    <a:pt x="61538" y="119999"/>
                  </a:cubicBezTo>
                  <a:cubicBezTo>
                    <a:pt x="51868" y="119999"/>
                    <a:pt x="49523" y="117655"/>
                    <a:pt x="50842" y="114871"/>
                  </a:cubicBezTo>
                  <a:cubicBezTo>
                    <a:pt x="53333" y="109450"/>
                    <a:pt x="57582" y="108717"/>
                    <a:pt x="56410" y="101245"/>
                  </a:cubicBezTo>
                  <a:cubicBezTo>
                    <a:pt x="54505" y="88351"/>
                    <a:pt x="33846" y="88351"/>
                    <a:pt x="31794" y="101245"/>
                  </a:cubicBezTo>
                  <a:cubicBezTo>
                    <a:pt x="30622" y="108717"/>
                    <a:pt x="35018" y="109450"/>
                    <a:pt x="37509" y="114871"/>
                  </a:cubicBezTo>
                  <a:cubicBezTo>
                    <a:pt x="38681" y="117655"/>
                    <a:pt x="36483" y="119999"/>
                    <a:pt x="26813" y="119999"/>
                  </a:cubicBezTo>
                  <a:cubicBezTo>
                    <a:pt x="0" y="119999"/>
                    <a:pt x="0" y="119999"/>
                    <a:pt x="0" y="119999"/>
                  </a:cubicBezTo>
                  <a:cubicBezTo>
                    <a:pt x="0" y="93186"/>
                    <a:pt x="0" y="93186"/>
                    <a:pt x="0" y="93186"/>
                  </a:cubicBezTo>
                  <a:cubicBezTo>
                    <a:pt x="0" y="83516"/>
                    <a:pt x="2344" y="81172"/>
                    <a:pt x="5128" y="82490"/>
                  </a:cubicBezTo>
                  <a:cubicBezTo>
                    <a:pt x="10549" y="84981"/>
                    <a:pt x="11135" y="89230"/>
                    <a:pt x="18754" y="88058"/>
                  </a:cubicBezTo>
                  <a:cubicBezTo>
                    <a:pt x="31648" y="86153"/>
                    <a:pt x="31648" y="65494"/>
                    <a:pt x="18754" y="63443"/>
                  </a:cubicBezTo>
                  <a:cubicBezTo>
                    <a:pt x="11135" y="62271"/>
                    <a:pt x="10549" y="66666"/>
                    <a:pt x="5128" y="69157"/>
                  </a:cubicBezTo>
                  <a:cubicBezTo>
                    <a:pt x="2344" y="70329"/>
                    <a:pt x="0" y="68131"/>
                    <a:pt x="0" y="58461"/>
                  </a:cubicBezTo>
                  <a:cubicBezTo>
                    <a:pt x="0" y="31648"/>
                    <a:pt x="0" y="31648"/>
                    <a:pt x="0" y="31648"/>
                  </a:cubicBezTo>
                  <a:lnTo>
                    <a:pt x="26813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7" name="Shape 1206"/>
            <p:cNvSpPr/>
            <p:nvPr/>
          </p:nvSpPr>
          <p:spPr>
            <a:xfrm>
              <a:off x="2370408" y="3739076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461" y="31648"/>
                  </a:moveTo>
                  <a:cubicBezTo>
                    <a:pt x="68131" y="31648"/>
                    <a:pt x="70329" y="29304"/>
                    <a:pt x="69157" y="26520"/>
                  </a:cubicBezTo>
                  <a:cubicBezTo>
                    <a:pt x="66666" y="21098"/>
                    <a:pt x="62271" y="20366"/>
                    <a:pt x="63443" y="12893"/>
                  </a:cubicBezTo>
                  <a:cubicBezTo>
                    <a:pt x="65494" y="0"/>
                    <a:pt x="86153" y="0"/>
                    <a:pt x="88058" y="12893"/>
                  </a:cubicBezTo>
                  <a:cubicBezTo>
                    <a:pt x="89230" y="20366"/>
                    <a:pt x="84981" y="21098"/>
                    <a:pt x="82490" y="26520"/>
                  </a:cubicBezTo>
                  <a:cubicBezTo>
                    <a:pt x="81172" y="29304"/>
                    <a:pt x="83516" y="31648"/>
                    <a:pt x="93186" y="31648"/>
                  </a:cubicBezTo>
                  <a:cubicBezTo>
                    <a:pt x="119999" y="31648"/>
                    <a:pt x="119999" y="31648"/>
                    <a:pt x="119999" y="31648"/>
                  </a:cubicBezTo>
                  <a:cubicBezTo>
                    <a:pt x="119999" y="58461"/>
                    <a:pt x="119999" y="58461"/>
                    <a:pt x="119999" y="58461"/>
                  </a:cubicBezTo>
                  <a:cubicBezTo>
                    <a:pt x="119999" y="68131"/>
                    <a:pt x="117655" y="70476"/>
                    <a:pt x="114871" y="69157"/>
                  </a:cubicBezTo>
                  <a:cubicBezTo>
                    <a:pt x="109450" y="66666"/>
                    <a:pt x="108717" y="62417"/>
                    <a:pt x="101245" y="63589"/>
                  </a:cubicBezTo>
                  <a:cubicBezTo>
                    <a:pt x="88351" y="65494"/>
                    <a:pt x="88351" y="86153"/>
                    <a:pt x="101245" y="88205"/>
                  </a:cubicBezTo>
                  <a:cubicBezTo>
                    <a:pt x="108717" y="89377"/>
                    <a:pt x="109450" y="84981"/>
                    <a:pt x="114871" y="82490"/>
                  </a:cubicBezTo>
                  <a:cubicBezTo>
                    <a:pt x="117655" y="81318"/>
                    <a:pt x="119999" y="83516"/>
                    <a:pt x="119999" y="93186"/>
                  </a:cubicBezTo>
                  <a:cubicBezTo>
                    <a:pt x="119999" y="119999"/>
                    <a:pt x="119999" y="119999"/>
                    <a:pt x="119999" y="119999"/>
                  </a:cubicBezTo>
                  <a:cubicBezTo>
                    <a:pt x="93186" y="119999"/>
                    <a:pt x="93186" y="119999"/>
                    <a:pt x="93186" y="119999"/>
                  </a:cubicBezTo>
                  <a:cubicBezTo>
                    <a:pt x="83516" y="119999"/>
                    <a:pt x="81172" y="117655"/>
                    <a:pt x="82490" y="114871"/>
                  </a:cubicBezTo>
                  <a:cubicBezTo>
                    <a:pt x="84981" y="109450"/>
                    <a:pt x="89230" y="108864"/>
                    <a:pt x="88058" y="101245"/>
                  </a:cubicBezTo>
                  <a:cubicBezTo>
                    <a:pt x="86153" y="88351"/>
                    <a:pt x="65494" y="88351"/>
                    <a:pt x="63443" y="101245"/>
                  </a:cubicBezTo>
                  <a:cubicBezTo>
                    <a:pt x="62271" y="108864"/>
                    <a:pt x="66666" y="109450"/>
                    <a:pt x="69157" y="114871"/>
                  </a:cubicBezTo>
                  <a:cubicBezTo>
                    <a:pt x="70329" y="117655"/>
                    <a:pt x="68131" y="119999"/>
                    <a:pt x="58461" y="119999"/>
                  </a:cubicBezTo>
                  <a:cubicBezTo>
                    <a:pt x="31648" y="119999"/>
                    <a:pt x="31648" y="119999"/>
                    <a:pt x="31648" y="119999"/>
                  </a:cubicBezTo>
                  <a:cubicBezTo>
                    <a:pt x="31648" y="93186"/>
                    <a:pt x="31648" y="93186"/>
                    <a:pt x="31648" y="93186"/>
                  </a:cubicBezTo>
                  <a:cubicBezTo>
                    <a:pt x="31648" y="83516"/>
                    <a:pt x="29304" y="81318"/>
                    <a:pt x="26373" y="82490"/>
                  </a:cubicBezTo>
                  <a:cubicBezTo>
                    <a:pt x="21098" y="84981"/>
                    <a:pt x="20366" y="89377"/>
                    <a:pt x="12893" y="88205"/>
                  </a:cubicBezTo>
                  <a:cubicBezTo>
                    <a:pt x="0" y="86153"/>
                    <a:pt x="0" y="65494"/>
                    <a:pt x="12893" y="63589"/>
                  </a:cubicBezTo>
                  <a:cubicBezTo>
                    <a:pt x="20366" y="62417"/>
                    <a:pt x="21098" y="66666"/>
                    <a:pt x="26373" y="69157"/>
                  </a:cubicBezTo>
                  <a:cubicBezTo>
                    <a:pt x="29304" y="70476"/>
                    <a:pt x="31648" y="68131"/>
                    <a:pt x="31648" y="58461"/>
                  </a:cubicBezTo>
                  <a:cubicBezTo>
                    <a:pt x="31648" y="31648"/>
                    <a:pt x="31648" y="31648"/>
                    <a:pt x="31648" y="31648"/>
                  </a:cubicBezTo>
                  <a:lnTo>
                    <a:pt x="58461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" name="Shape 1208"/>
            <p:cNvSpPr/>
            <p:nvPr/>
          </p:nvSpPr>
          <p:spPr>
            <a:xfrm>
              <a:off x="3934288" y="4297888"/>
              <a:ext cx="2124666" cy="21246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648" y="61538"/>
                  </a:moveTo>
                  <a:cubicBezTo>
                    <a:pt x="31648" y="51868"/>
                    <a:pt x="29304" y="49670"/>
                    <a:pt x="26520" y="50842"/>
                  </a:cubicBezTo>
                  <a:cubicBezTo>
                    <a:pt x="21098" y="53333"/>
                    <a:pt x="20366" y="57728"/>
                    <a:pt x="12893" y="56556"/>
                  </a:cubicBezTo>
                  <a:cubicBezTo>
                    <a:pt x="0" y="54505"/>
                    <a:pt x="0" y="33846"/>
                    <a:pt x="12893" y="31941"/>
                  </a:cubicBezTo>
                  <a:cubicBezTo>
                    <a:pt x="20366" y="30769"/>
                    <a:pt x="21098" y="35018"/>
                    <a:pt x="26520" y="37509"/>
                  </a:cubicBezTo>
                  <a:cubicBezTo>
                    <a:pt x="29304" y="38827"/>
                    <a:pt x="31648" y="36483"/>
                    <a:pt x="31648" y="26813"/>
                  </a:cubicBezTo>
                  <a:cubicBezTo>
                    <a:pt x="31648" y="0"/>
                    <a:pt x="31648" y="0"/>
                    <a:pt x="31648" y="0"/>
                  </a:cubicBezTo>
                  <a:cubicBezTo>
                    <a:pt x="58461" y="0"/>
                    <a:pt x="58461" y="0"/>
                    <a:pt x="58461" y="0"/>
                  </a:cubicBezTo>
                  <a:cubicBezTo>
                    <a:pt x="68131" y="0"/>
                    <a:pt x="70476" y="2344"/>
                    <a:pt x="69157" y="5128"/>
                  </a:cubicBezTo>
                  <a:cubicBezTo>
                    <a:pt x="66666" y="10549"/>
                    <a:pt x="62417" y="11282"/>
                    <a:pt x="63589" y="18754"/>
                  </a:cubicBezTo>
                  <a:cubicBezTo>
                    <a:pt x="65494" y="31648"/>
                    <a:pt x="86153" y="31648"/>
                    <a:pt x="88205" y="18754"/>
                  </a:cubicBezTo>
                  <a:cubicBezTo>
                    <a:pt x="89377" y="11282"/>
                    <a:pt x="84981" y="10549"/>
                    <a:pt x="82490" y="5128"/>
                  </a:cubicBezTo>
                  <a:cubicBezTo>
                    <a:pt x="81318" y="2344"/>
                    <a:pt x="83516" y="0"/>
                    <a:pt x="93186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26813"/>
                    <a:pt x="119999" y="26813"/>
                    <a:pt x="119999" y="26813"/>
                  </a:cubicBezTo>
                  <a:cubicBezTo>
                    <a:pt x="119999" y="36483"/>
                    <a:pt x="117655" y="38827"/>
                    <a:pt x="114871" y="37509"/>
                  </a:cubicBezTo>
                  <a:cubicBezTo>
                    <a:pt x="109450" y="35018"/>
                    <a:pt x="108864" y="30769"/>
                    <a:pt x="101245" y="31941"/>
                  </a:cubicBezTo>
                  <a:cubicBezTo>
                    <a:pt x="88351" y="33846"/>
                    <a:pt x="88351" y="54505"/>
                    <a:pt x="101245" y="56556"/>
                  </a:cubicBezTo>
                  <a:cubicBezTo>
                    <a:pt x="108864" y="57728"/>
                    <a:pt x="109450" y="53333"/>
                    <a:pt x="114871" y="50842"/>
                  </a:cubicBezTo>
                  <a:cubicBezTo>
                    <a:pt x="117655" y="49670"/>
                    <a:pt x="119999" y="51868"/>
                    <a:pt x="119999" y="61538"/>
                  </a:cubicBezTo>
                  <a:cubicBezTo>
                    <a:pt x="119999" y="88351"/>
                    <a:pt x="119999" y="88351"/>
                    <a:pt x="119999" y="88351"/>
                  </a:cubicBezTo>
                  <a:cubicBezTo>
                    <a:pt x="93186" y="88351"/>
                    <a:pt x="93186" y="88351"/>
                    <a:pt x="93186" y="88351"/>
                  </a:cubicBezTo>
                  <a:cubicBezTo>
                    <a:pt x="83516" y="88351"/>
                    <a:pt x="81318" y="90695"/>
                    <a:pt x="82490" y="93626"/>
                  </a:cubicBezTo>
                  <a:cubicBezTo>
                    <a:pt x="84981" y="98901"/>
                    <a:pt x="89377" y="99633"/>
                    <a:pt x="88205" y="107106"/>
                  </a:cubicBezTo>
                  <a:cubicBezTo>
                    <a:pt x="86153" y="119999"/>
                    <a:pt x="65494" y="119999"/>
                    <a:pt x="63589" y="107106"/>
                  </a:cubicBezTo>
                  <a:cubicBezTo>
                    <a:pt x="62417" y="99633"/>
                    <a:pt x="66666" y="98901"/>
                    <a:pt x="69157" y="93626"/>
                  </a:cubicBezTo>
                  <a:cubicBezTo>
                    <a:pt x="70476" y="90695"/>
                    <a:pt x="68131" y="88351"/>
                    <a:pt x="58461" y="88351"/>
                  </a:cubicBezTo>
                  <a:cubicBezTo>
                    <a:pt x="31648" y="88351"/>
                    <a:pt x="31648" y="88351"/>
                    <a:pt x="31648" y="88351"/>
                  </a:cubicBezTo>
                  <a:lnTo>
                    <a:pt x="31648" y="6153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9" name="Group 6"/>
          <p:cNvGrpSpPr/>
          <p:nvPr/>
        </p:nvGrpSpPr>
        <p:grpSpPr>
          <a:xfrm>
            <a:off x="1570442" y="4010924"/>
            <a:ext cx="566418" cy="633968"/>
            <a:chOff x="2931193" y="2175196"/>
            <a:chExt cx="3688546" cy="4247357"/>
          </a:xfrm>
        </p:grpSpPr>
        <p:sp>
          <p:nvSpPr>
            <p:cNvPr id="30" name="Shape 1205"/>
            <p:cNvSpPr/>
            <p:nvPr/>
          </p:nvSpPr>
          <p:spPr>
            <a:xfrm>
              <a:off x="2931193" y="2175196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31648"/>
                  </a:moveTo>
                  <a:cubicBezTo>
                    <a:pt x="36483" y="31648"/>
                    <a:pt x="38681" y="29304"/>
                    <a:pt x="37509" y="26373"/>
                  </a:cubicBezTo>
                  <a:cubicBezTo>
                    <a:pt x="35018" y="21098"/>
                    <a:pt x="30622" y="20366"/>
                    <a:pt x="31794" y="12893"/>
                  </a:cubicBezTo>
                  <a:cubicBezTo>
                    <a:pt x="33846" y="0"/>
                    <a:pt x="54505" y="0"/>
                    <a:pt x="56410" y="12893"/>
                  </a:cubicBezTo>
                  <a:cubicBezTo>
                    <a:pt x="57582" y="20366"/>
                    <a:pt x="53333" y="21098"/>
                    <a:pt x="50842" y="26373"/>
                  </a:cubicBezTo>
                  <a:cubicBezTo>
                    <a:pt x="49523" y="29304"/>
                    <a:pt x="51868" y="31648"/>
                    <a:pt x="61538" y="31648"/>
                  </a:cubicBezTo>
                  <a:cubicBezTo>
                    <a:pt x="88351" y="31648"/>
                    <a:pt x="88351" y="31648"/>
                    <a:pt x="88351" y="31648"/>
                  </a:cubicBezTo>
                  <a:cubicBezTo>
                    <a:pt x="88351" y="58461"/>
                    <a:pt x="88351" y="58461"/>
                    <a:pt x="88351" y="58461"/>
                  </a:cubicBezTo>
                  <a:cubicBezTo>
                    <a:pt x="88351" y="68131"/>
                    <a:pt x="90695" y="70329"/>
                    <a:pt x="93479" y="69157"/>
                  </a:cubicBezTo>
                  <a:cubicBezTo>
                    <a:pt x="98901" y="66666"/>
                    <a:pt x="99633" y="62271"/>
                    <a:pt x="107106" y="63443"/>
                  </a:cubicBezTo>
                  <a:cubicBezTo>
                    <a:pt x="119999" y="65494"/>
                    <a:pt x="119999" y="86153"/>
                    <a:pt x="107106" y="88058"/>
                  </a:cubicBezTo>
                  <a:cubicBezTo>
                    <a:pt x="99633" y="89230"/>
                    <a:pt x="98901" y="84981"/>
                    <a:pt x="93479" y="82490"/>
                  </a:cubicBezTo>
                  <a:cubicBezTo>
                    <a:pt x="90695" y="81172"/>
                    <a:pt x="88351" y="83516"/>
                    <a:pt x="88351" y="93186"/>
                  </a:cubicBezTo>
                  <a:cubicBezTo>
                    <a:pt x="88351" y="119999"/>
                    <a:pt x="88351" y="119999"/>
                    <a:pt x="88351" y="119999"/>
                  </a:cubicBezTo>
                  <a:cubicBezTo>
                    <a:pt x="61538" y="119999"/>
                    <a:pt x="61538" y="119999"/>
                    <a:pt x="61538" y="119999"/>
                  </a:cubicBezTo>
                  <a:cubicBezTo>
                    <a:pt x="51868" y="119999"/>
                    <a:pt x="49523" y="117655"/>
                    <a:pt x="50842" y="114871"/>
                  </a:cubicBezTo>
                  <a:cubicBezTo>
                    <a:pt x="53333" y="109450"/>
                    <a:pt x="57582" y="108717"/>
                    <a:pt x="56410" y="101245"/>
                  </a:cubicBezTo>
                  <a:cubicBezTo>
                    <a:pt x="54505" y="88351"/>
                    <a:pt x="33846" y="88351"/>
                    <a:pt x="31794" y="101245"/>
                  </a:cubicBezTo>
                  <a:cubicBezTo>
                    <a:pt x="30622" y="108717"/>
                    <a:pt x="35018" y="109450"/>
                    <a:pt x="37509" y="114871"/>
                  </a:cubicBezTo>
                  <a:cubicBezTo>
                    <a:pt x="38681" y="117655"/>
                    <a:pt x="36483" y="119999"/>
                    <a:pt x="26813" y="119999"/>
                  </a:cubicBezTo>
                  <a:cubicBezTo>
                    <a:pt x="0" y="119999"/>
                    <a:pt x="0" y="119999"/>
                    <a:pt x="0" y="119999"/>
                  </a:cubicBezTo>
                  <a:cubicBezTo>
                    <a:pt x="0" y="93186"/>
                    <a:pt x="0" y="93186"/>
                    <a:pt x="0" y="93186"/>
                  </a:cubicBezTo>
                  <a:cubicBezTo>
                    <a:pt x="0" y="83516"/>
                    <a:pt x="2344" y="81172"/>
                    <a:pt x="5128" y="82490"/>
                  </a:cubicBezTo>
                  <a:cubicBezTo>
                    <a:pt x="10549" y="84981"/>
                    <a:pt x="11135" y="89230"/>
                    <a:pt x="18754" y="88058"/>
                  </a:cubicBezTo>
                  <a:cubicBezTo>
                    <a:pt x="31648" y="86153"/>
                    <a:pt x="31648" y="65494"/>
                    <a:pt x="18754" y="63443"/>
                  </a:cubicBezTo>
                  <a:cubicBezTo>
                    <a:pt x="11135" y="62271"/>
                    <a:pt x="10549" y="66666"/>
                    <a:pt x="5128" y="69157"/>
                  </a:cubicBezTo>
                  <a:cubicBezTo>
                    <a:pt x="2344" y="70329"/>
                    <a:pt x="0" y="68131"/>
                    <a:pt x="0" y="58461"/>
                  </a:cubicBezTo>
                  <a:cubicBezTo>
                    <a:pt x="0" y="31648"/>
                    <a:pt x="0" y="31648"/>
                    <a:pt x="0" y="31648"/>
                  </a:cubicBezTo>
                  <a:lnTo>
                    <a:pt x="26813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1" name="Shape 1207"/>
            <p:cNvSpPr/>
            <p:nvPr/>
          </p:nvSpPr>
          <p:spPr>
            <a:xfrm>
              <a:off x="4495073" y="2735981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88351"/>
                  </a:moveTo>
                  <a:cubicBezTo>
                    <a:pt x="36483" y="88351"/>
                    <a:pt x="38827" y="90695"/>
                    <a:pt x="37509" y="93479"/>
                  </a:cubicBezTo>
                  <a:cubicBezTo>
                    <a:pt x="35018" y="98901"/>
                    <a:pt x="30769" y="99633"/>
                    <a:pt x="31941" y="107106"/>
                  </a:cubicBezTo>
                  <a:cubicBezTo>
                    <a:pt x="33846" y="119999"/>
                    <a:pt x="54505" y="119999"/>
                    <a:pt x="56556" y="107106"/>
                  </a:cubicBezTo>
                  <a:cubicBezTo>
                    <a:pt x="57728" y="99633"/>
                    <a:pt x="53333" y="98901"/>
                    <a:pt x="50842" y="93479"/>
                  </a:cubicBezTo>
                  <a:cubicBezTo>
                    <a:pt x="49670" y="90695"/>
                    <a:pt x="51868" y="88351"/>
                    <a:pt x="61538" y="88351"/>
                  </a:cubicBezTo>
                  <a:cubicBezTo>
                    <a:pt x="88351" y="88351"/>
                    <a:pt x="88351" y="88351"/>
                    <a:pt x="88351" y="88351"/>
                  </a:cubicBezTo>
                  <a:cubicBezTo>
                    <a:pt x="88351" y="61538"/>
                    <a:pt x="88351" y="61538"/>
                    <a:pt x="88351" y="61538"/>
                  </a:cubicBezTo>
                  <a:cubicBezTo>
                    <a:pt x="88351" y="51868"/>
                    <a:pt x="90695" y="49523"/>
                    <a:pt x="93626" y="50842"/>
                  </a:cubicBezTo>
                  <a:cubicBezTo>
                    <a:pt x="98901" y="53333"/>
                    <a:pt x="99633" y="57582"/>
                    <a:pt x="107106" y="56410"/>
                  </a:cubicBezTo>
                  <a:cubicBezTo>
                    <a:pt x="119999" y="54505"/>
                    <a:pt x="119999" y="33846"/>
                    <a:pt x="107106" y="31794"/>
                  </a:cubicBezTo>
                  <a:cubicBezTo>
                    <a:pt x="99633" y="30622"/>
                    <a:pt x="98901" y="35018"/>
                    <a:pt x="93626" y="37509"/>
                  </a:cubicBezTo>
                  <a:cubicBezTo>
                    <a:pt x="90695" y="38681"/>
                    <a:pt x="88351" y="36483"/>
                    <a:pt x="88351" y="26813"/>
                  </a:cubicBezTo>
                  <a:cubicBezTo>
                    <a:pt x="88351" y="0"/>
                    <a:pt x="88351" y="0"/>
                    <a:pt x="88351" y="0"/>
                  </a:cubicBezTo>
                  <a:cubicBezTo>
                    <a:pt x="61538" y="0"/>
                    <a:pt x="61538" y="0"/>
                    <a:pt x="61538" y="0"/>
                  </a:cubicBezTo>
                  <a:cubicBezTo>
                    <a:pt x="51868" y="0"/>
                    <a:pt x="49670" y="2344"/>
                    <a:pt x="50842" y="5128"/>
                  </a:cubicBezTo>
                  <a:cubicBezTo>
                    <a:pt x="53333" y="10549"/>
                    <a:pt x="57728" y="11135"/>
                    <a:pt x="56556" y="18754"/>
                  </a:cubicBezTo>
                  <a:cubicBezTo>
                    <a:pt x="54505" y="31648"/>
                    <a:pt x="33846" y="31648"/>
                    <a:pt x="31941" y="18754"/>
                  </a:cubicBezTo>
                  <a:cubicBezTo>
                    <a:pt x="30769" y="11135"/>
                    <a:pt x="35018" y="10549"/>
                    <a:pt x="37509" y="5128"/>
                  </a:cubicBezTo>
                  <a:cubicBezTo>
                    <a:pt x="38827" y="2344"/>
                    <a:pt x="36483" y="0"/>
                    <a:pt x="268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13"/>
                    <a:pt x="0" y="26813"/>
                    <a:pt x="0" y="26813"/>
                  </a:cubicBezTo>
                  <a:cubicBezTo>
                    <a:pt x="0" y="36483"/>
                    <a:pt x="2344" y="38681"/>
                    <a:pt x="5128" y="37509"/>
                  </a:cubicBezTo>
                  <a:cubicBezTo>
                    <a:pt x="10549" y="35018"/>
                    <a:pt x="11282" y="30622"/>
                    <a:pt x="18754" y="31794"/>
                  </a:cubicBezTo>
                  <a:cubicBezTo>
                    <a:pt x="31648" y="33846"/>
                    <a:pt x="31648" y="54505"/>
                    <a:pt x="18754" y="56410"/>
                  </a:cubicBezTo>
                  <a:cubicBezTo>
                    <a:pt x="11282" y="57582"/>
                    <a:pt x="10549" y="53333"/>
                    <a:pt x="5128" y="50842"/>
                  </a:cubicBezTo>
                  <a:cubicBezTo>
                    <a:pt x="2344" y="49523"/>
                    <a:pt x="0" y="51868"/>
                    <a:pt x="0" y="61538"/>
                  </a:cubicBezTo>
                  <a:cubicBezTo>
                    <a:pt x="0" y="88351"/>
                    <a:pt x="0" y="88351"/>
                    <a:pt x="0" y="88351"/>
                  </a:cubicBezTo>
                  <a:lnTo>
                    <a:pt x="26813" y="88351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2" name="Shape 1208"/>
            <p:cNvSpPr/>
            <p:nvPr/>
          </p:nvSpPr>
          <p:spPr>
            <a:xfrm>
              <a:off x="3934288" y="4297888"/>
              <a:ext cx="2124666" cy="21246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648" y="61538"/>
                  </a:moveTo>
                  <a:cubicBezTo>
                    <a:pt x="31648" y="51868"/>
                    <a:pt x="29304" y="49670"/>
                    <a:pt x="26520" y="50842"/>
                  </a:cubicBezTo>
                  <a:cubicBezTo>
                    <a:pt x="21098" y="53333"/>
                    <a:pt x="20366" y="57728"/>
                    <a:pt x="12893" y="56556"/>
                  </a:cubicBezTo>
                  <a:cubicBezTo>
                    <a:pt x="0" y="54505"/>
                    <a:pt x="0" y="33846"/>
                    <a:pt x="12893" y="31941"/>
                  </a:cubicBezTo>
                  <a:cubicBezTo>
                    <a:pt x="20366" y="30769"/>
                    <a:pt x="21098" y="35018"/>
                    <a:pt x="26520" y="37509"/>
                  </a:cubicBezTo>
                  <a:cubicBezTo>
                    <a:pt x="29304" y="38827"/>
                    <a:pt x="31648" y="36483"/>
                    <a:pt x="31648" y="26813"/>
                  </a:cubicBezTo>
                  <a:cubicBezTo>
                    <a:pt x="31648" y="0"/>
                    <a:pt x="31648" y="0"/>
                    <a:pt x="31648" y="0"/>
                  </a:cubicBezTo>
                  <a:cubicBezTo>
                    <a:pt x="58461" y="0"/>
                    <a:pt x="58461" y="0"/>
                    <a:pt x="58461" y="0"/>
                  </a:cubicBezTo>
                  <a:cubicBezTo>
                    <a:pt x="68131" y="0"/>
                    <a:pt x="70476" y="2344"/>
                    <a:pt x="69157" y="5128"/>
                  </a:cubicBezTo>
                  <a:cubicBezTo>
                    <a:pt x="66666" y="10549"/>
                    <a:pt x="62417" y="11282"/>
                    <a:pt x="63589" y="18754"/>
                  </a:cubicBezTo>
                  <a:cubicBezTo>
                    <a:pt x="65494" y="31648"/>
                    <a:pt x="86153" y="31648"/>
                    <a:pt x="88205" y="18754"/>
                  </a:cubicBezTo>
                  <a:cubicBezTo>
                    <a:pt x="89377" y="11282"/>
                    <a:pt x="84981" y="10549"/>
                    <a:pt x="82490" y="5128"/>
                  </a:cubicBezTo>
                  <a:cubicBezTo>
                    <a:pt x="81318" y="2344"/>
                    <a:pt x="83516" y="0"/>
                    <a:pt x="93186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26813"/>
                    <a:pt x="119999" y="26813"/>
                    <a:pt x="119999" y="26813"/>
                  </a:cubicBezTo>
                  <a:cubicBezTo>
                    <a:pt x="119999" y="36483"/>
                    <a:pt x="117655" y="38827"/>
                    <a:pt x="114871" y="37509"/>
                  </a:cubicBezTo>
                  <a:cubicBezTo>
                    <a:pt x="109450" y="35018"/>
                    <a:pt x="108864" y="30769"/>
                    <a:pt x="101245" y="31941"/>
                  </a:cubicBezTo>
                  <a:cubicBezTo>
                    <a:pt x="88351" y="33846"/>
                    <a:pt x="88351" y="54505"/>
                    <a:pt x="101245" y="56556"/>
                  </a:cubicBezTo>
                  <a:cubicBezTo>
                    <a:pt x="108864" y="57728"/>
                    <a:pt x="109450" y="53333"/>
                    <a:pt x="114871" y="50842"/>
                  </a:cubicBezTo>
                  <a:cubicBezTo>
                    <a:pt x="117655" y="49670"/>
                    <a:pt x="119999" y="51868"/>
                    <a:pt x="119999" y="61538"/>
                  </a:cubicBezTo>
                  <a:cubicBezTo>
                    <a:pt x="119999" y="88351"/>
                    <a:pt x="119999" y="88351"/>
                    <a:pt x="119999" y="88351"/>
                  </a:cubicBezTo>
                  <a:cubicBezTo>
                    <a:pt x="93186" y="88351"/>
                    <a:pt x="93186" y="88351"/>
                    <a:pt x="93186" y="88351"/>
                  </a:cubicBezTo>
                  <a:cubicBezTo>
                    <a:pt x="83516" y="88351"/>
                    <a:pt x="81318" y="90695"/>
                    <a:pt x="82490" y="93626"/>
                  </a:cubicBezTo>
                  <a:cubicBezTo>
                    <a:pt x="84981" y="98901"/>
                    <a:pt x="89377" y="99633"/>
                    <a:pt x="88205" y="107106"/>
                  </a:cubicBezTo>
                  <a:cubicBezTo>
                    <a:pt x="86153" y="119999"/>
                    <a:pt x="65494" y="119999"/>
                    <a:pt x="63589" y="107106"/>
                  </a:cubicBezTo>
                  <a:cubicBezTo>
                    <a:pt x="62417" y="99633"/>
                    <a:pt x="66666" y="98901"/>
                    <a:pt x="69157" y="93626"/>
                  </a:cubicBezTo>
                  <a:cubicBezTo>
                    <a:pt x="70476" y="90695"/>
                    <a:pt x="68131" y="88351"/>
                    <a:pt x="58461" y="88351"/>
                  </a:cubicBezTo>
                  <a:cubicBezTo>
                    <a:pt x="31648" y="88351"/>
                    <a:pt x="31648" y="88351"/>
                    <a:pt x="31648" y="88351"/>
                  </a:cubicBezTo>
                  <a:lnTo>
                    <a:pt x="31648" y="6153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33" name="Group 6"/>
          <p:cNvGrpSpPr/>
          <p:nvPr/>
        </p:nvGrpSpPr>
        <p:grpSpPr>
          <a:xfrm>
            <a:off x="1581563" y="4880969"/>
            <a:ext cx="480303" cy="633968"/>
            <a:chOff x="2931193" y="2175196"/>
            <a:chExt cx="3127761" cy="4247357"/>
          </a:xfrm>
        </p:grpSpPr>
        <p:sp>
          <p:nvSpPr>
            <p:cNvPr id="34" name="Shape 1205"/>
            <p:cNvSpPr/>
            <p:nvPr/>
          </p:nvSpPr>
          <p:spPr>
            <a:xfrm>
              <a:off x="2931193" y="2175196"/>
              <a:ext cx="2124666" cy="2122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813" y="31648"/>
                  </a:moveTo>
                  <a:cubicBezTo>
                    <a:pt x="36483" y="31648"/>
                    <a:pt x="38681" y="29304"/>
                    <a:pt x="37509" y="26373"/>
                  </a:cubicBezTo>
                  <a:cubicBezTo>
                    <a:pt x="35018" y="21098"/>
                    <a:pt x="30622" y="20366"/>
                    <a:pt x="31794" y="12893"/>
                  </a:cubicBezTo>
                  <a:cubicBezTo>
                    <a:pt x="33846" y="0"/>
                    <a:pt x="54505" y="0"/>
                    <a:pt x="56410" y="12893"/>
                  </a:cubicBezTo>
                  <a:cubicBezTo>
                    <a:pt x="57582" y="20366"/>
                    <a:pt x="53333" y="21098"/>
                    <a:pt x="50842" y="26373"/>
                  </a:cubicBezTo>
                  <a:cubicBezTo>
                    <a:pt x="49523" y="29304"/>
                    <a:pt x="51868" y="31648"/>
                    <a:pt x="61538" y="31648"/>
                  </a:cubicBezTo>
                  <a:cubicBezTo>
                    <a:pt x="88351" y="31648"/>
                    <a:pt x="88351" y="31648"/>
                    <a:pt x="88351" y="31648"/>
                  </a:cubicBezTo>
                  <a:cubicBezTo>
                    <a:pt x="88351" y="58461"/>
                    <a:pt x="88351" y="58461"/>
                    <a:pt x="88351" y="58461"/>
                  </a:cubicBezTo>
                  <a:cubicBezTo>
                    <a:pt x="88351" y="68131"/>
                    <a:pt x="90695" y="70329"/>
                    <a:pt x="93479" y="69157"/>
                  </a:cubicBezTo>
                  <a:cubicBezTo>
                    <a:pt x="98901" y="66666"/>
                    <a:pt x="99633" y="62271"/>
                    <a:pt x="107106" y="63443"/>
                  </a:cubicBezTo>
                  <a:cubicBezTo>
                    <a:pt x="119999" y="65494"/>
                    <a:pt x="119999" y="86153"/>
                    <a:pt x="107106" y="88058"/>
                  </a:cubicBezTo>
                  <a:cubicBezTo>
                    <a:pt x="99633" y="89230"/>
                    <a:pt x="98901" y="84981"/>
                    <a:pt x="93479" y="82490"/>
                  </a:cubicBezTo>
                  <a:cubicBezTo>
                    <a:pt x="90695" y="81172"/>
                    <a:pt x="88351" y="83516"/>
                    <a:pt x="88351" y="93186"/>
                  </a:cubicBezTo>
                  <a:cubicBezTo>
                    <a:pt x="88351" y="119999"/>
                    <a:pt x="88351" y="119999"/>
                    <a:pt x="88351" y="119999"/>
                  </a:cubicBezTo>
                  <a:cubicBezTo>
                    <a:pt x="61538" y="119999"/>
                    <a:pt x="61538" y="119999"/>
                    <a:pt x="61538" y="119999"/>
                  </a:cubicBezTo>
                  <a:cubicBezTo>
                    <a:pt x="51868" y="119999"/>
                    <a:pt x="49523" y="117655"/>
                    <a:pt x="50842" y="114871"/>
                  </a:cubicBezTo>
                  <a:cubicBezTo>
                    <a:pt x="53333" y="109450"/>
                    <a:pt x="57582" y="108717"/>
                    <a:pt x="56410" y="101245"/>
                  </a:cubicBezTo>
                  <a:cubicBezTo>
                    <a:pt x="54505" y="88351"/>
                    <a:pt x="33846" y="88351"/>
                    <a:pt x="31794" y="101245"/>
                  </a:cubicBezTo>
                  <a:cubicBezTo>
                    <a:pt x="30622" y="108717"/>
                    <a:pt x="35018" y="109450"/>
                    <a:pt x="37509" y="114871"/>
                  </a:cubicBezTo>
                  <a:cubicBezTo>
                    <a:pt x="38681" y="117655"/>
                    <a:pt x="36483" y="119999"/>
                    <a:pt x="26813" y="119999"/>
                  </a:cubicBezTo>
                  <a:cubicBezTo>
                    <a:pt x="0" y="119999"/>
                    <a:pt x="0" y="119999"/>
                    <a:pt x="0" y="119999"/>
                  </a:cubicBezTo>
                  <a:cubicBezTo>
                    <a:pt x="0" y="93186"/>
                    <a:pt x="0" y="93186"/>
                    <a:pt x="0" y="93186"/>
                  </a:cubicBezTo>
                  <a:cubicBezTo>
                    <a:pt x="0" y="83516"/>
                    <a:pt x="2344" y="81172"/>
                    <a:pt x="5128" y="82490"/>
                  </a:cubicBezTo>
                  <a:cubicBezTo>
                    <a:pt x="10549" y="84981"/>
                    <a:pt x="11135" y="89230"/>
                    <a:pt x="18754" y="88058"/>
                  </a:cubicBezTo>
                  <a:cubicBezTo>
                    <a:pt x="31648" y="86153"/>
                    <a:pt x="31648" y="65494"/>
                    <a:pt x="18754" y="63443"/>
                  </a:cubicBezTo>
                  <a:cubicBezTo>
                    <a:pt x="11135" y="62271"/>
                    <a:pt x="10549" y="66666"/>
                    <a:pt x="5128" y="69157"/>
                  </a:cubicBezTo>
                  <a:cubicBezTo>
                    <a:pt x="2344" y="70329"/>
                    <a:pt x="0" y="68131"/>
                    <a:pt x="0" y="58461"/>
                  </a:cubicBezTo>
                  <a:cubicBezTo>
                    <a:pt x="0" y="31648"/>
                    <a:pt x="0" y="31648"/>
                    <a:pt x="0" y="31648"/>
                  </a:cubicBezTo>
                  <a:lnTo>
                    <a:pt x="26813" y="3164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5" name="Shape 1208"/>
            <p:cNvSpPr/>
            <p:nvPr/>
          </p:nvSpPr>
          <p:spPr>
            <a:xfrm>
              <a:off x="3934288" y="4297888"/>
              <a:ext cx="2124666" cy="21246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648" y="61538"/>
                  </a:moveTo>
                  <a:cubicBezTo>
                    <a:pt x="31648" y="51868"/>
                    <a:pt x="29304" y="49670"/>
                    <a:pt x="26520" y="50842"/>
                  </a:cubicBezTo>
                  <a:cubicBezTo>
                    <a:pt x="21098" y="53333"/>
                    <a:pt x="20366" y="57728"/>
                    <a:pt x="12893" y="56556"/>
                  </a:cubicBezTo>
                  <a:cubicBezTo>
                    <a:pt x="0" y="54505"/>
                    <a:pt x="0" y="33846"/>
                    <a:pt x="12893" y="31941"/>
                  </a:cubicBezTo>
                  <a:cubicBezTo>
                    <a:pt x="20366" y="30769"/>
                    <a:pt x="21098" y="35018"/>
                    <a:pt x="26520" y="37509"/>
                  </a:cubicBezTo>
                  <a:cubicBezTo>
                    <a:pt x="29304" y="38827"/>
                    <a:pt x="31648" y="36483"/>
                    <a:pt x="31648" y="26813"/>
                  </a:cubicBezTo>
                  <a:cubicBezTo>
                    <a:pt x="31648" y="0"/>
                    <a:pt x="31648" y="0"/>
                    <a:pt x="31648" y="0"/>
                  </a:cubicBezTo>
                  <a:cubicBezTo>
                    <a:pt x="58461" y="0"/>
                    <a:pt x="58461" y="0"/>
                    <a:pt x="58461" y="0"/>
                  </a:cubicBezTo>
                  <a:cubicBezTo>
                    <a:pt x="68131" y="0"/>
                    <a:pt x="70476" y="2344"/>
                    <a:pt x="69157" y="5128"/>
                  </a:cubicBezTo>
                  <a:cubicBezTo>
                    <a:pt x="66666" y="10549"/>
                    <a:pt x="62417" y="11282"/>
                    <a:pt x="63589" y="18754"/>
                  </a:cubicBezTo>
                  <a:cubicBezTo>
                    <a:pt x="65494" y="31648"/>
                    <a:pt x="86153" y="31648"/>
                    <a:pt x="88205" y="18754"/>
                  </a:cubicBezTo>
                  <a:cubicBezTo>
                    <a:pt x="89377" y="11282"/>
                    <a:pt x="84981" y="10549"/>
                    <a:pt x="82490" y="5128"/>
                  </a:cubicBezTo>
                  <a:cubicBezTo>
                    <a:pt x="81318" y="2344"/>
                    <a:pt x="83516" y="0"/>
                    <a:pt x="93186" y="0"/>
                  </a:cubicBezTo>
                  <a:cubicBezTo>
                    <a:pt x="119999" y="0"/>
                    <a:pt x="119999" y="0"/>
                    <a:pt x="119999" y="0"/>
                  </a:cubicBezTo>
                  <a:cubicBezTo>
                    <a:pt x="119999" y="26813"/>
                    <a:pt x="119999" y="26813"/>
                    <a:pt x="119999" y="26813"/>
                  </a:cubicBezTo>
                  <a:cubicBezTo>
                    <a:pt x="119999" y="36483"/>
                    <a:pt x="117655" y="38827"/>
                    <a:pt x="114871" y="37509"/>
                  </a:cubicBezTo>
                  <a:cubicBezTo>
                    <a:pt x="109450" y="35018"/>
                    <a:pt x="108864" y="30769"/>
                    <a:pt x="101245" y="31941"/>
                  </a:cubicBezTo>
                  <a:cubicBezTo>
                    <a:pt x="88351" y="33846"/>
                    <a:pt x="88351" y="54505"/>
                    <a:pt x="101245" y="56556"/>
                  </a:cubicBezTo>
                  <a:cubicBezTo>
                    <a:pt x="108864" y="57728"/>
                    <a:pt x="109450" y="53333"/>
                    <a:pt x="114871" y="50842"/>
                  </a:cubicBezTo>
                  <a:cubicBezTo>
                    <a:pt x="117655" y="49670"/>
                    <a:pt x="119999" y="51868"/>
                    <a:pt x="119999" y="61538"/>
                  </a:cubicBezTo>
                  <a:cubicBezTo>
                    <a:pt x="119999" y="88351"/>
                    <a:pt x="119999" y="88351"/>
                    <a:pt x="119999" y="88351"/>
                  </a:cubicBezTo>
                  <a:cubicBezTo>
                    <a:pt x="93186" y="88351"/>
                    <a:pt x="93186" y="88351"/>
                    <a:pt x="93186" y="88351"/>
                  </a:cubicBezTo>
                  <a:cubicBezTo>
                    <a:pt x="83516" y="88351"/>
                    <a:pt x="81318" y="90695"/>
                    <a:pt x="82490" y="93626"/>
                  </a:cubicBezTo>
                  <a:cubicBezTo>
                    <a:pt x="84981" y="98901"/>
                    <a:pt x="89377" y="99633"/>
                    <a:pt x="88205" y="107106"/>
                  </a:cubicBezTo>
                  <a:cubicBezTo>
                    <a:pt x="86153" y="119999"/>
                    <a:pt x="65494" y="119999"/>
                    <a:pt x="63589" y="107106"/>
                  </a:cubicBezTo>
                  <a:cubicBezTo>
                    <a:pt x="62417" y="99633"/>
                    <a:pt x="66666" y="98901"/>
                    <a:pt x="69157" y="93626"/>
                  </a:cubicBezTo>
                  <a:cubicBezTo>
                    <a:pt x="70476" y="90695"/>
                    <a:pt x="68131" y="88351"/>
                    <a:pt x="58461" y="88351"/>
                  </a:cubicBezTo>
                  <a:cubicBezTo>
                    <a:pt x="31648" y="88351"/>
                    <a:pt x="31648" y="88351"/>
                    <a:pt x="31648" y="88351"/>
                  </a:cubicBezTo>
                  <a:lnTo>
                    <a:pt x="31648" y="61538"/>
                  </a:lnTo>
                  <a:close/>
                </a:path>
              </a:pathLst>
            </a:custGeom>
            <a:solidFill>
              <a:srgbClr val="086A2E"/>
            </a:solidFill>
            <a:ln w="19050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68569" tIns="34275" rIns="68569" bIns="34275" anchor="t" anchorCtr="0">
              <a:noAutofit/>
            </a:bodyPr>
            <a:lstStyle/>
            <a:p>
              <a:pPr defTabSz="342900">
                <a:defRPr/>
              </a:pPr>
              <a:endParaRPr sz="1350" kern="0">
                <a:solidFill>
                  <a:prstClr val="black"/>
                </a:solidFill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aphicFrame>
        <p:nvGraphicFramePr>
          <p:cNvPr id="36" name="Tabella 35"/>
          <p:cNvGraphicFramePr>
            <a:graphicFrameLocks noGrp="1"/>
          </p:cNvGraphicFramePr>
          <p:nvPr/>
        </p:nvGraphicFramePr>
        <p:xfrm>
          <a:off x="2375442" y="1561157"/>
          <a:ext cx="675000" cy="675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7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500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16 progetti</a:t>
                      </a:r>
                      <a:endParaRPr lang="it-IT" sz="900" b="1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6A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00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15 adulti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B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00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minori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7" name="Tabella 36"/>
          <p:cNvGraphicFramePr>
            <a:graphicFrameLocks noGrp="1"/>
          </p:cNvGraphicFramePr>
          <p:nvPr/>
        </p:nvGraphicFramePr>
        <p:xfrm>
          <a:off x="2388133" y="2548271"/>
          <a:ext cx="675000" cy="4114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7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progetto</a:t>
                      </a:r>
                      <a:endParaRPr lang="it-IT" sz="900" b="1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6A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adulti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B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8" name="Tabella 37"/>
          <p:cNvGraphicFramePr>
            <a:graphicFrameLocks noGrp="1"/>
          </p:cNvGraphicFramePr>
          <p:nvPr/>
        </p:nvGraphicFramePr>
        <p:xfrm>
          <a:off x="2375442" y="3316013"/>
          <a:ext cx="675000" cy="4114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7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progetto</a:t>
                      </a:r>
                      <a:endParaRPr lang="it-IT" sz="900" b="1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6A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minori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" name="Tabella 38"/>
          <p:cNvGraphicFramePr>
            <a:graphicFrameLocks noGrp="1"/>
          </p:cNvGraphicFramePr>
          <p:nvPr/>
        </p:nvGraphicFramePr>
        <p:xfrm>
          <a:off x="2362752" y="4033918"/>
          <a:ext cx="675000" cy="675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7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500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12 progetti</a:t>
                      </a:r>
                      <a:endParaRPr lang="it-IT" sz="900" b="1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6A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00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2 adulti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B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000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10 minori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0" name="Tabella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735"/>
              </p:ext>
            </p:extLst>
          </p:nvPr>
        </p:nvGraphicFramePr>
        <p:xfrm>
          <a:off x="2362752" y="4860453"/>
          <a:ext cx="675000" cy="675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7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252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2 progetti</a:t>
                      </a:r>
                      <a:endParaRPr lang="it-IT" sz="900" b="1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86A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374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adulti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B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374">
                <a:tc>
                  <a:txBody>
                    <a:bodyPr/>
                    <a:lstStyle/>
                    <a:p>
                      <a:pPr algn="ctr"/>
                      <a:r>
                        <a:rPr lang="it-IT" sz="900" dirty="0"/>
                        <a:t>1 minori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928D8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47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865585" y="1144192"/>
            <a:ext cx="8278415" cy="24884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dirty="0">
                <a:solidFill>
                  <a:srgbClr val="086A2E"/>
                </a:solidFill>
              </a:rPr>
              <a:t>Ripartizione dei destinatari –area adulti</a:t>
            </a:r>
            <a:endParaRPr lang="it-IT" sz="1800" dirty="0"/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:p14="http://schemas.microsoft.com/office/powerpoint/2010/main" val="3498300299"/>
              </p:ext>
            </p:extLst>
          </p:nvPr>
        </p:nvGraphicFramePr>
        <p:xfrm>
          <a:off x="603844" y="1539000"/>
          <a:ext cx="7208157" cy="37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411265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865585" y="1144192"/>
            <a:ext cx="8278415" cy="24884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dirty="0">
                <a:solidFill>
                  <a:srgbClr val="086A2E"/>
                </a:solidFill>
              </a:rPr>
              <a:t>Ripartizione dei destinatari – area minori</a:t>
            </a:r>
            <a:endParaRPr lang="it-IT" sz="1800" dirty="0"/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4089719967"/>
              </p:ext>
            </p:extLst>
          </p:nvPr>
        </p:nvGraphicFramePr>
        <p:xfrm>
          <a:off x="939567" y="1732964"/>
          <a:ext cx="7764833" cy="377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ico 8"/>
          <p:cNvGraphicFramePr/>
          <p:nvPr>
            <p:extLst>
              <p:ext uri="{D42A27DB-BD31-4B8C-83A1-F6EECF244321}">
                <p14:modId xmlns:p14="http://schemas.microsoft.com/office/powerpoint/2010/main" val="123979438"/>
              </p:ext>
            </p:extLst>
          </p:nvPr>
        </p:nvGraphicFramePr>
        <p:xfrm>
          <a:off x="603844" y="1539000"/>
          <a:ext cx="7208157" cy="37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allout: linea piegata 6"/>
          <p:cNvSpPr/>
          <p:nvPr/>
        </p:nvSpPr>
        <p:spPr>
          <a:xfrm>
            <a:off x="6724608" y="1586996"/>
            <a:ext cx="1815548" cy="596348"/>
          </a:xfrm>
          <a:prstGeom prst="borderCallout2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it-IT" sz="900" b="1" dirty="0">
                <a:solidFill>
                  <a:schemeClr val="tx1"/>
                </a:solidFill>
              </a:rPr>
              <a:t>Di cui:</a:t>
            </a:r>
          </a:p>
          <a:p>
            <a:pPr marL="128588" indent="-128588" algn="just">
              <a:buFont typeface="Wingdings" panose="05000000000000000000" pitchFamily="2" charset="2"/>
              <a:buChar char="§"/>
            </a:pPr>
            <a:r>
              <a:rPr lang="it-IT" sz="900" b="1" dirty="0">
                <a:solidFill>
                  <a:schemeClr val="tx1"/>
                </a:solidFill>
              </a:rPr>
              <a:t>sul territorio: 41,3%</a:t>
            </a:r>
          </a:p>
          <a:p>
            <a:pPr marL="128588" indent="-128588" algn="just">
              <a:buFont typeface="Wingdings" panose="05000000000000000000" pitchFamily="2" charset="2"/>
              <a:buChar char="§"/>
            </a:pPr>
            <a:r>
              <a:rPr lang="it-IT" sz="900" b="1" dirty="0">
                <a:solidFill>
                  <a:schemeClr val="tx1"/>
                </a:solidFill>
              </a:rPr>
              <a:t>In IPM Beccaria/ Centro Pronto Accoglienza : 1,7%</a:t>
            </a:r>
          </a:p>
        </p:txBody>
      </p:sp>
      <p:sp>
        <p:nvSpPr>
          <p:cNvPr id="4" name="Rettangolo 3"/>
          <p:cNvSpPr/>
          <p:nvPr/>
        </p:nvSpPr>
        <p:spPr>
          <a:xfrm>
            <a:off x="603844" y="4856141"/>
            <a:ext cx="2521040" cy="6568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>
                <a:solidFill>
                  <a:schemeClr val="tx1"/>
                </a:solidFill>
              </a:rPr>
              <a:t>91% MASCHI</a:t>
            </a:r>
          </a:p>
          <a:p>
            <a:pPr algn="ctr"/>
            <a:r>
              <a:rPr lang="it-IT" sz="1350" dirty="0">
                <a:solidFill>
                  <a:schemeClr val="tx1"/>
                </a:solidFill>
              </a:rPr>
              <a:t>9% FEMMINE</a:t>
            </a:r>
          </a:p>
          <a:p>
            <a:pPr algn="ctr"/>
            <a:endParaRPr lang="it-IT" sz="1350" dirty="0"/>
          </a:p>
        </p:txBody>
      </p:sp>
    </p:spTree>
    <p:extLst>
      <p:ext uri="{BB962C8B-B14F-4D97-AF65-F5344CB8AC3E}">
        <p14:creationId xmlns:p14="http://schemas.microsoft.com/office/powerpoint/2010/main" val="4020141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2738437" y="1144192"/>
            <a:ext cx="6405563" cy="24884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b="1" dirty="0">
                <a:solidFill>
                  <a:srgbClr val="086A2E"/>
                </a:solidFill>
              </a:rPr>
              <a:t>La rete territoriale- Area adulti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20" y="1519133"/>
            <a:ext cx="4716317" cy="38738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uppo 3"/>
          <p:cNvGrpSpPr/>
          <p:nvPr/>
        </p:nvGrpSpPr>
        <p:grpSpPr>
          <a:xfrm>
            <a:off x="1801759" y="2534119"/>
            <a:ext cx="3705425" cy="2296880"/>
            <a:chOff x="878345" y="2235825"/>
            <a:chExt cx="4940566" cy="3062507"/>
          </a:xfrm>
        </p:grpSpPr>
        <p:sp>
          <p:nvSpPr>
            <p:cNvPr id="3" name="CasellaDiTesto 2"/>
            <p:cNvSpPr txBox="1"/>
            <p:nvPr/>
          </p:nvSpPr>
          <p:spPr>
            <a:xfrm>
              <a:off x="3048000" y="2864893"/>
              <a:ext cx="90516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Bergamo: 40 </a:t>
              </a:r>
            </a:p>
            <a:p>
              <a:pPr algn="ctr"/>
              <a:r>
                <a:rPr lang="it-IT" sz="900" b="1" dirty="0"/>
                <a:t> 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4105564" y="3462060"/>
              <a:ext cx="75276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Brescia:  27</a:t>
              </a:r>
            </a:p>
            <a:p>
              <a:pPr algn="ctr"/>
              <a:endParaRPr lang="it-IT" sz="900" b="1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602508" y="3767607"/>
              <a:ext cx="73915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Milano: 122</a:t>
              </a:r>
            </a:p>
            <a:p>
              <a:pPr algn="ctr"/>
              <a:endParaRPr lang="it-IT" sz="900" b="1" dirty="0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207502" y="2235825"/>
              <a:ext cx="14131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Lecco e Sondrio: </a:t>
              </a:r>
            </a:p>
            <a:p>
              <a:pPr algn="ctr"/>
              <a:r>
                <a:rPr lang="it-IT" sz="900" b="1" dirty="0"/>
                <a:t>24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5010728" y="4621224"/>
              <a:ext cx="80818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Mantova:11</a:t>
              </a:r>
            </a:p>
            <a:p>
              <a:pPr algn="ctr"/>
              <a:endParaRPr lang="it-IT" sz="900" b="1" dirty="0"/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706253" y="4390391"/>
              <a:ext cx="63731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Lodi: 22</a:t>
              </a:r>
            </a:p>
            <a:p>
              <a:pPr algn="ctr"/>
              <a:endParaRPr lang="it-IT" sz="900" b="1" dirty="0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756312" y="2306717"/>
              <a:ext cx="64514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Como: 12</a:t>
              </a:r>
            </a:p>
            <a:p>
              <a:pPr algn="ctr"/>
              <a:endParaRPr lang="it-IT" sz="900" b="1" dirty="0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721036" y="3293354"/>
              <a:ext cx="129618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Monza e Brianza:</a:t>
              </a:r>
            </a:p>
            <a:p>
              <a:pPr algn="ctr"/>
              <a:r>
                <a:rPr lang="it-IT" sz="900" b="1" dirty="0"/>
                <a:t>18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878345" y="2821233"/>
              <a:ext cx="81191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/>
                <a:t>Varese: 9 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406234" y="4621224"/>
              <a:ext cx="6534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Pavia: 70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3551381" y="4548581"/>
              <a:ext cx="10852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Cremona:</a:t>
              </a:r>
            </a:p>
            <a:p>
              <a:pPr algn="ctr"/>
              <a:r>
                <a:rPr lang="it-IT" sz="900" b="1" dirty="0"/>
                <a:t>22</a:t>
              </a:r>
            </a:p>
            <a:p>
              <a:pPr algn="ctr"/>
              <a:endParaRPr lang="it-IT" sz="900" b="1" dirty="0"/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6144416" y="1775696"/>
            <a:ext cx="1948644" cy="2516073"/>
          </a:xfrm>
          <a:prstGeom prst="rect">
            <a:avLst/>
          </a:prstGeom>
          <a:noFill/>
          <a:ln w="28575">
            <a:solidFill>
              <a:srgbClr val="086A2E"/>
            </a:solidFill>
          </a:ln>
        </p:spPr>
        <p:txBody>
          <a:bodyPr wrap="square" rtlCol="0">
            <a:spAutoFit/>
          </a:bodyPr>
          <a:lstStyle/>
          <a:p>
            <a:r>
              <a:rPr lang="it-IT" sz="1050" b="1" dirty="0">
                <a:solidFill>
                  <a:srgbClr val="086A2E"/>
                </a:solidFill>
                <a:latin typeface="+mj-lt"/>
              </a:rPr>
              <a:t>DETTAGLIO PARTECIPAZIONE AMMINISTRAZIONI PUBBLICHE</a:t>
            </a:r>
          </a:p>
          <a:p>
            <a:r>
              <a:rPr lang="it-IT" sz="1050" b="1" dirty="0">
                <a:solidFill>
                  <a:srgbClr val="086A2E"/>
                </a:solidFill>
                <a:latin typeface="+mj-lt"/>
              </a:rPr>
              <a:t> </a:t>
            </a:r>
          </a:p>
          <a:p>
            <a:r>
              <a:rPr lang="it-IT" sz="1050" dirty="0">
                <a:latin typeface="+mj-lt"/>
              </a:rPr>
              <a:t>Bergamo: 15</a:t>
            </a:r>
          </a:p>
          <a:p>
            <a:r>
              <a:rPr lang="it-IT" sz="1050" dirty="0">
                <a:latin typeface="+mj-lt"/>
              </a:rPr>
              <a:t>Brescia: 2</a:t>
            </a:r>
          </a:p>
          <a:p>
            <a:r>
              <a:rPr lang="it-IT" sz="1050" dirty="0">
                <a:latin typeface="+mj-lt"/>
              </a:rPr>
              <a:t>Como: 4</a:t>
            </a:r>
          </a:p>
          <a:p>
            <a:r>
              <a:rPr lang="it-IT" sz="1050" dirty="0">
                <a:latin typeface="+mj-lt"/>
              </a:rPr>
              <a:t>Cremona: 9</a:t>
            </a:r>
          </a:p>
          <a:p>
            <a:r>
              <a:rPr lang="it-IT" sz="1050" dirty="0">
                <a:latin typeface="+mj-lt"/>
              </a:rPr>
              <a:t>Lodi: 9</a:t>
            </a:r>
          </a:p>
          <a:p>
            <a:r>
              <a:rPr lang="it-IT" sz="1050" dirty="0">
                <a:latin typeface="+mj-lt"/>
              </a:rPr>
              <a:t>Mantova: 6</a:t>
            </a:r>
          </a:p>
          <a:p>
            <a:r>
              <a:rPr lang="it-IT" sz="1050" dirty="0">
                <a:latin typeface="+mj-lt"/>
              </a:rPr>
              <a:t>Milano: 27</a:t>
            </a:r>
          </a:p>
          <a:p>
            <a:r>
              <a:rPr lang="it-IT" sz="1050" dirty="0">
                <a:latin typeface="+mj-lt"/>
              </a:rPr>
              <a:t>Monza: 7</a:t>
            </a:r>
          </a:p>
          <a:p>
            <a:r>
              <a:rPr lang="it-IT" sz="1050" dirty="0">
                <a:latin typeface="+mj-lt"/>
              </a:rPr>
              <a:t>Pavia: 20</a:t>
            </a:r>
          </a:p>
          <a:p>
            <a:r>
              <a:rPr lang="it-IT" sz="1050" dirty="0">
                <a:latin typeface="+mj-lt"/>
              </a:rPr>
              <a:t>Sondrio: 14</a:t>
            </a:r>
          </a:p>
          <a:p>
            <a:r>
              <a:rPr lang="it-IT" sz="1050" dirty="0">
                <a:latin typeface="+mj-lt"/>
              </a:rPr>
              <a:t>Varese: 2</a:t>
            </a:r>
          </a:p>
          <a:p>
            <a:r>
              <a:rPr lang="it-IT" sz="1050" dirty="0">
                <a:latin typeface="+mj-lt"/>
              </a:rPr>
              <a:t>Totale 122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507" y="7636007"/>
            <a:ext cx="5610330" cy="958661"/>
          </a:xfrm>
          <a:prstGeom prst="rect">
            <a:avLst/>
          </a:prstGeom>
        </p:spPr>
      </p:pic>
      <p:sp>
        <p:nvSpPr>
          <p:cNvPr id="19" name="Titolo 1"/>
          <p:cNvSpPr txBox="1">
            <a:spLocks/>
          </p:cNvSpPr>
          <p:nvPr/>
        </p:nvSpPr>
        <p:spPr>
          <a:xfrm>
            <a:off x="414338" y="1616749"/>
            <a:ext cx="3693534" cy="20774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3B3D44"/>
                </a:solidFill>
                <a:latin typeface="Helvetica"/>
                <a:ea typeface="+mj-ea"/>
                <a:cs typeface="Helvetica"/>
              </a:defRPr>
            </a:lvl1pPr>
          </a:lstStyle>
          <a:p>
            <a:r>
              <a:rPr lang="it-IT" sz="1350" dirty="0">
                <a:solidFill>
                  <a:srgbClr val="086A2E"/>
                </a:solidFill>
                <a:latin typeface="+mj-lt"/>
              </a:rPr>
              <a:t>N. 309 ENTI COMPONENTI LA RETE</a:t>
            </a:r>
          </a:p>
        </p:txBody>
      </p:sp>
    </p:spTree>
    <p:extLst>
      <p:ext uri="{BB962C8B-B14F-4D97-AF65-F5344CB8AC3E}">
        <p14:creationId xmlns:p14="http://schemas.microsoft.com/office/powerpoint/2010/main" val="32776260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2934891" y="1129904"/>
            <a:ext cx="6209109" cy="27741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sz="1800" dirty="0">
                <a:solidFill>
                  <a:srgbClr val="086A2E"/>
                </a:solidFill>
              </a:rPr>
              <a:t>La rete territoriale- Area minori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20" y="1519133"/>
            <a:ext cx="4716317" cy="38738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uppo 3"/>
          <p:cNvGrpSpPr/>
          <p:nvPr/>
        </p:nvGrpSpPr>
        <p:grpSpPr>
          <a:xfrm>
            <a:off x="1801759" y="2534119"/>
            <a:ext cx="3705425" cy="2296880"/>
            <a:chOff x="878345" y="2235825"/>
            <a:chExt cx="4940566" cy="3062507"/>
          </a:xfrm>
        </p:grpSpPr>
        <p:sp>
          <p:nvSpPr>
            <p:cNvPr id="3" name="CasellaDiTesto 2"/>
            <p:cNvSpPr txBox="1"/>
            <p:nvPr/>
          </p:nvSpPr>
          <p:spPr>
            <a:xfrm>
              <a:off x="3048000" y="2864893"/>
              <a:ext cx="9051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it-IT" sz="900" b="1" dirty="0">
                  <a:solidFill>
                    <a:prstClr val="black"/>
                  </a:solidFill>
                </a:rPr>
                <a:t>Bergamo: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27 </a:t>
              </a: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4105564" y="3462060"/>
              <a:ext cx="7527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it-IT" sz="900" b="1" dirty="0">
                  <a:solidFill>
                    <a:prstClr val="black"/>
                  </a:solidFill>
                </a:rPr>
                <a:t>Brescia: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22</a:t>
              </a:r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1602508" y="3767607"/>
              <a:ext cx="73915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Milano: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65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198266" y="2235825"/>
              <a:ext cx="141316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Lecco e Sondrio: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22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5010728" y="4621224"/>
              <a:ext cx="80818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Mantova: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18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2706253" y="4390391"/>
              <a:ext cx="63731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Lodi: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9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756312" y="2306717"/>
              <a:ext cx="64514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Como: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23</a:t>
              </a: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732972" y="3276330"/>
              <a:ext cx="129618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it-IT" sz="900" b="1" dirty="0">
                  <a:solidFill>
                    <a:prstClr val="black"/>
                  </a:solidFill>
                </a:rPr>
                <a:t>Monza e Brianza: 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22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878345" y="2821233"/>
              <a:ext cx="81191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it-IT" sz="900" b="1" dirty="0">
                  <a:solidFill>
                    <a:prstClr val="black"/>
                  </a:solidFill>
                </a:rPr>
                <a:t>Varese: 15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406234" y="4621224"/>
              <a:ext cx="6534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Pavia: *</a:t>
              </a: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3551382" y="4548581"/>
              <a:ext cx="9051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it-IT" sz="900" b="1" dirty="0">
                  <a:solidFill>
                    <a:prstClr val="black"/>
                  </a:solidFill>
                </a:rPr>
                <a:t>Cremona:</a:t>
              </a:r>
            </a:p>
            <a:p>
              <a:pPr algn="ctr" defTabSz="342900"/>
              <a:r>
                <a:rPr lang="it-IT" sz="900" b="1" dirty="0">
                  <a:solidFill>
                    <a:prstClr val="black"/>
                  </a:solidFill>
                </a:rPr>
                <a:t>16</a:t>
              </a:r>
            </a:p>
          </p:txBody>
        </p:sp>
      </p:grpSp>
      <p:sp>
        <p:nvSpPr>
          <p:cNvPr id="17" name="CasellaDiTesto 16"/>
          <p:cNvSpPr txBox="1"/>
          <p:nvPr/>
        </p:nvSpPr>
        <p:spPr>
          <a:xfrm>
            <a:off x="6140540" y="1625655"/>
            <a:ext cx="1948644" cy="3000821"/>
          </a:xfrm>
          <a:prstGeom prst="rect">
            <a:avLst/>
          </a:prstGeom>
          <a:noFill/>
          <a:ln w="28575">
            <a:solidFill>
              <a:srgbClr val="086A2E"/>
            </a:solidFill>
          </a:ln>
        </p:spPr>
        <p:txBody>
          <a:bodyPr wrap="square" rtlCol="0">
            <a:spAutoFit/>
          </a:bodyPr>
          <a:lstStyle/>
          <a:p>
            <a:pPr defTabSz="342900"/>
            <a:r>
              <a:rPr lang="it-IT" sz="1050" b="1" dirty="0">
                <a:solidFill>
                  <a:srgbClr val="086A2E"/>
                </a:solidFill>
              </a:rPr>
              <a:t>DETTAGLIO PARTECIPAZIONE AMMINISTRAZIONI PUBBLICHE </a:t>
            </a:r>
          </a:p>
          <a:p>
            <a:pPr defTabSz="342900"/>
            <a:endParaRPr lang="it-IT" sz="1050" b="1" dirty="0">
              <a:solidFill>
                <a:srgbClr val="086A2E"/>
              </a:solidFill>
            </a:endParaRP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Bergamo: 15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Brescia:11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Como: 11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Cremona: 9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Lodi: 4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Mantova: 9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Milano: 23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Monza: 7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Pavia*: il progetto si svolge tra Milano e Pavia, i partner sono conteggiati nei partner di Milano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Sondrio: 16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Varese: 7</a:t>
            </a:r>
          </a:p>
          <a:p>
            <a:pPr defTabSz="342900"/>
            <a:r>
              <a:rPr lang="it-IT" sz="1050" dirty="0">
                <a:solidFill>
                  <a:prstClr val="black"/>
                </a:solidFill>
              </a:rPr>
              <a:t>Totale  131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507" y="7636007"/>
            <a:ext cx="5610330" cy="958661"/>
          </a:xfrm>
          <a:prstGeom prst="rect">
            <a:avLst/>
          </a:prstGeom>
        </p:spPr>
      </p:pic>
      <p:sp>
        <p:nvSpPr>
          <p:cNvPr id="19" name="Titolo 1"/>
          <p:cNvSpPr txBox="1">
            <a:spLocks/>
          </p:cNvSpPr>
          <p:nvPr/>
        </p:nvSpPr>
        <p:spPr>
          <a:xfrm>
            <a:off x="507207" y="1760700"/>
            <a:ext cx="2909330" cy="20774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800" b="1" kern="1200">
                <a:solidFill>
                  <a:srgbClr val="3B3D44"/>
                </a:solidFill>
                <a:latin typeface="Helvetica"/>
                <a:ea typeface="+mj-ea"/>
                <a:cs typeface="Helvetica"/>
              </a:defRPr>
            </a:lvl1pPr>
          </a:lstStyle>
          <a:p>
            <a:r>
              <a:rPr lang="it-IT" sz="1350" dirty="0">
                <a:solidFill>
                  <a:srgbClr val="086A2E"/>
                </a:solidFill>
                <a:latin typeface="Calibri"/>
              </a:rPr>
              <a:t>N. 230 ENTI COMPONENTI LA RETE</a:t>
            </a:r>
          </a:p>
        </p:txBody>
      </p:sp>
    </p:spTree>
    <p:extLst>
      <p:ext uri="{BB962C8B-B14F-4D97-AF65-F5344CB8AC3E}">
        <p14:creationId xmlns:p14="http://schemas.microsoft.com/office/powerpoint/2010/main" val="834285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00513-C5D6-4B30-A3BF-E91295A8D8D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06322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LE RISORSE FINANZIARIE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1BAFD0-80C6-4963-95B3-03D7DDFB1F4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5819" y="2057401"/>
            <a:ext cx="7393781" cy="339447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it-IT" dirty="0"/>
              <a:t>CONTRIBUTI ASSEGNATI PER EURO 5.400.000,00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 AREA ADULTI   EURO 3.734.327,00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it-IT" dirty="0"/>
              <a:t> AREA MINORI  EURO  1.665.673,00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SU UN CONTRIBUTO RICHIESTO DI EURO 6.339.961,00</a:t>
            </a:r>
          </a:p>
        </p:txBody>
      </p:sp>
    </p:spTree>
    <p:extLst>
      <p:ext uri="{BB962C8B-B14F-4D97-AF65-F5344CB8AC3E}">
        <p14:creationId xmlns:p14="http://schemas.microsoft.com/office/powerpoint/2010/main" val="1863239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F93164FA-9B4E-4FCF-8439-D25D39A29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427324"/>
              </p:ext>
            </p:extLst>
          </p:nvPr>
        </p:nvGraphicFramePr>
        <p:xfrm>
          <a:off x="639763" y="1239838"/>
          <a:ext cx="7185025" cy="279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Worksheet" r:id="rId4" imgW="7991395" imgH="7886828" progId="Excel.Sheet.12">
                  <p:embed/>
                </p:oleObj>
              </mc:Choice>
              <mc:Fallback>
                <p:oleObj name="Worksheet" r:id="rId4" imgW="7991395" imgH="788682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9763" y="1239838"/>
                        <a:ext cx="7185025" cy="279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07666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56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9D202042-4250-4045-9225-B5C6696E8DF0}"/>
              </a:ext>
            </a:extLst>
          </p:cNvPr>
          <p:cNvSpPr/>
          <p:nvPr/>
        </p:nvSpPr>
        <p:spPr>
          <a:xfrm>
            <a:off x="685800" y="1614487"/>
            <a:ext cx="7643813" cy="1814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Lavorare per la messa a sistema di un programma di inclusione attiva attraverso una interconnessione tra enti del territorio, della Giustizia, enti del terzo settore e enti/soggetti generatori di  comunità ( volontari, diocesi, parti sociali ecc.)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AE1944A-F3EB-4235-9633-5BD98187B564}"/>
              </a:ext>
            </a:extLst>
          </p:cNvPr>
          <p:cNvSpPr/>
          <p:nvPr/>
        </p:nvSpPr>
        <p:spPr>
          <a:xfrm>
            <a:off x="953691" y="3586163"/>
            <a:ext cx="7236619" cy="1657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Interventi personalizzati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Superamento di logiche settorializzate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Stabilizzazione di una filiera in grado di intercettare la persona nella sua situazione di bisogno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Creare un ponte tra progetti, servizi e la comunità territoriale nelle sue diverse espressioni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9F2D4A7-E49B-40DB-8657-47135D7D72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5786" y="352338"/>
            <a:ext cx="7643814" cy="1065300"/>
          </a:xfrm>
          <a:prstGeom prst="rect">
            <a:avLst/>
          </a:prstGeom>
        </p:spPr>
        <p:txBody>
          <a:bodyPr/>
          <a:lstStyle/>
          <a:p>
            <a:r>
              <a:rPr lang="it-IT" sz="2800" dirty="0"/>
              <a:t>Uno sguardo nelle progettualità:</a:t>
            </a:r>
            <a:br>
              <a:rPr lang="it-IT" sz="2800" dirty="0"/>
            </a:br>
            <a:r>
              <a:rPr lang="it-IT" sz="2800" dirty="0"/>
              <a:t>dalle finalità agli obiettivi </a:t>
            </a:r>
            <a:br>
              <a:rPr lang="it-IT" sz="2800" dirty="0"/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905163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4719C6-E3AE-4014-8A2D-BE29A39218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5794" y="1885950"/>
            <a:ext cx="7793831" cy="36826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just">
              <a:buAutoNum type="arabicParenR"/>
            </a:pPr>
            <a:r>
              <a:rPr lang="it-IT" sz="1800" dirty="0"/>
              <a:t>Valorizzazione delle esperienze e le connessioni con la comunità </a:t>
            </a:r>
          </a:p>
          <a:p>
            <a:pPr marL="342900" indent="-342900" algn="just">
              <a:buAutoNum type="arabicParenR"/>
            </a:pPr>
            <a:r>
              <a:rPr lang="it-IT" sz="1800" dirty="0"/>
              <a:t>Una visione più complessiva e personalizzata della presa in carico </a:t>
            </a:r>
          </a:p>
          <a:p>
            <a:pPr marL="342900" indent="-342900" algn="just">
              <a:buAutoNum type="arabicParenR"/>
            </a:pPr>
            <a:r>
              <a:rPr lang="it-IT" sz="1800" dirty="0"/>
              <a:t>Una uniformità metodologica degli interventi </a:t>
            </a:r>
          </a:p>
          <a:p>
            <a:pPr marL="342900" indent="-342900" algn="just">
              <a:buAutoNum type="arabicParenR"/>
            </a:pPr>
            <a:r>
              <a:rPr lang="it-IT" sz="1800" dirty="0"/>
              <a:t>Una risposta più adeguata alla crescente domanda di </a:t>
            </a:r>
            <a:r>
              <a:rPr lang="it-IT" sz="1800" dirty="0" err="1"/>
              <a:t>multiproblematicità</a:t>
            </a:r>
            <a:endParaRPr lang="it-IT" sz="1800" dirty="0"/>
          </a:p>
          <a:p>
            <a:pPr marL="342900" indent="-342900" algn="just">
              <a:buAutoNum type="arabicParenR"/>
            </a:pPr>
            <a:r>
              <a:rPr lang="it-IT" sz="1800" dirty="0"/>
              <a:t>Una cultura e conoscenza della realtà penale uscendo </a:t>
            </a:r>
            <a:r>
              <a:rPr lang="it-IT" sz="1800"/>
              <a:t>dagli stereotipi</a:t>
            </a:r>
            <a:endParaRPr lang="it-IT" sz="1800" dirty="0"/>
          </a:p>
          <a:p>
            <a:pPr marL="342900" indent="-342900" algn="just">
              <a:buAutoNum type="arabicParenR"/>
            </a:pPr>
            <a:r>
              <a:rPr lang="it-IT" sz="1800" dirty="0"/>
              <a:t>Un  consolidamento di  competenza nel territorio e dei diversi ruoli che la compongono: cittadini, servizi, scuole, amministrazioni, un coinvolgimento degli enti sociali e socio sanitari per garantire un percorso integrato con e per la persona</a:t>
            </a:r>
          </a:p>
          <a:p>
            <a:pPr marL="0" indent="0">
              <a:buNone/>
            </a:pPr>
            <a:endParaRPr lang="it-IT" sz="1800" dirty="0"/>
          </a:p>
        </p:txBody>
      </p:sp>
      <p:sp>
        <p:nvSpPr>
          <p:cNvPr id="4" name="Rettangolo arrotondato 7">
            <a:extLst>
              <a:ext uri="{FF2B5EF4-FFF2-40B4-BE49-F238E27FC236}">
                <a16:creationId xmlns:a16="http://schemas.microsoft.com/office/drawing/2014/main" id="{11887ECB-ABE3-4BAC-84C4-0DC801771187}"/>
              </a:ext>
            </a:extLst>
          </p:cNvPr>
          <p:cNvSpPr/>
          <p:nvPr/>
        </p:nvSpPr>
        <p:spPr>
          <a:xfrm>
            <a:off x="707366" y="671984"/>
            <a:ext cx="7729268" cy="617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CONSOLIDARE………..NELLA PROGETTAZIONE</a:t>
            </a:r>
          </a:p>
        </p:txBody>
      </p:sp>
    </p:spTree>
    <p:extLst>
      <p:ext uri="{BB962C8B-B14F-4D97-AF65-F5344CB8AC3E}">
        <p14:creationId xmlns:p14="http://schemas.microsoft.com/office/powerpoint/2010/main" val="96267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940594" y="945356"/>
            <a:ext cx="8203406" cy="1025129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750"/>
              </a:spcBef>
            </a:pP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TIPOLOGIE DI INTERVENTO</a:t>
            </a: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3855308" y="1013543"/>
            <a:ext cx="4572000" cy="47551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  <a:p>
            <a:pPr algn="just" defTabSz="342900">
              <a:spcBef>
                <a:spcPct val="20000"/>
              </a:spcBef>
            </a:pPr>
            <a:endParaRPr lang="it-IT" sz="1500" kern="0" dirty="0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12502" y="3304660"/>
            <a:ext cx="3512770" cy="314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350" b="1" kern="0" dirty="0">
              <a:solidFill>
                <a:prstClr val="black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25569" y="1663730"/>
            <a:ext cx="3266438" cy="3578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  <a:p>
            <a:pPr marL="358616" algn="just">
              <a:lnSpc>
                <a:spcPct val="107000"/>
              </a:lnSpc>
              <a:spcAft>
                <a:spcPts val="600"/>
              </a:spcAft>
            </a:pPr>
            <a:endParaRPr lang="it-IT" sz="1500" kern="0" dirty="0">
              <a:solidFill>
                <a:prstClr val="black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775442" y="2757505"/>
            <a:ext cx="411516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it-IT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INTERVENTI INDIVIDUALI</a:t>
            </a:r>
          </a:p>
          <a:p>
            <a:pPr algn="ctr">
              <a:lnSpc>
                <a:spcPct val="107000"/>
              </a:lnSpc>
            </a:pPr>
            <a:endParaRPr lang="it-IT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it-IT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INTERVENTI DI COMUNITA’</a:t>
            </a:r>
          </a:p>
        </p:txBody>
      </p:sp>
      <p:sp>
        <p:nvSpPr>
          <p:cNvPr id="9" name="Segnaposto testo 3"/>
          <p:cNvSpPr txBox="1">
            <a:spLocks/>
          </p:cNvSpPr>
          <p:nvPr/>
        </p:nvSpPr>
        <p:spPr>
          <a:xfrm>
            <a:off x="411407" y="1332986"/>
            <a:ext cx="2992880" cy="108121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1200" b="1" dirty="0"/>
          </a:p>
        </p:txBody>
      </p:sp>
      <p:sp>
        <p:nvSpPr>
          <p:cNvPr id="11" name="Rettangolo 10"/>
          <p:cNvSpPr/>
          <p:nvPr/>
        </p:nvSpPr>
        <p:spPr>
          <a:xfrm>
            <a:off x="572490" y="2178080"/>
            <a:ext cx="3616084" cy="3381890"/>
          </a:xfrm>
          <a:prstGeom prst="rect">
            <a:avLst/>
          </a:prstGeom>
          <a:solidFill>
            <a:schemeClr val="bg1"/>
          </a:solidFill>
          <a:ln w="19050">
            <a:solidFill>
              <a:srgbClr val="086A2E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175" indent="-257175" algn="just">
              <a:buAutoNum type="arabicParenR"/>
            </a:pPr>
            <a:r>
              <a:rPr lang="it-IT" sz="1500" b="1" dirty="0">
                <a:solidFill>
                  <a:schemeClr val="tx1"/>
                </a:solidFill>
              </a:rPr>
              <a:t>Definizione  e attuazione del percorso  integrato e multidimensionale</a:t>
            </a:r>
          </a:p>
          <a:p>
            <a:pPr marL="257175" indent="-257175" algn="just">
              <a:buAutoNum type="arabicParenR"/>
            </a:pPr>
            <a:r>
              <a:rPr lang="it-IT" sz="1500" b="1" dirty="0">
                <a:solidFill>
                  <a:schemeClr val="tx1"/>
                </a:solidFill>
              </a:rPr>
              <a:t>Interventi di </a:t>
            </a:r>
            <a:r>
              <a:rPr lang="it-IT" sz="1500" b="1" dirty="0" err="1">
                <a:solidFill>
                  <a:schemeClr val="tx1"/>
                </a:solidFill>
              </a:rPr>
              <a:t>empowerment</a:t>
            </a:r>
            <a:endParaRPr lang="it-IT" sz="1500" b="1" dirty="0">
              <a:solidFill>
                <a:schemeClr val="tx1"/>
              </a:solidFill>
            </a:endParaRPr>
          </a:p>
          <a:p>
            <a:pPr marL="257175" indent="-257175" algn="just">
              <a:buAutoNum type="arabicParenR"/>
            </a:pPr>
            <a:r>
              <a:rPr lang="it-IT" sz="1500" b="1" dirty="0">
                <a:solidFill>
                  <a:schemeClr val="tx1"/>
                </a:solidFill>
              </a:rPr>
              <a:t>Interventi propedeutici all’inclusione sociale e lavorativa</a:t>
            </a:r>
          </a:p>
          <a:p>
            <a:pPr marL="257175" indent="-257175" algn="just">
              <a:buFontTx/>
              <a:buAutoNum type="arabicParenR"/>
            </a:pPr>
            <a:r>
              <a:rPr lang="it-IT" sz="1500" b="1" dirty="0">
                <a:solidFill>
                  <a:schemeClr val="tx1"/>
                </a:solidFill>
              </a:rPr>
              <a:t>Accoglienza abitativa temporanea</a:t>
            </a:r>
          </a:p>
          <a:p>
            <a:pPr marL="257175" indent="-257175" algn="just">
              <a:buAutoNum type="arabicParenR"/>
            </a:pPr>
            <a:endParaRPr lang="it-IT" sz="1050" b="1" dirty="0">
              <a:solidFill>
                <a:srgbClr val="086A2E"/>
              </a:solidFill>
            </a:endParaRPr>
          </a:p>
          <a:p>
            <a:pPr algn="just"/>
            <a:endParaRPr lang="it-IT" sz="1050" b="1" dirty="0">
              <a:solidFill>
                <a:srgbClr val="086A2E"/>
              </a:solidFill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4684979" y="2873655"/>
            <a:ext cx="551868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5" name="Freccia a destra 4"/>
          <p:cNvSpPr/>
          <p:nvPr/>
        </p:nvSpPr>
        <p:spPr>
          <a:xfrm>
            <a:off x="4684979" y="3582930"/>
            <a:ext cx="551868" cy="2659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</p:spTree>
    <p:extLst>
      <p:ext uri="{BB962C8B-B14F-4D97-AF65-F5344CB8AC3E}">
        <p14:creationId xmlns:p14="http://schemas.microsoft.com/office/powerpoint/2010/main" val="1190744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760182" y="1351333"/>
            <a:ext cx="579428" cy="1685825"/>
          </a:xfrm>
          <a:prstGeom prst="roundRect">
            <a:avLst/>
          </a:prstGeom>
          <a:solidFill>
            <a:srgbClr val="EBF1DE"/>
          </a:solidFill>
          <a:ln w="12700">
            <a:solidFill>
              <a:srgbClr val="086A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200" dirty="0">
                <a:solidFill>
                  <a:srgbClr val="086A2E"/>
                </a:solidFill>
              </a:rPr>
              <a:t>Definizione attuazione del percorso integrato multidimensionale</a:t>
            </a: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160379778"/>
              </p:ext>
            </p:extLst>
          </p:nvPr>
        </p:nvGraphicFramePr>
        <p:xfrm>
          <a:off x="1460633" y="1348626"/>
          <a:ext cx="4621427" cy="3737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ttangolo arrotondato 3"/>
          <p:cNvSpPr/>
          <p:nvPr/>
        </p:nvSpPr>
        <p:spPr>
          <a:xfrm>
            <a:off x="760182" y="3429000"/>
            <a:ext cx="579428" cy="1500533"/>
          </a:xfrm>
          <a:prstGeom prst="roundRect">
            <a:avLst/>
          </a:prstGeom>
          <a:solidFill>
            <a:srgbClr val="EBF1DE"/>
          </a:solidFill>
          <a:ln w="12700" cap="flat" cmpd="sng" algn="ctr">
            <a:solidFill>
              <a:srgbClr val="086A2E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algn="ctr" defTabSz="342900">
              <a:defRPr/>
            </a:pPr>
            <a:r>
              <a:rPr lang="it-IT" sz="1200" kern="0" dirty="0">
                <a:solidFill>
                  <a:srgbClr val="086A2E"/>
                </a:solidFill>
                <a:latin typeface="Calibri"/>
              </a:rPr>
              <a:t>Interventi di </a:t>
            </a:r>
            <a:r>
              <a:rPr lang="it-IT" sz="1200" kern="0" dirty="0" err="1">
                <a:solidFill>
                  <a:srgbClr val="086A2E"/>
                </a:solidFill>
                <a:latin typeface="Calibri"/>
              </a:rPr>
              <a:t>empowerment</a:t>
            </a:r>
            <a:endParaRPr lang="it-IT" sz="1200" kern="0" dirty="0">
              <a:solidFill>
                <a:srgbClr val="086A2E"/>
              </a:solidFill>
              <a:latin typeface="Calibri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572029" y="1348625"/>
            <a:ext cx="1550773" cy="3737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00" dirty="0"/>
              <a:t>INTERVENTI INDIVIDUALI</a:t>
            </a:r>
          </a:p>
        </p:txBody>
      </p:sp>
    </p:spTree>
    <p:extLst>
      <p:ext uri="{BB962C8B-B14F-4D97-AF65-F5344CB8AC3E}">
        <p14:creationId xmlns:p14="http://schemas.microsoft.com/office/powerpoint/2010/main" val="1373149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738526" y="1716111"/>
            <a:ext cx="579428" cy="3280203"/>
          </a:xfrm>
          <a:prstGeom prst="roundRect">
            <a:avLst/>
          </a:prstGeom>
          <a:solidFill>
            <a:srgbClr val="EBF1DE"/>
          </a:solidFill>
          <a:ln w="12700" cap="flat" cmpd="sng" algn="ctr">
            <a:solidFill>
              <a:srgbClr val="086A2E"/>
            </a:solidFill>
            <a:prstDash val="solid"/>
            <a:miter lim="800000"/>
          </a:ln>
          <a:effectLst/>
        </p:spPr>
        <p:txBody>
          <a:bodyPr vert="vert270" rtlCol="0" anchor="ctr"/>
          <a:lstStyle/>
          <a:p>
            <a:pPr algn="ctr" defTabSz="342900">
              <a:defRPr/>
            </a:pPr>
            <a:r>
              <a:rPr lang="it-IT" sz="1200" kern="0" dirty="0">
                <a:solidFill>
                  <a:srgbClr val="086A2E"/>
                </a:solidFill>
                <a:latin typeface="Calibri"/>
              </a:rPr>
              <a:t>Interventi propedeutici all’inclusione </a:t>
            </a:r>
          </a:p>
          <a:p>
            <a:pPr algn="ctr" defTabSz="342900">
              <a:defRPr/>
            </a:pPr>
            <a:r>
              <a:rPr lang="it-IT" sz="1200" kern="0" dirty="0">
                <a:solidFill>
                  <a:srgbClr val="086A2E"/>
                </a:solidFill>
                <a:latin typeface="Calibri"/>
              </a:rPr>
              <a:t>sociale e lavorativa</a:t>
            </a:r>
          </a:p>
        </p:txBody>
      </p:sp>
      <p:graphicFrame>
        <p:nvGraphicFramePr>
          <p:cNvPr id="6" name="Diagramma 5"/>
          <p:cNvGraphicFramePr/>
          <p:nvPr>
            <p:extLst/>
          </p:nvPr>
        </p:nvGraphicFramePr>
        <p:xfrm>
          <a:off x="1438977" y="1716111"/>
          <a:ext cx="4621427" cy="328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ttangolo 6"/>
          <p:cNvSpPr/>
          <p:nvPr/>
        </p:nvSpPr>
        <p:spPr>
          <a:xfrm>
            <a:off x="6528486" y="1367113"/>
            <a:ext cx="1550773" cy="3737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00" dirty="0"/>
              <a:t>INTERVENTI INDIVIDUALI</a:t>
            </a:r>
          </a:p>
        </p:txBody>
      </p:sp>
    </p:spTree>
    <p:extLst>
      <p:ext uri="{BB962C8B-B14F-4D97-AF65-F5344CB8AC3E}">
        <p14:creationId xmlns:p14="http://schemas.microsoft.com/office/powerpoint/2010/main" val="678774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772709" y="1802739"/>
            <a:ext cx="579428" cy="3280203"/>
          </a:xfrm>
          <a:prstGeom prst="roundRect">
            <a:avLst/>
          </a:prstGeom>
          <a:solidFill>
            <a:srgbClr val="EBF1DE"/>
          </a:solidFill>
          <a:ln w="12700">
            <a:solidFill>
              <a:srgbClr val="086A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1200" dirty="0">
              <a:solidFill>
                <a:srgbClr val="086A2E"/>
              </a:solidFill>
            </a:endParaRPr>
          </a:p>
          <a:p>
            <a:pPr algn="ctr"/>
            <a:r>
              <a:rPr lang="it-IT" sz="1200" dirty="0">
                <a:solidFill>
                  <a:srgbClr val="086A2E"/>
                </a:solidFill>
              </a:rPr>
              <a:t>Accoglienza abitativa </a:t>
            </a:r>
          </a:p>
          <a:p>
            <a:pPr algn="ctr"/>
            <a:r>
              <a:rPr lang="it-IT" sz="1200" dirty="0">
                <a:solidFill>
                  <a:srgbClr val="086A2E"/>
                </a:solidFill>
              </a:rPr>
              <a:t>temporanea</a:t>
            </a:r>
          </a:p>
          <a:p>
            <a:pPr algn="ctr"/>
            <a:endParaRPr lang="it-IT" sz="1200" dirty="0">
              <a:solidFill>
                <a:srgbClr val="086A2E"/>
              </a:solidFill>
            </a:endParaRPr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2252555120"/>
              </p:ext>
            </p:extLst>
          </p:nvPr>
        </p:nvGraphicFramePr>
        <p:xfrm>
          <a:off x="1496728" y="1802739"/>
          <a:ext cx="4621427" cy="3280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ttangolo 9"/>
          <p:cNvSpPr/>
          <p:nvPr/>
        </p:nvSpPr>
        <p:spPr>
          <a:xfrm>
            <a:off x="6691772" y="1345023"/>
            <a:ext cx="1550773" cy="3737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00" dirty="0"/>
              <a:t>INTERVENTI INDIVIDUALI</a:t>
            </a:r>
          </a:p>
        </p:txBody>
      </p:sp>
    </p:spTree>
    <p:extLst>
      <p:ext uri="{BB962C8B-B14F-4D97-AF65-F5344CB8AC3E}">
        <p14:creationId xmlns:p14="http://schemas.microsoft.com/office/powerpoint/2010/main" val="698410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629356" y="1669515"/>
            <a:ext cx="579428" cy="2191294"/>
          </a:xfrm>
          <a:prstGeom prst="roundRect">
            <a:avLst>
              <a:gd name="adj" fmla="val 0"/>
            </a:avLst>
          </a:prstGeom>
          <a:solidFill>
            <a:srgbClr val="EBF1DE"/>
          </a:solidFill>
          <a:ln w="12700">
            <a:solidFill>
              <a:srgbClr val="086A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200" dirty="0">
                <a:solidFill>
                  <a:srgbClr val="086A2E"/>
                </a:solidFill>
              </a:rPr>
              <a:t>Definizione attuazione del percorso integrato multidimensionale</a:t>
            </a: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1425482502"/>
              </p:ext>
            </p:extLst>
          </p:nvPr>
        </p:nvGraphicFramePr>
        <p:xfrm>
          <a:off x="1406493" y="1660440"/>
          <a:ext cx="4617817" cy="2203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288039381"/>
              </p:ext>
            </p:extLst>
          </p:nvPr>
        </p:nvGraphicFramePr>
        <p:xfrm>
          <a:off x="1402882" y="1672603"/>
          <a:ext cx="4621427" cy="2191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ttangolo arrotondato 7"/>
          <p:cNvSpPr/>
          <p:nvPr/>
        </p:nvSpPr>
        <p:spPr>
          <a:xfrm>
            <a:off x="624016" y="4094901"/>
            <a:ext cx="584768" cy="1333125"/>
          </a:xfrm>
          <a:prstGeom prst="roundRect">
            <a:avLst/>
          </a:prstGeom>
          <a:solidFill>
            <a:srgbClr val="EBF1DE"/>
          </a:solidFill>
          <a:ln w="12700">
            <a:solidFill>
              <a:srgbClr val="086A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200" dirty="0">
                <a:solidFill>
                  <a:srgbClr val="086A2E"/>
                </a:solidFill>
              </a:rPr>
              <a:t>Interventi di </a:t>
            </a:r>
            <a:r>
              <a:rPr lang="it-IT" sz="1200" dirty="0" err="1">
                <a:solidFill>
                  <a:srgbClr val="086A2E"/>
                </a:solidFill>
              </a:rPr>
              <a:t>empowerment</a:t>
            </a:r>
            <a:endParaRPr lang="it-IT" sz="1200" dirty="0">
              <a:solidFill>
                <a:srgbClr val="086A2E"/>
              </a:solidFill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1410251" y="4049225"/>
            <a:ext cx="4732118" cy="1412759"/>
            <a:chOff x="-114808" y="51431"/>
            <a:chExt cx="6202572" cy="1635643"/>
          </a:xfrm>
          <a:solidFill>
            <a:srgbClr val="EBF1DE"/>
          </a:solidFill>
        </p:grpSpPr>
        <p:sp>
          <p:nvSpPr>
            <p:cNvPr id="14" name="Rettangolo arrotondato 13"/>
            <p:cNvSpPr/>
            <p:nvPr/>
          </p:nvSpPr>
          <p:spPr>
            <a:xfrm>
              <a:off x="-114808" y="51431"/>
              <a:ext cx="6202572" cy="163564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rgbClr val="086A2E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tangolo 14"/>
            <p:cNvSpPr/>
            <p:nvPr/>
          </p:nvSpPr>
          <p:spPr>
            <a:xfrm>
              <a:off x="1349571" y="137032"/>
              <a:ext cx="4663678" cy="146443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200" dirty="0">
                  <a:solidFill>
                    <a:schemeClr val="tx1"/>
                  </a:solidFill>
                </a:rPr>
                <a:t>Promozione e definizione degli elementi di composizione delle </a:t>
              </a:r>
              <a:r>
                <a:rPr lang="it-IT" sz="1200" b="1" dirty="0">
                  <a:solidFill>
                    <a:srgbClr val="086A2E"/>
                  </a:solidFill>
                </a:rPr>
                <a:t>reti territoriali per favorire processi collaborativi, a livello di comunità, </a:t>
              </a:r>
              <a:r>
                <a:rPr lang="it-IT" sz="1200" dirty="0">
                  <a:solidFill>
                    <a:schemeClr val="tx1"/>
                  </a:solidFill>
                </a:rPr>
                <a:t>diretti ad accrescere l’accesso a opportunità di inclusione sociale e lavorativa, in favore delle </a:t>
              </a:r>
              <a:r>
                <a:rPr lang="it-IT" sz="1200" b="1" dirty="0">
                  <a:solidFill>
                    <a:srgbClr val="086A2E"/>
                  </a:solidFill>
                </a:rPr>
                <a:t>persone in situazioni di particolare vulnerabilità </a:t>
              </a:r>
              <a:r>
                <a:rPr lang="it-IT" sz="1200" dirty="0">
                  <a:solidFill>
                    <a:schemeClr val="tx1"/>
                  </a:solidFill>
                </a:rPr>
                <a:t>e a rendere la comunità sempre più parte attiva del loro processo di inclusione </a:t>
              </a:r>
            </a:p>
          </p:txBody>
        </p:sp>
      </p:grpSp>
      <p:pic>
        <p:nvPicPr>
          <p:cNvPr id="17" name="Immagin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11953" y="4294838"/>
            <a:ext cx="934128" cy="757807"/>
          </a:xfrm>
          <a:prstGeom prst="rect">
            <a:avLst/>
          </a:prstGeom>
          <a:solidFill>
            <a:srgbClr val="EBF1DE"/>
          </a:solidFill>
        </p:spPr>
      </p:pic>
      <p:sp>
        <p:nvSpPr>
          <p:cNvPr id="18" name="Rettangolo 17"/>
          <p:cNvSpPr/>
          <p:nvPr/>
        </p:nvSpPr>
        <p:spPr>
          <a:xfrm>
            <a:off x="6679560" y="1485092"/>
            <a:ext cx="1550773" cy="3737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00" dirty="0"/>
              <a:t>INTERVENTIDI COMUNITA’</a:t>
            </a:r>
          </a:p>
        </p:txBody>
      </p:sp>
    </p:spTree>
    <p:extLst>
      <p:ext uri="{BB962C8B-B14F-4D97-AF65-F5344CB8AC3E}">
        <p14:creationId xmlns:p14="http://schemas.microsoft.com/office/powerpoint/2010/main" val="2038810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arrotondato 2"/>
          <p:cNvSpPr/>
          <p:nvPr/>
        </p:nvSpPr>
        <p:spPr>
          <a:xfrm>
            <a:off x="668443" y="1712566"/>
            <a:ext cx="699035" cy="1217498"/>
          </a:xfrm>
          <a:prstGeom prst="roundRect">
            <a:avLst/>
          </a:prstGeom>
          <a:solidFill>
            <a:srgbClr val="EBF1DE"/>
          </a:solidFill>
          <a:ln w="12700">
            <a:solidFill>
              <a:srgbClr val="086A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1050" dirty="0">
                <a:solidFill>
                  <a:srgbClr val="086A2E"/>
                </a:solidFill>
              </a:rPr>
              <a:t>Interventi propedeutici all’inclusione </a:t>
            </a:r>
          </a:p>
          <a:p>
            <a:pPr algn="ctr"/>
            <a:r>
              <a:rPr lang="it-IT" sz="1050" dirty="0">
                <a:solidFill>
                  <a:srgbClr val="086A2E"/>
                </a:solidFill>
              </a:rPr>
              <a:t>sociale e lavorativa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668443" y="3348268"/>
            <a:ext cx="699035" cy="1193996"/>
          </a:xfrm>
          <a:prstGeom prst="roundRect">
            <a:avLst/>
          </a:prstGeom>
          <a:solidFill>
            <a:srgbClr val="EBF1DE"/>
          </a:solidFill>
          <a:ln w="12700">
            <a:solidFill>
              <a:srgbClr val="086A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1200" dirty="0">
              <a:solidFill>
                <a:srgbClr val="086A2E"/>
              </a:solidFill>
            </a:endParaRPr>
          </a:p>
          <a:p>
            <a:pPr algn="ctr"/>
            <a:r>
              <a:rPr lang="it-IT" sz="1050" dirty="0">
                <a:solidFill>
                  <a:srgbClr val="086A2E"/>
                </a:solidFill>
              </a:rPr>
              <a:t>Accoglienza abitativa </a:t>
            </a:r>
          </a:p>
          <a:p>
            <a:pPr algn="ctr"/>
            <a:r>
              <a:rPr lang="it-IT" sz="1050" dirty="0">
                <a:solidFill>
                  <a:srgbClr val="086A2E"/>
                </a:solidFill>
              </a:rPr>
              <a:t>temporanea</a:t>
            </a:r>
          </a:p>
          <a:p>
            <a:pPr algn="ctr"/>
            <a:endParaRPr lang="it-IT" sz="1050" dirty="0">
              <a:solidFill>
                <a:srgbClr val="086A2E"/>
              </a:solidFill>
            </a:endParaRPr>
          </a:p>
        </p:txBody>
      </p:sp>
      <p:graphicFrame>
        <p:nvGraphicFramePr>
          <p:cNvPr id="6" name="Diagramma 5"/>
          <p:cNvGraphicFramePr/>
          <p:nvPr>
            <p:extLst/>
          </p:nvPr>
        </p:nvGraphicFramePr>
        <p:xfrm>
          <a:off x="1854440" y="1820688"/>
          <a:ext cx="4621427" cy="2483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ttangolo 6"/>
          <p:cNvSpPr/>
          <p:nvPr/>
        </p:nvSpPr>
        <p:spPr>
          <a:xfrm>
            <a:off x="6833286" y="1301799"/>
            <a:ext cx="1550773" cy="3737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00" dirty="0"/>
              <a:t>INTERVENTIDI COMUNITA’</a:t>
            </a:r>
          </a:p>
        </p:txBody>
      </p:sp>
    </p:spTree>
    <p:extLst>
      <p:ext uri="{BB962C8B-B14F-4D97-AF65-F5344CB8AC3E}">
        <p14:creationId xmlns:p14="http://schemas.microsoft.com/office/powerpoint/2010/main" val="2110741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</TotalTime>
  <Words>1238</Words>
  <Application>Microsoft Office PowerPoint</Application>
  <PresentationFormat>Presentazione su schermo (4:3)</PresentationFormat>
  <Paragraphs>265</Paragraphs>
  <Slides>19</Slides>
  <Notes>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31" baseType="lpstr">
      <vt:lpstr>MS PGothic</vt:lpstr>
      <vt:lpstr>Arial</vt:lpstr>
      <vt:lpstr>Calibri</vt:lpstr>
      <vt:lpstr>Calibri Light</vt:lpstr>
      <vt:lpstr>Century Gothic</vt:lpstr>
      <vt:lpstr>Geneva</vt:lpstr>
      <vt:lpstr>Helvetica</vt:lpstr>
      <vt:lpstr>Times New Roman</vt:lpstr>
      <vt:lpstr>Wingdings</vt:lpstr>
      <vt:lpstr>Office Theme</vt:lpstr>
      <vt:lpstr>Tema di Office</vt:lpstr>
      <vt:lpstr>Worksheet</vt:lpstr>
      <vt:lpstr>Presentazione standard di PowerPoint</vt:lpstr>
      <vt:lpstr>Uno sguardo nelle progettualità: dalle finalità agli obiettivi  </vt:lpstr>
      <vt:lpstr>Presentazione standard di PowerPoint</vt:lpstr>
      <vt:lpstr>  LE TIPOLOGIE DI INTERVENTO            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La distribuzione territoriale dei progetti sull’area adulti</vt:lpstr>
      <vt:lpstr>La distribuzione territoriale dei progetti sull’area minori</vt:lpstr>
      <vt:lpstr>Caratteristiche dei progetti</vt:lpstr>
      <vt:lpstr>Ripartizione dei destinatari –area adulti</vt:lpstr>
      <vt:lpstr>Ripartizione dei destinatari – area minori</vt:lpstr>
      <vt:lpstr>La rete territoriale- Area adulti</vt:lpstr>
      <vt:lpstr>La rete territoriale- Area minori</vt:lpstr>
      <vt:lpstr>LE RISORSE FINANZIARIE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Lavorare per progetti, progettare per lavorare”.  I contenuti  delle progettualità   bando 2019-2020.</dc:title>
  <dc:creator>Claudia Andreoli</dc:creator>
  <cp:lastModifiedBy>Claudia Andreoli</cp:lastModifiedBy>
  <cp:revision>54</cp:revision>
  <cp:lastPrinted>2019-06-27T10:42:21Z</cp:lastPrinted>
  <dcterms:created xsi:type="dcterms:W3CDTF">2019-06-26T09:07:42Z</dcterms:created>
  <dcterms:modified xsi:type="dcterms:W3CDTF">2019-06-28T14:20:04Z</dcterms:modified>
</cp:coreProperties>
</file>