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75" r:id="rId5"/>
    <p:sldId id="315" r:id="rId6"/>
    <p:sldId id="328" r:id="rId7"/>
    <p:sldId id="321" r:id="rId8"/>
    <p:sldId id="337" r:id="rId9"/>
    <p:sldId id="339" r:id="rId10"/>
    <p:sldId id="331" r:id="rId11"/>
    <p:sldId id="317" r:id="rId12"/>
    <p:sldId id="318" r:id="rId13"/>
    <p:sldId id="335" r:id="rId14"/>
    <p:sldId id="270" r:id="rId1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lentina Sculco" initials="VS" lastIdx="9" clrIdx="0">
    <p:extLst>
      <p:ext uri="{19B8F6BF-5375-455C-9EA6-DF929625EA0E}">
        <p15:presenceInfo xmlns:p15="http://schemas.microsoft.com/office/powerpoint/2012/main" userId="S-1-5-21-1078081533-1390067357-1801674531-21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5892"/>
    <a:srgbClr val="15C1C0"/>
    <a:srgbClr val="FBD1AF"/>
    <a:srgbClr val="E7F99D"/>
    <a:srgbClr val="D7D7E1"/>
    <a:srgbClr val="CDF32D"/>
    <a:srgbClr val="FAC9A0"/>
    <a:srgbClr val="FAC294"/>
    <a:srgbClr val="E46C0A"/>
    <a:srgbClr val="FFC9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Stile con tema 1 - Color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ABFCF23-3B69-468F-B69F-88F6DE6A72F2}" styleName="Stile medio 1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Stile chiaro 2 - Color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61" autoAdjust="0"/>
    <p:restoredTop sz="96012" autoAdjust="0"/>
  </p:normalViewPr>
  <p:slideViewPr>
    <p:cSldViewPr snapToGrid="0">
      <p:cViewPr varScale="1">
        <p:scale>
          <a:sx n="84" d="100"/>
          <a:sy n="84" d="100"/>
        </p:scale>
        <p:origin x="980" y="64"/>
      </p:cViewPr>
      <p:guideLst>
        <p:guide orient="horz" pos="2183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9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89E5B9C2-BB63-454C-BAED-805004899E4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FBA0A77-4B58-476E-B62E-9D3EDD3707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91C50-8B29-47DF-B571-9B6A4F3E85B3}" type="datetimeFigureOut">
              <a:rPr lang="it-IT" smtClean="0"/>
              <a:t>30/11/2022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30CF97D-BE07-4548-A024-6AD0102CAD5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BE464CE-926E-4C72-8ADD-D0566C7C4C4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D9E24D-8AED-48C4-A27F-CA49ECC61D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4149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168969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n-lt"/>
        <a:ea typeface="+mn-ea"/>
        <a:cs typeface="+mn-cs"/>
        <a:sym typeface="Calibri"/>
      </a:defRPr>
    </a:lvl1pPr>
    <a:lvl2pPr indent="228600" defTabSz="457200" latinLnBrk="0">
      <a:defRPr sz="1200">
        <a:latin typeface="+mn-lt"/>
        <a:ea typeface="+mn-ea"/>
        <a:cs typeface="+mn-cs"/>
        <a:sym typeface="Calibri"/>
      </a:defRPr>
    </a:lvl2pPr>
    <a:lvl3pPr indent="457200" defTabSz="457200" latinLnBrk="0">
      <a:defRPr sz="1200">
        <a:latin typeface="+mn-lt"/>
        <a:ea typeface="+mn-ea"/>
        <a:cs typeface="+mn-cs"/>
        <a:sym typeface="Calibri"/>
      </a:defRPr>
    </a:lvl3pPr>
    <a:lvl4pPr indent="685800" defTabSz="457200" latinLnBrk="0">
      <a:defRPr sz="1200">
        <a:latin typeface="+mn-lt"/>
        <a:ea typeface="+mn-ea"/>
        <a:cs typeface="+mn-cs"/>
        <a:sym typeface="Calibri"/>
      </a:defRPr>
    </a:lvl4pPr>
    <a:lvl5pPr indent="914400" defTabSz="457200" latinLnBrk="0"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58282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Rettangolo 180">
            <a:extLst>
              <a:ext uri="{FF2B5EF4-FFF2-40B4-BE49-F238E27FC236}">
                <a16:creationId xmlns:a16="http://schemas.microsoft.com/office/drawing/2014/main" id="{0ADB1D34-0033-44ED-81D1-23F93A5DD34D}"/>
              </a:ext>
            </a:extLst>
          </p:cNvPr>
          <p:cNvSpPr/>
          <p:nvPr userDrawn="1"/>
        </p:nvSpPr>
        <p:spPr>
          <a:xfrm>
            <a:off x="0" y="0"/>
            <a:ext cx="413687" cy="6858000"/>
          </a:xfrm>
          <a:prstGeom prst="rect">
            <a:avLst/>
          </a:prstGeom>
          <a:solidFill>
            <a:srgbClr val="007D43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82" name="Rettangolo 181">
            <a:extLst>
              <a:ext uri="{FF2B5EF4-FFF2-40B4-BE49-F238E27FC236}">
                <a16:creationId xmlns:a16="http://schemas.microsoft.com/office/drawing/2014/main" id="{840DE089-80CD-4A52-88E3-B8ED882CD150}"/>
              </a:ext>
            </a:extLst>
          </p:cNvPr>
          <p:cNvSpPr/>
          <p:nvPr userDrawn="1"/>
        </p:nvSpPr>
        <p:spPr>
          <a:xfrm>
            <a:off x="11926251" y="0"/>
            <a:ext cx="413687" cy="6858000"/>
          </a:xfrm>
          <a:prstGeom prst="rect">
            <a:avLst/>
          </a:prstGeom>
          <a:solidFill>
            <a:srgbClr val="007D43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83" name="Rettangolo 182">
            <a:extLst>
              <a:ext uri="{FF2B5EF4-FFF2-40B4-BE49-F238E27FC236}">
                <a16:creationId xmlns:a16="http://schemas.microsoft.com/office/drawing/2014/main" id="{3FEB18DB-0998-439A-ABA6-3D8EBCEBD08C}"/>
              </a:ext>
            </a:extLst>
          </p:cNvPr>
          <p:cNvSpPr/>
          <p:nvPr userDrawn="1"/>
        </p:nvSpPr>
        <p:spPr>
          <a:xfrm rot="5400000">
            <a:off x="5940970" y="-5664005"/>
            <a:ext cx="413687" cy="11736000"/>
          </a:xfrm>
          <a:prstGeom prst="rect">
            <a:avLst/>
          </a:prstGeom>
          <a:solidFill>
            <a:srgbClr val="007D43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84" name="Rettangolo 183">
            <a:extLst>
              <a:ext uri="{FF2B5EF4-FFF2-40B4-BE49-F238E27FC236}">
                <a16:creationId xmlns:a16="http://schemas.microsoft.com/office/drawing/2014/main" id="{2A288BF3-5997-4DCB-9C66-356D14D4BF17}"/>
              </a:ext>
            </a:extLst>
          </p:cNvPr>
          <p:cNvSpPr/>
          <p:nvPr userDrawn="1"/>
        </p:nvSpPr>
        <p:spPr>
          <a:xfrm rot="5400000">
            <a:off x="5937672" y="784014"/>
            <a:ext cx="413687" cy="11736000"/>
          </a:xfrm>
          <a:prstGeom prst="rect">
            <a:avLst/>
          </a:prstGeom>
          <a:solidFill>
            <a:srgbClr val="007D43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39" name="Connettore diritto 138">
            <a:extLst>
              <a:ext uri="{FF2B5EF4-FFF2-40B4-BE49-F238E27FC236}">
                <a16:creationId xmlns:a16="http://schemas.microsoft.com/office/drawing/2014/main" id="{4F0055D6-953B-4B04-803A-789BCBEA6C9D}"/>
              </a:ext>
            </a:extLst>
          </p:cNvPr>
          <p:cNvCxnSpPr>
            <a:cxnSpLocks/>
          </p:cNvCxnSpPr>
          <p:nvPr/>
        </p:nvCxnSpPr>
        <p:spPr>
          <a:xfrm rot="20272074">
            <a:off x="457902" y="2557813"/>
            <a:ext cx="1712426" cy="0"/>
          </a:xfrm>
          <a:prstGeom prst="line">
            <a:avLst/>
          </a:prstGeom>
          <a:ln w="190500" cap="rnd" cmpd="sng">
            <a:solidFill>
              <a:srgbClr val="3AA8B5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ttore diritto 139">
            <a:extLst>
              <a:ext uri="{FF2B5EF4-FFF2-40B4-BE49-F238E27FC236}">
                <a16:creationId xmlns:a16="http://schemas.microsoft.com/office/drawing/2014/main" id="{8773DF91-69D1-4B0C-86FA-2A3DA08DB6D2}"/>
              </a:ext>
            </a:extLst>
          </p:cNvPr>
          <p:cNvCxnSpPr>
            <a:cxnSpLocks/>
          </p:cNvCxnSpPr>
          <p:nvPr/>
        </p:nvCxnSpPr>
        <p:spPr>
          <a:xfrm rot="20272074">
            <a:off x="474970" y="2925660"/>
            <a:ext cx="1138200" cy="0"/>
          </a:xfrm>
          <a:prstGeom prst="line">
            <a:avLst/>
          </a:prstGeom>
          <a:ln w="190500" cap="rnd" cmpd="sng">
            <a:solidFill>
              <a:srgbClr val="038AB4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ttore diritto 140">
            <a:extLst>
              <a:ext uri="{FF2B5EF4-FFF2-40B4-BE49-F238E27FC236}">
                <a16:creationId xmlns:a16="http://schemas.microsoft.com/office/drawing/2014/main" id="{12387091-AFBC-44A3-855F-103E0F9F820C}"/>
              </a:ext>
            </a:extLst>
          </p:cNvPr>
          <p:cNvCxnSpPr>
            <a:cxnSpLocks/>
          </p:cNvCxnSpPr>
          <p:nvPr/>
        </p:nvCxnSpPr>
        <p:spPr>
          <a:xfrm rot="20272074" flipV="1">
            <a:off x="407857" y="2850718"/>
            <a:ext cx="3050002" cy="5014"/>
          </a:xfrm>
          <a:prstGeom prst="line">
            <a:avLst/>
          </a:prstGeom>
          <a:ln w="190500" cap="rnd" cmpd="sng">
            <a:solidFill>
              <a:srgbClr val="CAE6E7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ttore diritto 141">
            <a:extLst>
              <a:ext uri="{FF2B5EF4-FFF2-40B4-BE49-F238E27FC236}">
                <a16:creationId xmlns:a16="http://schemas.microsoft.com/office/drawing/2014/main" id="{163F7882-21F7-435E-B421-1D0DEB66F949}"/>
              </a:ext>
            </a:extLst>
          </p:cNvPr>
          <p:cNvCxnSpPr>
            <a:cxnSpLocks/>
          </p:cNvCxnSpPr>
          <p:nvPr/>
        </p:nvCxnSpPr>
        <p:spPr>
          <a:xfrm rot="20272074">
            <a:off x="376421" y="3290261"/>
            <a:ext cx="3788868" cy="0"/>
          </a:xfrm>
          <a:prstGeom prst="line">
            <a:avLst/>
          </a:prstGeom>
          <a:ln w="190500" cap="rnd" cmpd="sng">
            <a:solidFill>
              <a:srgbClr val="3AA8B5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ttore diritto 142">
            <a:extLst>
              <a:ext uri="{FF2B5EF4-FFF2-40B4-BE49-F238E27FC236}">
                <a16:creationId xmlns:a16="http://schemas.microsoft.com/office/drawing/2014/main" id="{288D23CB-FA38-498E-8EA9-9F91FF7D5291}"/>
              </a:ext>
            </a:extLst>
          </p:cNvPr>
          <p:cNvCxnSpPr>
            <a:cxnSpLocks/>
          </p:cNvCxnSpPr>
          <p:nvPr/>
        </p:nvCxnSpPr>
        <p:spPr>
          <a:xfrm rot="20272074">
            <a:off x="431857" y="3252995"/>
            <a:ext cx="2374326" cy="0"/>
          </a:xfrm>
          <a:prstGeom prst="line">
            <a:avLst/>
          </a:prstGeom>
          <a:ln w="190500" cap="rnd" cmpd="sng">
            <a:solidFill>
              <a:srgbClr val="038AB4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nettore diritto 143">
            <a:extLst>
              <a:ext uri="{FF2B5EF4-FFF2-40B4-BE49-F238E27FC236}">
                <a16:creationId xmlns:a16="http://schemas.microsoft.com/office/drawing/2014/main" id="{971935D9-EC4A-4AC3-8049-0A8347A79EC2}"/>
              </a:ext>
            </a:extLst>
          </p:cNvPr>
          <p:cNvCxnSpPr>
            <a:cxnSpLocks/>
          </p:cNvCxnSpPr>
          <p:nvPr/>
        </p:nvCxnSpPr>
        <p:spPr>
          <a:xfrm flipV="1">
            <a:off x="520128" y="3208525"/>
            <a:ext cx="2664070" cy="1052575"/>
          </a:xfrm>
          <a:prstGeom prst="line">
            <a:avLst/>
          </a:prstGeom>
          <a:ln w="190500" cap="rnd" cmpd="sng">
            <a:solidFill>
              <a:srgbClr val="CAE6E7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ttore diritto 144">
            <a:extLst>
              <a:ext uri="{FF2B5EF4-FFF2-40B4-BE49-F238E27FC236}">
                <a16:creationId xmlns:a16="http://schemas.microsoft.com/office/drawing/2014/main" id="{3643A103-F9EC-46A0-A8C2-B987B071DB3C}"/>
              </a:ext>
            </a:extLst>
          </p:cNvPr>
          <p:cNvCxnSpPr>
            <a:cxnSpLocks/>
          </p:cNvCxnSpPr>
          <p:nvPr/>
        </p:nvCxnSpPr>
        <p:spPr>
          <a:xfrm rot="20272074">
            <a:off x="461627" y="4232596"/>
            <a:ext cx="1712426" cy="0"/>
          </a:xfrm>
          <a:prstGeom prst="line">
            <a:avLst/>
          </a:prstGeom>
          <a:ln w="190500" cap="rnd" cmpd="sng">
            <a:solidFill>
              <a:srgbClr val="3AA8B5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ttore diritto 145">
            <a:extLst>
              <a:ext uri="{FF2B5EF4-FFF2-40B4-BE49-F238E27FC236}">
                <a16:creationId xmlns:a16="http://schemas.microsoft.com/office/drawing/2014/main" id="{F5CD843A-438A-4A13-B793-C7C55241C0E9}"/>
              </a:ext>
            </a:extLst>
          </p:cNvPr>
          <p:cNvCxnSpPr>
            <a:cxnSpLocks/>
          </p:cNvCxnSpPr>
          <p:nvPr/>
        </p:nvCxnSpPr>
        <p:spPr>
          <a:xfrm rot="20272074">
            <a:off x="417336" y="4305363"/>
            <a:ext cx="2852981" cy="0"/>
          </a:xfrm>
          <a:prstGeom prst="line">
            <a:avLst/>
          </a:prstGeom>
          <a:ln w="190500" cap="rnd" cmpd="sng">
            <a:solidFill>
              <a:srgbClr val="038AB4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ttore diritto 146">
            <a:extLst>
              <a:ext uri="{FF2B5EF4-FFF2-40B4-BE49-F238E27FC236}">
                <a16:creationId xmlns:a16="http://schemas.microsoft.com/office/drawing/2014/main" id="{86FC220F-6E84-4EC3-A798-A9F84A26D982}"/>
              </a:ext>
            </a:extLst>
          </p:cNvPr>
          <p:cNvCxnSpPr>
            <a:cxnSpLocks/>
          </p:cNvCxnSpPr>
          <p:nvPr/>
        </p:nvCxnSpPr>
        <p:spPr>
          <a:xfrm rot="20272074" flipV="1">
            <a:off x="320820" y="4718332"/>
            <a:ext cx="5507953" cy="32453"/>
          </a:xfrm>
          <a:prstGeom prst="line">
            <a:avLst/>
          </a:prstGeom>
          <a:ln w="190500" cap="rnd" cmpd="sng">
            <a:solidFill>
              <a:srgbClr val="CAE6E7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ttore diritto 147">
            <a:extLst>
              <a:ext uri="{FF2B5EF4-FFF2-40B4-BE49-F238E27FC236}">
                <a16:creationId xmlns:a16="http://schemas.microsoft.com/office/drawing/2014/main" id="{54D4AF9B-1809-49B8-8178-9E07A94E3602}"/>
              </a:ext>
            </a:extLst>
          </p:cNvPr>
          <p:cNvCxnSpPr>
            <a:cxnSpLocks/>
          </p:cNvCxnSpPr>
          <p:nvPr/>
        </p:nvCxnSpPr>
        <p:spPr>
          <a:xfrm rot="20272074">
            <a:off x="1648805" y="4259369"/>
            <a:ext cx="3788868" cy="0"/>
          </a:xfrm>
          <a:prstGeom prst="line">
            <a:avLst/>
          </a:prstGeom>
          <a:ln w="190500" cap="rnd" cmpd="sng">
            <a:solidFill>
              <a:srgbClr val="3AA8B5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nettore diritto 148">
            <a:extLst>
              <a:ext uri="{FF2B5EF4-FFF2-40B4-BE49-F238E27FC236}">
                <a16:creationId xmlns:a16="http://schemas.microsoft.com/office/drawing/2014/main" id="{DF80F08D-ECB2-4CD5-B2EA-1B2AD9491C33}"/>
              </a:ext>
            </a:extLst>
          </p:cNvPr>
          <p:cNvCxnSpPr>
            <a:cxnSpLocks/>
          </p:cNvCxnSpPr>
          <p:nvPr/>
        </p:nvCxnSpPr>
        <p:spPr>
          <a:xfrm rot="20272074">
            <a:off x="479457" y="5234011"/>
            <a:ext cx="1138200" cy="0"/>
          </a:xfrm>
          <a:prstGeom prst="line">
            <a:avLst/>
          </a:prstGeom>
          <a:ln w="190500" cap="rnd" cmpd="sng">
            <a:solidFill>
              <a:srgbClr val="038AB4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ttore diritto 149">
            <a:extLst>
              <a:ext uri="{FF2B5EF4-FFF2-40B4-BE49-F238E27FC236}">
                <a16:creationId xmlns:a16="http://schemas.microsoft.com/office/drawing/2014/main" id="{B3E08D58-8C38-4861-AA92-AB145C1BCE8F}"/>
              </a:ext>
            </a:extLst>
          </p:cNvPr>
          <p:cNvCxnSpPr>
            <a:cxnSpLocks/>
          </p:cNvCxnSpPr>
          <p:nvPr/>
        </p:nvCxnSpPr>
        <p:spPr>
          <a:xfrm rot="20272074" flipV="1">
            <a:off x="408105" y="5790184"/>
            <a:ext cx="2871440" cy="0"/>
          </a:xfrm>
          <a:prstGeom prst="line">
            <a:avLst/>
          </a:prstGeom>
          <a:ln w="190500" cap="rnd" cmpd="sng">
            <a:solidFill>
              <a:srgbClr val="CAE6E7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ttore diritto 154">
            <a:extLst>
              <a:ext uri="{FF2B5EF4-FFF2-40B4-BE49-F238E27FC236}">
                <a16:creationId xmlns:a16="http://schemas.microsoft.com/office/drawing/2014/main" id="{76B1FDC1-3F5C-4657-B104-32E04982E9A7}"/>
              </a:ext>
            </a:extLst>
          </p:cNvPr>
          <p:cNvCxnSpPr>
            <a:cxnSpLocks/>
          </p:cNvCxnSpPr>
          <p:nvPr/>
        </p:nvCxnSpPr>
        <p:spPr>
          <a:xfrm rot="20272074">
            <a:off x="1754648" y="2472427"/>
            <a:ext cx="889740" cy="2488"/>
          </a:xfrm>
          <a:prstGeom prst="line">
            <a:avLst/>
          </a:prstGeom>
          <a:ln w="190500" cap="rnd" cmpd="sng">
            <a:solidFill>
              <a:srgbClr val="CAE6E7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nettore diritto 155">
            <a:extLst>
              <a:ext uri="{FF2B5EF4-FFF2-40B4-BE49-F238E27FC236}">
                <a16:creationId xmlns:a16="http://schemas.microsoft.com/office/drawing/2014/main" id="{CB4A8EF2-C915-4A79-90CB-957FC0EDC0F1}"/>
              </a:ext>
            </a:extLst>
          </p:cNvPr>
          <p:cNvCxnSpPr>
            <a:cxnSpLocks/>
          </p:cNvCxnSpPr>
          <p:nvPr/>
        </p:nvCxnSpPr>
        <p:spPr>
          <a:xfrm rot="20272074">
            <a:off x="2923439" y="2658928"/>
            <a:ext cx="420161" cy="0"/>
          </a:xfrm>
          <a:prstGeom prst="line">
            <a:avLst/>
          </a:prstGeom>
          <a:ln w="190500" cap="rnd" cmpd="sng">
            <a:solidFill>
              <a:srgbClr val="3AA8B5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nettore diritto 156">
            <a:extLst>
              <a:ext uri="{FF2B5EF4-FFF2-40B4-BE49-F238E27FC236}">
                <a16:creationId xmlns:a16="http://schemas.microsoft.com/office/drawing/2014/main" id="{3A04EBBD-F7B0-4A3D-9E4C-102551EFABB1}"/>
              </a:ext>
            </a:extLst>
          </p:cNvPr>
          <p:cNvCxnSpPr>
            <a:cxnSpLocks/>
          </p:cNvCxnSpPr>
          <p:nvPr/>
        </p:nvCxnSpPr>
        <p:spPr>
          <a:xfrm rot="20272074">
            <a:off x="2289341" y="3670947"/>
            <a:ext cx="889740" cy="2488"/>
          </a:xfrm>
          <a:prstGeom prst="line">
            <a:avLst/>
          </a:prstGeom>
          <a:ln w="190500" cap="rnd" cmpd="sng">
            <a:solidFill>
              <a:srgbClr val="CAE6E7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ttore diritto 157">
            <a:extLst>
              <a:ext uri="{FF2B5EF4-FFF2-40B4-BE49-F238E27FC236}">
                <a16:creationId xmlns:a16="http://schemas.microsoft.com/office/drawing/2014/main" id="{D8F745AC-9537-47C9-9ADC-E83CA7485395}"/>
              </a:ext>
            </a:extLst>
          </p:cNvPr>
          <p:cNvCxnSpPr>
            <a:cxnSpLocks/>
          </p:cNvCxnSpPr>
          <p:nvPr/>
        </p:nvCxnSpPr>
        <p:spPr>
          <a:xfrm rot="20272074">
            <a:off x="3363778" y="3628073"/>
            <a:ext cx="420161" cy="0"/>
          </a:xfrm>
          <a:prstGeom prst="line">
            <a:avLst/>
          </a:prstGeom>
          <a:ln w="190500" cap="rnd" cmpd="sng">
            <a:solidFill>
              <a:srgbClr val="3AA8B5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nettore diritto 158">
            <a:extLst>
              <a:ext uri="{FF2B5EF4-FFF2-40B4-BE49-F238E27FC236}">
                <a16:creationId xmlns:a16="http://schemas.microsoft.com/office/drawing/2014/main" id="{0B17B668-B3B0-4E58-833D-3428B80FB12C}"/>
              </a:ext>
            </a:extLst>
          </p:cNvPr>
          <p:cNvCxnSpPr>
            <a:cxnSpLocks/>
          </p:cNvCxnSpPr>
          <p:nvPr/>
        </p:nvCxnSpPr>
        <p:spPr>
          <a:xfrm rot="20272074" flipV="1">
            <a:off x="440038" y="4751876"/>
            <a:ext cx="2044317" cy="2609"/>
          </a:xfrm>
          <a:prstGeom prst="line">
            <a:avLst/>
          </a:prstGeom>
          <a:ln w="190500" cap="rnd" cmpd="sng">
            <a:solidFill>
              <a:srgbClr val="3AA8B5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ttore diritto 159">
            <a:extLst>
              <a:ext uri="{FF2B5EF4-FFF2-40B4-BE49-F238E27FC236}">
                <a16:creationId xmlns:a16="http://schemas.microsoft.com/office/drawing/2014/main" id="{700B7BA8-D839-44A6-BAFE-E05C5C795496}"/>
              </a:ext>
            </a:extLst>
          </p:cNvPr>
          <p:cNvCxnSpPr>
            <a:cxnSpLocks/>
          </p:cNvCxnSpPr>
          <p:nvPr/>
        </p:nvCxnSpPr>
        <p:spPr>
          <a:xfrm rot="20272074">
            <a:off x="2300292" y="5143416"/>
            <a:ext cx="889740" cy="2488"/>
          </a:xfrm>
          <a:prstGeom prst="line">
            <a:avLst/>
          </a:prstGeom>
          <a:ln w="190500" cap="rnd" cmpd="sng">
            <a:solidFill>
              <a:srgbClr val="CAE6E7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ttore diritto 160">
            <a:extLst>
              <a:ext uri="{FF2B5EF4-FFF2-40B4-BE49-F238E27FC236}">
                <a16:creationId xmlns:a16="http://schemas.microsoft.com/office/drawing/2014/main" id="{12D149F6-604C-4AEE-81E2-E11F86568638}"/>
              </a:ext>
            </a:extLst>
          </p:cNvPr>
          <p:cNvCxnSpPr>
            <a:cxnSpLocks/>
          </p:cNvCxnSpPr>
          <p:nvPr/>
        </p:nvCxnSpPr>
        <p:spPr>
          <a:xfrm rot="20272074">
            <a:off x="1111242" y="6282273"/>
            <a:ext cx="420161" cy="0"/>
          </a:xfrm>
          <a:prstGeom prst="line">
            <a:avLst/>
          </a:prstGeom>
          <a:ln w="190500" cap="rnd" cmpd="sng">
            <a:solidFill>
              <a:srgbClr val="3AA8B5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onnettore diritto 161">
            <a:extLst>
              <a:ext uri="{FF2B5EF4-FFF2-40B4-BE49-F238E27FC236}">
                <a16:creationId xmlns:a16="http://schemas.microsoft.com/office/drawing/2014/main" id="{824189D9-F2C9-4C91-86BA-BA36E7FBC30F}"/>
              </a:ext>
            </a:extLst>
          </p:cNvPr>
          <p:cNvCxnSpPr>
            <a:cxnSpLocks/>
          </p:cNvCxnSpPr>
          <p:nvPr/>
        </p:nvCxnSpPr>
        <p:spPr>
          <a:xfrm rot="20272074">
            <a:off x="3431077" y="5143692"/>
            <a:ext cx="262385" cy="0"/>
          </a:xfrm>
          <a:prstGeom prst="line">
            <a:avLst/>
          </a:prstGeom>
          <a:ln w="190500" cap="rnd" cmpd="sng">
            <a:solidFill>
              <a:srgbClr val="3AA8B5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nettore diritto 162">
            <a:extLst>
              <a:ext uri="{FF2B5EF4-FFF2-40B4-BE49-F238E27FC236}">
                <a16:creationId xmlns:a16="http://schemas.microsoft.com/office/drawing/2014/main" id="{9C7EA1DD-0882-4B4D-B204-641A35D06BE2}"/>
              </a:ext>
            </a:extLst>
          </p:cNvPr>
          <p:cNvCxnSpPr>
            <a:cxnSpLocks/>
          </p:cNvCxnSpPr>
          <p:nvPr/>
        </p:nvCxnSpPr>
        <p:spPr>
          <a:xfrm rot="20272074">
            <a:off x="451742" y="5720103"/>
            <a:ext cx="1712426" cy="0"/>
          </a:xfrm>
          <a:prstGeom prst="line">
            <a:avLst/>
          </a:prstGeom>
          <a:ln w="190500" cap="rnd" cmpd="sng">
            <a:solidFill>
              <a:srgbClr val="3AA8B5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ttore diritto 163">
            <a:extLst>
              <a:ext uri="{FF2B5EF4-FFF2-40B4-BE49-F238E27FC236}">
                <a16:creationId xmlns:a16="http://schemas.microsoft.com/office/drawing/2014/main" id="{1AD54FC4-1537-4206-8B5F-CF3A3EA0DE4E}"/>
              </a:ext>
            </a:extLst>
          </p:cNvPr>
          <p:cNvCxnSpPr>
            <a:cxnSpLocks/>
          </p:cNvCxnSpPr>
          <p:nvPr/>
        </p:nvCxnSpPr>
        <p:spPr>
          <a:xfrm flipV="1">
            <a:off x="1745714" y="5456045"/>
            <a:ext cx="1648131" cy="673568"/>
          </a:xfrm>
          <a:prstGeom prst="line">
            <a:avLst/>
          </a:prstGeom>
          <a:ln w="190500" cap="rnd" cmpd="sng">
            <a:solidFill>
              <a:srgbClr val="CAE6E7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nettore diritto 164">
            <a:extLst>
              <a:ext uri="{FF2B5EF4-FFF2-40B4-BE49-F238E27FC236}">
                <a16:creationId xmlns:a16="http://schemas.microsoft.com/office/drawing/2014/main" id="{44D59E6F-116A-4274-B042-6B5DFB6EF257}"/>
              </a:ext>
            </a:extLst>
          </p:cNvPr>
          <p:cNvCxnSpPr>
            <a:cxnSpLocks/>
          </p:cNvCxnSpPr>
          <p:nvPr/>
        </p:nvCxnSpPr>
        <p:spPr>
          <a:xfrm rot="20272074">
            <a:off x="1967355" y="5808761"/>
            <a:ext cx="2852981" cy="0"/>
          </a:xfrm>
          <a:prstGeom prst="line">
            <a:avLst/>
          </a:prstGeom>
          <a:ln w="190500" cap="rnd" cmpd="sng">
            <a:solidFill>
              <a:srgbClr val="038AB4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ttore diritto 165">
            <a:extLst>
              <a:ext uri="{FF2B5EF4-FFF2-40B4-BE49-F238E27FC236}">
                <a16:creationId xmlns:a16="http://schemas.microsoft.com/office/drawing/2014/main" id="{5695EA8B-825B-44D4-B936-FEAF2245C93A}"/>
              </a:ext>
            </a:extLst>
          </p:cNvPr>
          <p:cNvCxnSpPr>
            <a:cxnSpLocks/>
          </p:cNvCxnSpPr>
          <p:nvPr/>
        </p:nvCxnSpPr>
        <p:spPr>
          <a:xfrm rot="20272074">
            <a:off x="4926706" y="5131697"/>
            <a:ext cx="420161" cy="0"/>
          </a:xfrm>
          <a:prstGeom prst="line">
            <a:avLst/>
          </a:prstGeom>
          <a:ln w="190500" cap="rnd" cmpd="sng">
            <a:solidFill>
              <a:srgbClr val="3AA8B5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ttore diritto 166">
            <a:extLst>
              <a:ext uri="{FF2B5EF4-FFF2-40B4-BE49-F238E27FC236}">
                <a16:creationId xmlns:a16="http://schemas.microsoft.com/office/drawing/2014/main" id="{14E54D20-3556-4FE1-BE12-494343473AE0}"/>
              </a:ext>
            </a:extLst>
          </p:cNvPr>
          <p:cNvCxnSpPr>
            <a:cxnSpLocks/>
          </p:cNvCxnSpPr>
          <p:nvPr/>
        </p:nvCxnSpPr>
        <p:spPr>
          <a:xfrm rot="20272074" flipV="1">
            <a:off x="2690594" y="5981662"/>
            <a:ext cx="2044317" cy="2609"/>
          </a:xfrm>
          <a:prstGeom prst="line">
            <a:avLst/>
          </a:prstGeom>
          <a:ln w="190500" cap="rnd" cmpd="sng">
            <a:solidFill>
              <a:srgbClr val="3AA8B5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ttore diritto 167">
            <a:extLst>
              <a:ext uri="{FF2B5EF4-FFF2-40B4-BE49-F238E27FC236}">
                <a16:creationId xmlns:a16="http://schemas.microsoft.com/office/drawing/2014/main" id="{8715E6EF-84B7-4F78-A402-F569EE0423FE}"/>
              </a:ext>
            </a:extLst>
          </p:cNvPr>
          <p:cNvCxnSpPr>
            <a:cxnSpLocks/>
          </p:cNvCxnSpPr>
          <p:nvPr/>
        </p:nvCxnSpPr>
        <p:spPr>
          <a:xfrm rot="20272074">
            <a:off x="3282170" y="4385292"/>
            <a:ext cx="2852981" cy="0"/>
          </a:xfrm>
          <a:prstGeom prst="line">
            <a:avLst/>
          </a:prstGeom>
          <a:ln w="190500" cap="rnd" cmpd="sng">
            <a:solidFill>
              <a:srgbClr val="038AB4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Connettore diritto 168">
            <a:extLst>
              <a:ext uri="{FF2B5EF4-FFF2-40B4-BE49-F238E27FC236}">
                <a16:creationId xmlns:a16="http://schemas.microsoft.com/office/drawing/2014/main" id="{0DDF90DA-04CA-47E9-92F0-09AD8D013204}"/>
              </a:ext>
            </a:extLst>
          </p:cNvPr>
          <p:cNvCxnSpPr>
            <a:cxnSpLocks/>
          </p:cNvCxnSpPr>
          <p:nvPr/>
        </p:nvCxnSpPr>
        <p:spPr>
          <a:xfrm rot="20272074" flipV="1">
            <a:off x="3483365" y="5806611"/>
            <a:ext cx="2871440" cy="0"/>
          </a:xfrm>
          <a:prstGeom prst="line">
            <a:avLst/>
          </a:prstGeom>
          <a:ln w="190500" cap="rnd" cmpd="sng">
            <a:solidFill>
              <a:srgbClr val="CAE6E7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ttore diritto 169">
            <a:extLst>
              <a:ext uri="{FF2B5EF4-FFF2-40B4-BE49-F238E27FC236}">
                <a16:creationId xmlns:a16="http://schemas.microsoft.com/office/drawing/2014/main" id="{8BBA5FCD-7FC6-4CF9-9B20-B744C2D0F717}"/>
              </a:ext>
            </a:extLst>
          </p:cNvPr>
          <p:cNvCxnSpPr>
            <a:cxnSpLocks/>
          </p:cNvCxnSpPr>
          <p:nvPr/>
        </p:nvCxnSpPr>
        <p:spPr>
          <a:xfrm flipV="1">
            <a:off x="4883132" y="5053348"/>
            <a:ext cx="1191538" cy="470236"/>
          </a:xfrm>
          <a:prstGeom prst="line">
            <a:avLst/>
          </a:prstGeom>
          <a:ln w="190500" cap="rnd" cmpd="sng">
            <a:solidFill>
              <a:srgbClr val="3AA8B5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ttore diritto 170">
            <a:extLst>
              <a:ext uri="{FF2B5EF4-FFF2-40B4-BE49-F238E27FC236}">
                <a16:creationId xmlns:a16="http://schemas.microsoft.com/office/drawing/2014/main" id="{9AB62402-D01F-44E8-9CAE-F6AA384BFD17}"/>
              </a:ext>
            </a:extLst>
          </p:cNvPr>
          <p:cNvCxnSpPr>
            <a:cxnSpLocks/>
          </p:cNvCxnSpPr>
          <p:nvPr/>
        </p:nvCxnSpPr>
        <p:spPr>
          <a:xfrm flipV="1">
            <a:off x="3904561" y="4240523"/>
            <a:ext cx="1876110" cy="775730"/>
          </a:xfrm>
          <a:prstGeom prst="line">
            <a:avLst/>
          </a:prstGeom>
          <a:ln w="190500" cap="rnd" cmpd="sng">
            <a:solidFill>
              <a:srgbClr val="3AA8B5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nettore diritto 171">
            <a:extLst>
              <a:ext uri="{FF2B5EF4-FFF2-40B4-BE49-F238E27FC236}">
                <a16:creationId xmlns:a16="http://schemas.microsoft.com/office/drawing/2014/main" id="{7F240965-94E5-4CEA-B8B9-95FDD5A9F551}"/>
              </a:ext>
            </a:extLst>
          </p:cNvPr>
          <p:cNvCxnSpPr>
            <a:cxnSpLocks/>
          </p:cNvCxnSpPr>
          <p:nvPr/>
        </p:nvCxnSpPr>
        <p:spPr>
          <a:xfrm rot="20272074">
            <a:off x="4288714" y="6138560"/>
            <a:ext cx="1138200" cy="0"/>
          </a:xfrm>
          <a:prstGeom prst="line">
            <a:avLst/>
          </a:prstGeom>
          <a:ln w="190500" cap="rnd" cmpd="sng">
            <a:solidFill>
              <a:srgbClr val="038AB4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ttore diritto 172">
            <a:extLst>
              <a:ext uri="{FF2B5EF4-FFF2-40B4-BE49-F238E27FC236}">
                <a16:creationId xmlns:a16="http://schemas.microsoft.com/office/drawing/2014/main" id="{5BA535DD-EF36-4ABE-9835-BE15C0E2D277}"/>
              </a:ext>
            </a:extLst>
          </p:cNvPr>
          <p:cNvCxnSpPr>
            <a:cxnSpLocks/>
          </p:cNvCxnSpPr>
          <p:nvPr/>
        </p:nvCxnSpPr>
        <p:spPr>
          <a:xfrm flipV="1">
            <a:off x="5605729" y="5433616"/>
            <a:ext cx="989950" cy="391023"/>
          </a:xfrm>
          <a:prstGeom prst="line">
            <a:avLst/>
          </a:prstGeom>
          <a:ln w="190500" cap="rnd" cmpd="sng">
            <a:solidFill>
              <a:srgbClr val="CAE6E7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ttore diritto 173">
            <a:extLst>
              <a:ext uri="{FF2B5EF4-FFF2-40B4-BE49-F238E27FC236}">
                <a16:creationId xmlns:a16="http://schemas.microsoft.com/office/drawing/2014/main" id="{39E5F518-6364-4999-8E5D-9FA08D3B19F6}"/>
              </a:ext>
            </a:extLst>
          </p:cNvPr>
          <p:cNvCxnSpPr>
            <a:cxnSpLocks/>
          </p:cNvCxnSpPr>
          <p:nvPr/>
        </p:nvCxnSpPr>
        <p:spPr>
          <a:xfrm rot="20272074">
            <a:off x="5188912" y="6252686"/>
            <a:ext cx="420161" cy="0"/>
          </a:xfrm>
          <a:prstGeom prst="line">
            <a:avLst/>
          </a:prstGeom>
          <a:ln w="190500" cap="rnd" cmpd="sng">
            <a:solidFill>
              <a:srgbClr val="3AA8B5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ttore diritto 174">
            <a:extLst>
              <a:ext uri="{FF2B5EF4-FFF2-40B4-BE49-F238E27FC236}">
                <a16:creationId xmlns:a16="http://schemas.microsoft.com/office/drawing/2014/main" id="{BCD5DC69-A7DC-438C-AE92-20E15CD84689}"/>
              </a:ext>
            </a:extLst>
          </p:cNvPr>
          <p:cNvCxnSpPr>
            <a:cxnSpLocks/>
          </p:cNvCxnSpPr>
          <p:nvPr/>
        </p:nvCxnSpPr>
        <p:spPr>
          <a:xfrm rot="20272074">
            <a:off x="5748361" y="6177402"/>
            <a:ext cx="889740" cy="2488"/>
          </a:xfrm>
          <a:prstGeom prst="line">
            <a:avLst/>
          </a:prstGeom>
          <a:ln w="190500" cap="rnd" cmpd="sng">
            <a:solidFill>
              <a:srgbClr val="CAE6E7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ttore diritto 175">
            <a:extLst>
              <a:ext uri="{FF2B5EF4-FFF2-40B4-BE49-F238E27FC236}">
                <a16:creationId xmlns:a16="http://schemas.microsoft.com/office/drawing/2014/main" id="{9CDDB2FC-44EC-403A-94AA-E05FC3DEFCE6}"/>
              </a:ext>
            </a:extLst>
          </p:cNvPr>
          <p:cNvCxnSpPr>
            <a:cxnSpLocks/>
          </p:cNvCxnSpPr>
          <p:nvPr/>
        </p:nvCxnSpPr>
        <p:spPr>
          <a:xfrm flipV="1">
            <a:off x="5819492" y="5760130"/>
            <a:ext cx="786326" cy="298473"/>
          </a:xfrm>
          <a:prstGeom prst="line">
            <a:avLst/>
          </a:prstGeom>
          <a:ln w="190500" cap="rnd" cmpd="sng">
            <a:solidFill>
              <a:srgbClr val="3AA8B5">
                <a:alpha val="3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57" y="6542386"/>
            <a:ext cx="3565556" cy="24400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B565435-F676-4D91-A184-3862A810C0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4497" y="457078"/>
            <a:ext cx="11254344" cy="921286"/>
          </a:xfrm>
          <a:prstGeom prst="rect">
            <a:avLst/>
          </a:prstGeom>
        </p:spPr>
      </p:pic>
      <p:sp>
        <p:nvSpPr>
          <p:cNvPr id="151" name="Rettangolo 150">
            <a:extLst>
              <a:ext uri="{FF2B5EF4-FFF2-40B4-BE49-F238E27FC236}">
                <a16:creationId xmlns:a16="http://schemas.microsoft.com/office/drawing/2014/main" id="{16A93B4B-03C6-4721-8807-129C81D9B1F2}"/>
              </a:ext>
            </a:extLst>
          </p:cNvPr>
          <p:cNvSpPr/>
          <p:nvPr userDrawn="1"/>
        </p:nvSpPr>
        <p:spPr>
          <a:xfrm rot="20272074">
            <a:off x="2540610" y="1806253"/>
            <a:ext cx="2049081" cy="35202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it-IT" sz="1800" dirty="0">
                <a:solidFill>
                  <a:srgbClr val="164094"/>
                </a:solidFill>
                <a:latin typeface="Titillium Web" panose="00000500000000000000" pitchFamily="2" charset="0"/>
              </a:rPr>
              <a:t>occupazione</a:t>
            </a:r>
            <a:endParaRPr lang="it-IT" sz="1800" dirty="0">
              <a:solidFill>
                <a:srgbClr val="164094"/>
              </a:solidFill>
            </a:endParaRPr>
          </a:p>
        </p:txBody>
      </p:sp>
      <p:sp>
        <p:nvSpPr>
          <p:cNvPr id="152" name="Rettangolo 151">
            <a:extLst>
              <a:ext uri="{FF2B5EF4-FFF2-40B4-BE49-F238E27FC236}">
                <a16:creationId xmlns:a16="http://schemas.microsoft.com/office/drawing/2014/main" id="{DEABC107-BDBF-4962-AB25-B6914EAA98C8}"/>
              </a:ext>
            </a:extLst>
          </p:cNvPr>
          <p:cNvSpPr/>
          <p:nvPr userDrawn="1"/>
        </p:nvSpPr>
        <p:spPr>
          <a:xfrm rot="20272074">
            <a:off x="3087196" y="2817442"/>
            <a:ext cx="2611375" cy="326892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it-IT" sz="1800" dirty="0">
                <a:solidFill>
                  <a:srgbClr val="164094"/>
                </a:solidFill>
                <a:latin typeface="Titillium Web" panose="00000500000000000000" pitchFamily="2" charset="0"/>
              </a:rPr>
              <a:t>istruzione e formazione</a:t>
            </a:r>
            <a:endParaRPr lang="it-IT" sz="1800" dirty="0">
              <a:solidFill>
                <a:srgbClr val="164094"/>
              </a:solidFill>
            </a:endParaRPr>
          </a:p>
        </p:txBody>
      </p:sp>
      <p:sp>
        <p:nvSpPr>
          <p:cNvPr id="153" name="Rettangolo 152">
            <a:extLst>
              <a:ext uri="{FF2B5EF4-FFF2-40B4-BE49-F238E27FC236}">
                <a16:creationId xmlns:a16="http://schemas.microsoft.com/office/drawing/2014/main" id="{CDD21DC2-5A33-4F17-A526-729FBCC6CC38}"/>
              </a:ext>
            </a:extLst>
          </p:cNvPr>
          <p:cNvSpPr/>
          <p:nvPr userDrawn="1"/>
        </p:nvSpPr>
        <p:spPr>
          <a:xfrm rot="20272074">
            <a:off x="3432684" y="4936996"/>
            <a:ext cx="1840328" cy="30591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it-IT" sz="1800" dirty="0">
                <a:solidFill>
                  <a:srgbClr val="164094"/>
                </a:solidFill>
                <a:latin typeface="Titillium Web" panose="00000500000000000000" pitchFamily="2" charset="0"/>
              </a:rPr>
              <a:t>inclusione sociale</a:t>
            </a:r>
            <a:endParaRPr lang="it-IT" sz="1800" dirty="0">
              <a:solidFill>
                <a:srgbClr val="164094"/>
              </a:solidFill>
            </a:endParaRPr>
          </a:p>
        </p:txBody>
      </p:sp>
      <p:sp>
        <p:nvSpPr>
          <p:cNvPr id="154" name="Rettangolo 153">
            <a:extLst>
              <a:ext uri="{FF2B5EF4-FFF2-40B4-BE49-F238E27FC236}">
                <a16:creationId xmlns:a16="http://schemas.microsoft.com/office/drawing/2014/main" id="{E17254E4-841C-4981-BD3D-702A3848FF01}"/>
              </a:ext>
            </a:extLst>
          </p:cNvPr>
          <p:cNvSpPr/>
          <p:nvPr userDrawn="1"/>
        </p:nvSpPr>
        <p:spPr>
          <a:xfrm rot="20272074">
            <a:off x="2418374" y="3771618"/>
            <a:ext cx="2277108" cy="32026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it-IT" sz="1800" dirty="0">
                <a:solidFill>
                  <a:srgbClr val="164094"/>
                </a:solidFill>
                <a:latin typeface="Titillium Web" panose="00000500000000000000" pitchFamily="2" charset="0"/>
              </a:rPr>
              <a:t>occupazione giovanile</a:t>
            </a:r>
            <a:endParaRPr lang="it-IT" sz="1800" dirty="0">
              <a:solidFill>
                <a:srgbClr val="164094"/>
              </a:solidFill>
            </a:endParaRPr>
          </a:p>
        </p:txBody>
      </p:sp>
      <p:sp>
        <p:nvSpPr>
          <p:cNvPr id="180" name="Shape 4">
            <a:extLst>
              <a:ext uri="{FF2B5EF4-FFF2-40B4-BE49-F238E27FC236}">
                <a16:creationId xmlns:a16="http://schemas.microsoft.com/office/drawing/2014/main" id="{DF272AA7-CF7B-4F94-99F8-7CF3D05E611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6339677" y="6123700"/>
            <a:ext cx="398503" cy="36932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164094"/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205035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14400" y="1122363"/>
            <a:ext cx="103632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164094"/>
                </a:solidFill>
              </a:defRPr>
            </a:lvl1pPr>
          </a:lstStyle>
          <a:p>
            <a:r>
              <a:rPr dirty="0" err="1"/>
              <a:t>Titolo</a:t>
            </a:r>
            <a:r>
              <a:rPr dirty="0"/>
              <a:t> </a:t>
            </a:r>
            <a:r>
              <a:rPr dirty="0" err="1"/>
              <a:t>Testo</a:t>
            </a:r>
            <a:endParaRPr dirty="0"/>
          </a:p>
        </p:txBody>
      </p:sp>
      <p:sp>
        <p:nvSpPr>
          <p:cNvPr id="108" name="Shape 108"/>
          <p:cNvSpPr>
            <a:spLocks noGrp="1"/>
          </p:cNvSpPr>
          <p:nvPr>
            <p:ph type="body" sz="quarter" idx="1"/>
          </p:nvPr>
        </p:nvSpPr>
        <p:spPr>
          <a:xfrm>
            <a:off x="1524000" y="3602038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" name="Shape 4">
            <a:extLst>
              <a:ext uri="{FF2B5EF4-FFF2-40B4-BE49-F238E27FC236}">
                <a16:creationId xmlns:a16="http://schemas.microsoft.com/office/drawing/2014/main" id="{8A5E8CFC-A3A5-42AD-AF87-21382915900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6339677" y="6123700"/>
            <a:ext cx="398503" cy="36932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164094"/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16409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233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646547" y="1008530"/>
            <a:ext cx="10898909" cy="80682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solidFill>
                  <a:srgbClr val="164094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646546" y="1949826"/>
            <a:ext cx="10898909" cy="3899647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cxnSp>
        <p:nvCxnSpPr>
          <p:cNvPr id="25" name="Shape 24"/>
          <p:cNvCxnSpPr/>
          <p:nvPr/>
        </p:nvCxnSpPr>
        <p:spPr>
          <a:xfrm flipV="1">
            <a:off x="461821" y="941296"/>
            <a:ext cx="11083639" cy="153295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13456" y="6387355"/>
            <a:ext cx="2032000" cy="134471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855">
                <a:solidFill>
                  <a:srgbClr val="16409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9" name="PwCFirm"/>
          <p:cNvSpPr txBox="1"/>
          <p:nvPr userDrawn="1"/>
        </p:nvSpPr>
        <p:spPr>
          <a:xfrm>
            <a:off x="646545" y="6387355"/>
            <a:ext cx="3509819" cy="13447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855" noProof="0" dirty="0">
                <a:latin typeface="Arial" pitchFamily="34" charset="0"/>
                <a:cs typeface="Arial" pitchFamily="34" charset="0"/>
              </a:rPr>
              <a:t>PwC  |  January 2014</a:t>
            </a:r>
          </a:p>
        </p:txBody>
      </p:sp>
    </p:spTree>
    <p:extLst>
      <p:ext uri="{BB962C8B-B14F-4D97-AF65-F5344CB8AC3E}">
        <p14:creationId xmlns:p14="http://schemas.microsoft.com/office/powerpoint/2010/main" val="3075306242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82" name="Shape 8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83" name="Shape 83"/>
          <p:cNvSpPr>
            <a:spLocks noGrp="1"/>
          </p:cNvSpPr>
          <p:nvPr>
            <p:ph type="sldNum" sz="quarter" idx="2"/>
          </p:nvPr>
        </p:nvSpPr>
        <p:spPr>
          <a:xfrm>
            <a:off x="5896748" y="6398434"/>
            <a:ext cx="398503" cy="36932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  <p:pic>
        <p:nvPicPr>
          <p:cNvPr id="5" name="pasted-image.pd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9929" y="-16172"/>
            <a:ext cx="12237128" cy="6883401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Connettore 1 14">
            <a:extLst>
              <a:ext uri="{FF2B5EF4-FFF2-40B4-BE49-F238E27FC236}">
                <a16:creationId xmlns:a16="http://schemas.microsoft.com/office/drawing/2014/main" id="{CF84573B-A6EA-46F2-9D8C-12C9BF0E644D}"/>
              </a:ext>
            </a:extLst>
          </p:cNvPr>
          <p:cNvCxnSpPr/>
          <p:nvPr userDrawn="1"/>
        </p:nvCxnSpPr>
        <p:spPr>
          <a:xfrm>
            <a:off x="805124" y="785210"/>
            <a:ext cx="11040000" cy="0"/>
          </a:xfrm>
          <a:prstGeom prst="line">
            <a:avLst/>
          </a:prstGeom>
          <a:ln w="38100" cmpd="sng">
            <a:solidFill>
              <a:schemeClr val="bg1">
                <a:lumMod val="8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magine 9">
            <a:extLst>
              <a:ext uri="{FF2B5EF4-FFF2-40B4-BE49-F238E27FC236}">
                <a16:creationId xmlns:a16="http://schemas.microsoft.com/office/drawing/2014/main" id="{762107BA-EF6C-4188-AF58-2A3017DE59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23954" y="6563881"/>
            <a:ext cx="3790490" cy="310291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B62FC7F3-804D-4748-8FDE-48407E77025E}"/>
              </a:ext>
            </a:extLst>
          </p:cNvPr>
          <p:cNvSpPr/>
          <p:nvPr userDrawn="1"/>
        </p:nvSpPr>
        <p:spPr>
          <a:xfrm>
            <a:off x="5817326" y="6398434"/>
            <a:ext cx="574765" cy="310291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" name="Shape 123"/>
          <p:cNvSpPr/>
          <p:nvPr userDrawn="1"/>
        </p:nvSpPr>
        <p:spPr>
          <a:xfrm>
            <a:off x="402829" y="302900"/>
            <a:ext cx="11411615" cy="6252200"/>
          </a:xfrm>
          <a:prstGeom prst="rect">
            <a:avLst/>
          </a:prstGeom>
          <a:solidFill>
            <a:srgbClr val="FEFDFF"/>
          </a:solidFill>
          <a:ln w="12700">
            <a:solidFill>
              <a:srgbClr val="909090"/>
            </a:solidFill>
            <a:miter lim="400000"/>
          </a:ln>
        </p:spPr>
        <p:txBody>
          <a:bodyPr lIns="45718" tIns="45718" rIns="45718" bIns="45718" anchor="ctr"/>
          <a:lstStyle/>
          <a:p>
            <a:endParaRPr sz="180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C83A6C20-4799-4306-9D5E-70668BF529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8827" y="2693819"/>
            <a:ext cx="11254344" cy="921286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3B8AB560-E0EE-4882-8A5A-F9B9FFE7210E}"/>
              </a:ext>
            </a:extLst>
          </p:cNvPr>
          <p:cNvSpPr/>
          <p:nvPr userDrawn="1"/>
        </p:nvSpPr>
        <p:spPr>
          <a:xfrm>
            <a:off x="0" y="0"/>
            <a:ext cx="413687" cy="6858000"/>
          </a:xfrm>
          <a:prstGeom prst="rect">
            <a:avLst/>
          </a:prstGeom>
          <a:solidFill>
            <a:srgbClr val="007D43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9179E0AB-B33F-4FCF-BFE3-05574608BE8A}"/>
              </a:ext>
            </a:extLst>
          </p:cNvPr>
          <p:cNvSpPr/>
          <p:nvPr userDrawn="1"/>
        </p:nvSpPr>
        <p:spPr>
          <a:xfrm>
            <a:off x="11926251" y="0"/>
            <a:ext cx="413687" cy="6858000"/>
          </a:xfrm>
          <a:prstGeom prst="rect">
            <a:avLst/>
          </a:prstGeom>
          <a:solidFill>
            <a:srgbClr val="007D43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7558442B-A8F0-4D0A-AD37-3FFB691A5B7A}"/>
              </a:ext>
            </a:extLst>
          </p:cNvPr>
          <p:cNvSpPr/>
          <p:nvPr userDrawn="1"/>
        </p:nvSpPr>
        <p:spPr>
          <a:xfrm rot="5400000">
            <a:off x="5940970" y="-5664005"/>
            <a:ext cx="413687" cy="11736000"/>
          </a:xfrm>
          <a:prstGeom prst="rect">
            <a:avLst/>
          </a:prstGeom>
          <a:solidFill>
            <a:srgbClr val="007D43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105C432A-BE56-4F83-9171-941C1682D574}"/>
              </a:ext>
            </a:extLst>
          </p:cNvPr>
          <p:cNvSpPr/>
          <p:nvPr userDrawn="1"/>
        </p:nvSpPr>
        <p:spPr>
          <a:xfrm rot="5400000">
            <a:off x="5937672" y="784014"/>
            <a:ext cx="413687" cy="11736000"/>
          </a:xfrm>
          <a:prstGeom prst="rect">
            <a:avLst/>
          </a:prstGeom>
          <a:solidFill>
            <a:srgbClr val="007D43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Shape 4">
            <a:extLst>
              <a:ext uri="{FF2B5EF4-FFF2-40B4-BE49-F238E27FC236}">
                <a16:creationId xmlns:a16="http://schemas.microsoft.com/office/drawing/2014/main" id="{95FBCC82-823E-4502-A68C-B3CFE926262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6339677" y="6123700"/>
            <a:ext cx="398503" cy="36932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164094"/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D2B878C9-32E7-4DBB-A17F-5E4F3D8AB11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57" y="6542386"/>
            <a:ext cx="3565556" cy="244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79699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64094"/>
                </a:solidFill>
              </a:defRPr>
            </a:lvl1pPr>
          </a:lstStyle>
          <a:p>
            <a:r>
              <a:rPr dirty="0" err="1"/>
              <a:t>Titolo</a:t>
            </a:r>
            <a:r>
              <a:rPr dirty="0"/>
              <a:t> </a:t>
            </a:r>
            <a:r>
              <a:rPr dirty="0" err="1"/>
              <a:t>Testo</a:t>
            </a:r>
            <a:endParaRPr dirty="0"/>
          </a:p>
        </p:txBody>
      </p:sp>
      <p:sp>
        <p:nvSpPr>
          <p:cNvPr id="28" name="Shape 28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8" indent="-320038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" name="Shape 4">
            <a:extLst>
              <a:ext uri="{FF2B5EF4-FFF2-40B4-BE49-F238E27FC236}">
                <a16:creationId xmlns:a16="http://schemas.microsoft.com/office/drawing/2014/main" id="{217E24D3-9819-45B3-9AD4-71873E2C825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6339677" y="6123700"/>
            <a:ext cx="398503" cy="36932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164094"/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64094"/>
                </a:solidFill>
              </a:defRPr>
            </a:lvl1pPr>
          </a:lstStyle>
          <a:p>
            <a:r>
              <a:t>Titolo Testo</a:t>
            </a:r>
          </a:p>
        </p:txBody>
      </p:sp>
      <p:sp>
        <p:nvSpPr>
          <p:cNvPr id="37" name="Shape 37"/>
          <p:cNvSpPr>
            <a:spLocks noGrp="1"/>
          </p:cNvSpPr>
          <p:nvPr>
            <p:ph type="body" sz="quarter" idx="1"/>
          </p:nvPr>
        </p:nvSpPr>
        <p:spPr>
          <a:xfrm>
            <a:off x="609600" y="1535112"/>
            <a:ext cx="5386917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>
                <a:solidFill>
                  <a:schemeClr val="tx1"/>
                </a:solidFill>
              </a:defRPr>
            </a:lvl1pPr>
            <a:lvl2pPr marL="0" indent="0">
              <a:spcBef>
                <a:spcPts val="500"/>
              </a:spcBef>
              <a:buSzTx/>
              <a:buFontTx/>
              <a:buNone/>
              <a:defRPr sz="2400" b="1">
                <a:solidFill>
                  <a:schemeClr val="tx1"/>
                </a:solidFill>
              </a:defRPr>
            </a:lvl2pPr>
            <a:lvl3pPr marL="0" indent="0">
              <a:spcBef>
                <a:spcPts val="500"/>
              </a:spcBef>
              <a:buSzTx/>
              <a:buFontTx/>
              <a:buNone/>
              <a:defRPr sz="2400" b="1">
                <a:solidFill>
                  <a:schemeClr val="tx1"/>
                </a:solidFill>
              </a:defRPr>
            </a:lvl3pPr>
            <a:lvl4pPr marL="0" indent="0">
              <a:spcBef>
                <a:spcPts val="500"/>
              </a:spcBef>
              <a:buSzTx/>
              <a:buFontTx/>
              <a:buNone/>
              <a:defRPr sz="2400" b="1">
                <a:solidFill>
                  <a:schemeClr val="tx1"/>
                </a:solidFill>
              </a:defRPr>
            </a:lvl4pPr>
            <a:lvl5pPr marL="0" indent="0">
              <a:spcBef>
                <a:spcPts val="500"/>
              </a:spcBef>
              <a:buSzTx/>
              <a:buFontTx/>
              <a:buNone/>
              <a:defRPr sz="2400" b="1">
                <a:solidFill>
                  <a:schemeClr val="tx1"/>
                </a:solidFill>
              </a:defRPr>
            </a:lvl5pPr>
          </a:lstStyle>
          <a:p>
            <a:r>
              <a:rPr dirty="0" err="1"/>
              <a:t>Corpo</a:t>
            </a:r>
            <a:r>
              <a:rPr dirty="0"/>
              <a:t> </a:t>
            </a:r>
            <a:r>
              <a:rPr dirty="0" err="1"/>
              <a:t>livello</a:t>
            </a:r>
            <a:r>
              <a:rPr dirty="0"/>
              <a:t> </a:t>
            </a:r>
            <a:r>
              <a:rPr dirty="0" err="1"/>
              <a:t>uno</a:t>
            </a:r>
            <a:endParaRPr dirty="0"/>
          </a:p>
          <a:p>
            <a:pPr lvl="1"/>
            <a:r>
              <a:rPr dirty="0" err="1"/>
              <a:t>Corpo</a:t>
            </a:r>
            <a:r>
              <a:rPr dirty="0"/>
              <a:t> </a:t>
            </a:r>
            <a:r>
              <a:rPr dirty="0" err="1"/>
              <a:t>livello</a:t>
            </a:r>
            <a:r>
              <a:rPr dirty="0"/>
              <a:t> due</a:t>
            </a:r>
          </a:p>
          <a:p>
            <a:pPr lvl="2"/>
            <a:r>
              <a:rPr dirty="0" err="1"/>
              <a:t>Corpo</a:t>
            </a:r>
            <a:r>
              <a:rPr dirty="0"/>
              <a:t> </a:t>
            </a:r>
            <a:r>
              <a:rPr dirty="0" err="1"/>
              <a:t>livello</a:t>
            </a:r>
            <a:r>
              <a:rPr dirty="0"/>
              <a:t> </a:t>
            </a:r>
            <a:r>
              <a:rPr dirty="0" err="1"/>
              <a:t>tre</a:t>
            </a:r>
            <a:endParaRPr dirty="0"/>
          </a:p>
          <a:p>
            <a:pPr lvl="3"/>
            <a:r>
              <a:rPr dirty="0" err="1"/>
              <a:t>Corpo</a:t>
            </a:r>
            <a:r>
              <a:rPr dirty="0"/>
              <a:t> </a:t>
            </a:r>
            <a:r>
              <a:rPr dirty="0" err="1"/>
              <a:t>livello</a:t>
            </a:r>
            <a:r>
              <a:rPr dirty="0"/>
              <a:t> quattro</a:t>
            </a:r>
          </a:p>
          <a:p>
            <a:pPr lvl="4"/>
            <a:r>
              <a:rPr dirty="0" err="1"/>
              <a:t>Corpo</a:t>
            </a:r>
            <a:r>
              <a:rPr dirty="0"/>
              <a:t> </a:t>
            </a:r>
            <a:r>
              <a:rPr dirty="0" err="1"/>
              <a:t>livello</a:t>
            </a:r>
            <a:r>
              <a:rPr dirty="0"/>
              <a:t> cinque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sz="quarter" idx="13"/>
          </p:nvPr>
        </p:nvSpPr>
        <p:spPr>
          <a:xfrm>
            <a:off x="6193368" y="1535112"/>
            <a:ext cx="5389033" cy="639764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dirty="0"/>
          </a:p>
        </p:txBody>
      </p:sp>
      <p:sp>
        <p:nvSpPr>
          <p:cNvPr id="7" name="Shape 4">
            <a:extLst>
              <a:ext uri="{FF2B5EF4-FFF2-40B4-BE49-F238E27FC236}">
                <a16:creationId xmlns:a16="http://schemas.microsoft.com/office/drawing/2014/main" id="{F11B8FA5-99B6-421E-9770-8FC607EC4CB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6339677" y="6123700"/>
            <a:ext cx="398503" cy="36932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164094"/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64094"/>
                </a:solidFill>
              </a:defRPr>
            </a:lvl1pPr>
          </a:lstStyle>
          <a:p>
            <a:r>
              <a:t>Titolo Testo</a:t>
            </a:r>
          </a:p>
        </p:txBody>
      </p:sp>
      <p:sp>
        <p:nvSpPr>
          <p:cNvPr id="5" name="Shape 4">
            <a:extLst>
              <a:ext uri="{FF2B5EF4-FFF2-40B4-BE49-F238E27FC236}">
                <a16:creationId xmlns:a16="http://schemas.microsoft.com/office/drawing/2014/main" id="{0D68583C-1BDA-4D1B-ABE8-2B2B7FC1395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6339677" y="6123700"/>
            <a:ext cx="398503" cy="36932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164094"/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7" cy="1162050"/>
          </a:xfrm>
          <a:prstGeom prst="rect">
            <a:avLst/>
          </a:prstGeom>
        </p:spPr>
        <p:txBody>
          <a:bodyPr anchor="b"/>
          <a:lstStyle>
            <a:lvl1pPr>
              <a:defRPr sz="2000">
                <a:solidFill>
                  <a:srgbClr val="164094"/>
                </a:solidFill>
              </a:defRPr>
            </a:lvl1pPr>
          </a:lstStyle>
          <a:p>
            <a:r>
              <a:rPr dirty="0" err="1"/>
              <a:t>Titolo</a:t>
            </a:r>
            <a:r>
              <a:rPr dirty="0"/>
              <a:t> </a:t>
            </a:r>
            <a:r>
              <a:rPr dirty="0" err="1"/>
              <a:t>Testo</a:t>
            </a:r>
            <a:endParaRPr dirty="0"/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3" name="Shape 63"/>
          <p:cNvSpPr>
            <a:spLocks noGrp="1"/>
          </p:cNvSpPr>
          <p:nvPr>
            <p:ph type="body" sz="half" idx="13"/>
          </p:nvPr>
        </p:nvSpPr>
        <p:spPr>
          <a:xfrm>
            <a:off x="609598" y="1435101"/>
            <a:ext cx="4011089" cy="46910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" name="Shape 4">
            <a:extLst>
              <a:ext uri="{FF2B5EF4-FFF2-40B4-BE49-F238E27FC236}">
                <a16:creationId xmlns:a16="http://schemas.microsoft.com/office/drawing/2014/main" id="{63E756EA-D102-4570-ACC1-A6FD6D47519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6339677" y="6123700"/>
            <a:ext cx="398503" cy="36932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164094"/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3" cy="566738"/>
          </a:xfrm>
          <a:prstGeom prst="rect">
            <a:avLst/>
          </a:prstGeom>
        </p:spPr>
        <p:txBody>
          <a:bodyPr anchor="b"/>
          <a:lstStyle>
            <a:lvl1pPr>
              <a:defRPr sz="2000">
                <a:solidFill>
                  <a:srgbClr val="164094"/>
                </a:solidFill>
              </a:defRPr>
            </a:lvl1pPr>
          </a:lstStyle>
          <a:p>
            <a:r>
              <a:rPr dirty="0" err="1"/>
              <a:t>Titolo</a:t>
            </a:r>
            <a:r>
              <a:rPr dirty="0"/>
              <a:t> </a:t>
            </a:r>
            <a:r>
              <a:rPr dirty="0" err="1"/>
              <a:t>Testo</a:t>
            </a:r>
            <a:endParaRPr dirty="0"/>
          </a:p>
        </p:txBody>
      </p:sp>
      <p:sp>
        <p:nvSpPr>
          <p:cNvPr id="72" name="Shape 72"/>
          <p:cNvSpPr>
            <a:spLocks noGrp="1"/>
          </p:cNvSpPr>
          <p:nvPr>
            <p:ph type="pic" sz="half" idx="13"/>
          </p:nvPr>
        </p:nvSpPr>
        <p:spPr>
          <a:xfrm>
            <a:off x="2389717" y="612775"/>
            <a:ext cx="7315203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body" sz="quarter" idx="1"/>
          </p:nvPr>
        </p:nvSpPr>
        <p:spPr>
          <a:xfrm>
            <a:off x="2389717" y="5367337"/>
            <a:ext cx="7315203" cy="80486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0">
              <a:spcBef>
                <a:spcPts val="300"/>
              </a:spcBef>
              <a:buSzTx/>
              <a:buFontTx/>
              <a:buNone/>
              <a:defRPr sz="1400"/>
            </a:lvl2pPr>
            <a:lvl3pPr marL="0" indent="0">
              <a:spcBef>
                <a:spcPts val="300"/>
              </a:spcBef>
              <a:buSzTx/>
              <a:buFontTx/>
              <a:buNone/>
              <a:defRPr sz="1400"/>
            </a:lvl3pPr>
            <a:lvl4pPr marL="0" indent="0">
              <a:spcBef>
                <a:spcPts val="300"/>
              </a:spcBef>
              <a:buSzTx/>
              <a:buFontTx/>
              <a:buNone/>
              <a:defRPr sz="1400"/>
            </a:lvl4pPr>
            <a:lvl5pPr marL="0" indent="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" name="Shape 4">
            <a:extLst>
              <a:ext uri="{FF2B5EF4-FFF2-40B4-BE49-F238E27FC236}">
                <a16:creationId xmlns:a16="http://schemas.microsoft.com/office/drawing/2014/main" id="{C3ED76F6-6A06-4860-AC49-4FC461D4BCA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6339677" y="6123700"/>
            <a:ext cx="398503" cy="36932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164094"/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/>
          </p:cNvSpPr>
          <p:nvPr>
            <p:ph type="title"/>
          </p:nvPr>
        </p:nvSpPr>
        <p:spPr>
          <a:xfrm>
            <a:off x="8839200" y="274639"/>
            <a:ext cx="2743200" cy="585152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64094"/>
                </a:solidFill>
              </a:defRPr>
            </a:lvl1pPr>
          </a:lstStyle>
          <a:p>
            <a:r>
              <a:t>Titolo Testo</a:t>
            </a:r>
          </a:p>
        </p:txBody>
      </p:sp>
      <p:sp>
        <p:nvSpPr>
          <p:cNvPr id="91" name="Shape 91"/>
          <p:cNvSpPr>
            <a:spLocks noGrp="1"/>
          </p:cNvSpPr>
          <p:nvPr>
            <p:ph type="body" idx="1"/>
          </p:nvPr>
        </p:nvSpPr>
        <p:spPr>
          <a:xfrm>
            <a:off x="609600" y="274639"/>
            <a:ext cx="8026400" cy="5851527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" name="Shape 4">
            <a:extLst>
              <a:ext uri="{FF2B5EF4-FFF2-40B4-BE49-F238E27FC236}">
                <a16:creationId xmlns:a16="http://schemas.microsoft.com/office/drawing/2014/main" id="{90584E1C-7835-4F8F-81E8-17FBFEFFBB3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6339677" y="6123700"/>
            <a:ext cx="398503" cy="36932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164094"/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43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Titolo Testo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" name="Shape 4">
            <a:extLst>
              <a:ext uri="{FF2B5EF4-FFF2-40B4-BE49-F238E27FC236}">
                <a16:creationId xmlns:a16="http://schemas.microsoft.com/office/drawing/2014/main" id="{E477F79E-8323-46D2-BA19-D69D7C83F3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96748" y="6320053"/>
            <a:ext cx="398503" cy="36932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164094"/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57" r:id="rId2"/>
    <p:sldLayoutId id="2147483661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8" r:id="rId9"/>
    <p:sldLayoutId id="2147483660" r:id="rId10"/>
    <p:sldLayoutId id="2147483662" r:id="rId11"/>
    <p:sldLayoutId id="2147483664" r:id="rId12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ln>
            <a:noFill/>
          </a:ln>
          <a:solidFill>
            <a:srgbClr val="164094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ln>
            <a:noFill/>
          </a:ln>
          <a:solidFill>
            <a:srgbClr val="46A34B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ln>
            <a:noFill/>
          </a:ln>
          <a:solidFill>
            <a:srgbClr val="46A34B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ln>
            <a:noFill/>
          </a:ln>
          <a:solidFill>
            <a:srgbClr val="46A34B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ln>
            <a:noFill/>
          </a:ln>
          <a:solidFill>
            <a:srgbClr val="46A34B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ln>
            <a:noFill/>
          </a:ln>
          <a:solidFill>
            <a:srgbClr val="46A34B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ln>
            <a:noFill/>
          </a:ln>
          <a:solidFill>
            <a:srgbClr val="46A34B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ln>
            <a:noFill/>
          </a:ln>
          <a:solidFill>
            <a:srgbClr val="46A34B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ln>
            <a:noFill/>
          </a:ln>
          <a:solidFill>
            <a:srgbClr val="46A34B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1D5167D2-6F0A-5AF3-6E91-8105880DF4C8}"/>
              </a:ext>
            </a:extLst>
          </p:cNvPr>
          <p:cNvSpPr txBox="1"/>
          <p:nvPr/>
        </p:nvSpPr>
        <p:spPr>
          <a:xfrm>
            <a:off x="5763777" y="1838764"/>
            <a:ext cx="5802352" cy="18466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3200" b="1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 FSE+2021-2027</a:t>
            </a:r>
          </a:p>
          <a:p>
            <a:pPr algn="ctr"/>
            <a:r>
              <a:rPr lang="it-IT" sz="3200" b="1" cap="small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NUOVE OPPORTUNITÀ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it-IT" b="1" dirty="0">
              <a:solidFill>
                <a:srgbClr val="1640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3200" b="1" i="0" u="none" strike="noStrike" cap="none" spc="0" normalizeH="0" baseline="0" dirty="0">
                <a:ln>
                  <a:noFill/>
                </a:ln>
                <a:solidFill>
                  <a:srgbClr val="164094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lang="it-IT" sz="3200" b="1" dirty="0">
                <a:solidFill>
                  <a:srgbClr val="3AA8B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1° DICEMBRE</a:t>
            </a:r>
            <a:r>
              <a:rPr kumimoji="0" lang="it-IT" sz="3200" b="1" u="none" strike="noStrike" cap="none" spc="0" normalizeH="0" baseline="0" dirty="0">
                <a:ln>
                  <a:noFill/>
                </a:ln>
                <a:solidFill>
                  <a:srgbClr val="3AA8B5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2022</a:t>
            </a:r>
          </a:p>
        </p:txBody>
      </p:sp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323556CF-98E0-A84C-102F-B95AE5EF8966}"/>
              </a:ext>
            </a:extLst>
          </p:cNvPr>
          <p:cNvCxnSpPr>
            <a:cxnSpLocks/>
          </p:cNvCxnSpPr>
          <p:nvPr/>
        </p:nvCxnSpPr>
        <p:spPr>
          <a:xfrm>
            <a:off x="6212089" y="3685419"/>
            <a:ext cx="5509288" cy="0"/>
          </a:xfrm>
          <a:prstGeom prst="line">
            <a:avLst/>
          </a:prstGeom>
          <a:ln w="63500" cap="rnd" cmpd="sng">
            <a:solidFill>
              <a:srgbClr val="026B8C">
                <a:alpha val="3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1E21ACC-5202-D11D-9C59-46597DADB6B3}"/>
              </a:ext>
            </a:extLst>
          </p:cNvPr>
          <p:cNvSpPr txBox="1"/>
          <p:nvPr/>
        </p:nvSpPr>
        <p:spPr>
          <a:xfrm>
            <a:off x="5894954" y="4170548"/>
            <a:ext cx="6143557" cy="1200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none" strike="noStrike" cap="small" spc="0" normalizeH="0" dirty="0">
                <a:ln>
                  <a:noFill/>
                </a:ln>
                <a:solidFill>
                  <a:srgbClr val="164094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Brunella Reverberi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2400" b="1" cap="small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Autorità di gestione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2400" b="1" cap="small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</a:t>
            </a:r>
            <a:r>
              <a:rPr lang="it-IT" sz="2400" b="1" cap="small" dirty="0" err="1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fse</a:t>
            </a:r>
            <a:r>
              <a:rPr lang="it-IT" sz="2400" b="1" cap="small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14-20 </a:t>
            </a:r>
            <a:r>
              <a:rPr lang="it-IT" sz="2400" b="1" cap="small" dirty="0" err="1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</a:t>
            </a:r>
            <a:r>
              <a:rPr lang="it-IT" sz="2400" b="1" cap="small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cap="small" dirty="0" err="1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fse</a:t>
            </a:r>
            <a:r>
              <a:rPr lang="it-IT" sz="2400" b="1" cap="small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+ 21-27</a:t>
            </a:r>
          </a:p>
        </p:txBody>
      </p:sp>
    </p:spTree>
    <p:extLst>
      <p:ext uri="{BB962C8B-B14F-4D97-AF65-F5344CB8AC3E}">
        <p14:creationId xmlns:p14="http://schemas.microsoft.com/office/powerpoint/2010/main" val="349482611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ttangolo 39">
            <a:extLst>
              <a:ext uri="{FF2B5EF4-FFF2-40B4-BE49-F238E27FC236}">
                <a16:creationId xmlns:a16="http://schemas.microsoft.com/office/drawing/2014/main" id="{A9AB1375-A4B7-8F52-C4DA-FC3B1A5CCD7D}"/>
              </a:ext>
            </a:extLst>
          </p:cNvPr>
          <p:cNvSpPr/>
          <p:nvPr/>
        </p:nvSpPr>
        <p:spPr>
          <a:xfrm>
            <a:off x="6151369" y="933460"/>
            <a:ext cx="5464800" cy="514800"/>
          </a:xfrm>
          <a:prstGeom prst="rect">
            <a:avLst/>
          </a:prstGeom>
          <a:solidFill>
            <a:schemeClr val="tx2">
              <a:lumMod val="20000"/>
              <a:lumOff val="80000"/>
              <a:alpha val="69804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35CFC66C-DF1C-84D3-A7AD-11257E9C4795}"/>
              </a:ext>
            </a:extLst>
          </p:cNvPr>
          <p:cNvSpPr/>
          <p:nvPr/>
        </p:nvSpPr>
        <p:spPr>
          <a:xfrm>
            <a:off x="604744" y="933460"/>
            <a:ext cx="5464799" cy="514800"/>
          </a:xfrm>
          <a:prstGeom prst="rect">
            <a:avLst/>
          </a:prstGeom>
          <a:solidFill>
            <a:schemeClr val="tx2">
              <a:lumMod val="20000"/>
              <a:lumOff val="80000"/>
              <a:alpha val="69804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Rectangle 23">
            <a:extLst>
              <a:ext uri="{FF2B5EF4-FFF2-40B4-BE49-F238E27FC236}">
                <a16:creationId xmlns:a16="http://schemas.microsoft.com/office/drawing/2014/main" id="{2D1D929D-932F-1987-E79A-A322E71DDE3F}"/>
              </a:ext>
            </a:extLst>
          </p:cNvPr>
          <p:cNvSpPr/>
          <p:nvPr/>
        </p:nvSpPr>
        <p:spPr bwMode="auto">
          <a:xfrm>
            <a:off x="604743" y="933460"/>
            <a:ext cx="5464800" cy="2707200"/>
          </a:xfrm>
          <a:prstGeom prst="rect">
            <a:avLst/>
          </a:prstGeom>
          <a:noFill/>
          <a:ln w="12700" cap="flat">
            <a:solidFill>
              <a:srgbClr val="285892"/>
            </a:solidFill>
            <a:prstDash val="dash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defTabSz="914400" latinLnBrk="1"/>
            <a:endParaRPr lang="en-US"/>
          </a:p>
        </p:txBody>
      </p:sp>
      <p:sp>
        <p:nvSpPr>
          <p:cNvPr id="3" name="TextBox 14">
            <a:extLst>
              <a:ext uri="{FF2B5EF4-FFF2-40B4-BE49-F238E27FC236}">
                <a16:creationId xmlns:a16="http://schemas.microsoft.com/office/drawing/2014/main" id="{9205B068-EA26-9FD0-B62F-0523F34A636F}"/>
              </a:ext>
            </a:extLst>
          </p:cNvPr>
          <p:cNvSpPr txBox="1"/>
          <p:nvPr/>
        </p:nvSpPr>
        <p:spPr bwMode="auto">
          <a:xfrm>
            <a:off x="514657" y="961525"/>
            <a:ext cx="5644972" cy="4801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ctr">
              <a:lnSpc>
                <a:spcPct val="90000"/>
              </a:lnSpc>
              <a:defRPr/>
            </a:pPr>
            <a:r>
              <a:rPr lang="it-IT" sz="1400" b="1" dirty="0">
                <a:solidFill>
                  <a:srgbClr val="164094"/>
                </a:solidFill>
                <a:latin typeface="Arial"/>
                <a:cs typeface="Arial"/>
              </a:rPr>
              <a:t>Accompagnamento sociale a favore delle persone sottoposte a provvedimenti dell'autorità giudiziaria e delle loro famiglie</a:t>
            </a:r>
          </a:p>
        </p:txBody>
      </p:sp>
      <p:sp>
        <p:nvSpPr>
          <p:cNvPr id="4" name="CasellaDiTesto 111">
            <a:extLst>
              <a:ext uri="{FF2B5EF4-FFF2-40B4-BE49-F238E27FC236}">
                <a16:creationId xmlns:a16="http://schemas.microsoft.com/office/drawing/2014/main" id="{AB3E98E5-C4EC-8C33-6F7D-EE89B545B772}"/>
              </a:ext>
            </a:extLst>
          </p:cNvPr>
          <p:cNvSpPr txBox="1"/>
          <p:nvPr/>
        </p:nvSpPr>
        <p:spPr>
          <a:xfrm>
            <a:off x="1333563" y="1550159"/>
            <a:ext cx="4509109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8" tIns="45718" rIns="45718" bIns="45718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just">
              <a:defRPr/>
            </a:pP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Sostegno al modello di accompagnamento sociale per adulti e minori sottoposti a provvedimenti dell’Autorità giudiziaria e delle loro famiglie </a:t>
            </a:r>
          </a:p>
        </p:txBody>
      </p:sp>
      <p:pic>
        <p:nvPicPr>
          <p:cNvPr id="5" name="Picture 28" descr="business, goal, person, target, targeting ">
            <a:extLst>
              <a:ext uri="{FF2B5EF4-FFF2-40B4-BE49-F238E27FC236}">
                <a16:creationId xmlns:a16="http://schemas.microsoft.com/office/drawing/2014/main" id="{95CB179A-ED0F-E2ED-9DD6-6483362994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19" y="1590520"/>
            <a:ext cx="418670" cy="41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9">
            <a:extLst>
              <a:ext uri="{FF2B5EF4-FFF2-40B4-BE49-F238E27FC236}">
                <a16:creationId xmlns:a16="http://schemas.microsoft.com/office/drawing/2014/main" id="{3A8E67B4-07A1-55F5-7487-865C7C7F9968}"/>
              </a:ext>
            </a:extLst>
          </p:cNvPr>
          <p:cNvSpPr/>
          <p:nvPr/>
        </p:nvSpPr>
        <p:spPr>
          <a:xfrm>
            <a:off x="1277248" y="2171278"/>
            <a:ext cx="4565424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Finanziamento di progetti territoriali promossi da reti pubblico-private</a:t>
            </a:r>
          </a:p>
        </p:txBody>
      </p:sp>
      <p:pic>
        <p:nvPicPr>
          <p:cNvPr id="7" name="Picture 30" descr="processing settings, cog, action, organize, manage ">
            <a:extLst>
              <a:ext uri="{FF2B5EF4-FFF2-40B4-BE49-F238E27FC236}">
                <a16:creationId xmlns:a16="http://schemas.microsoft.com/office/drawing/2014/main" id="{9938A7E9-964E-FBEF-18F8-E74DE170CA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04" y="2134090"/>
            <a:ext cx="452791" cy="45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2">
            <a:extLst>
              <a:ext uri="{FF2B5EF4-FFF2-40B4-BE49-F238E27FC236}">
                <a16:creationId xmlns:a16="http://schemas.microsoft.com/office/drawing/2014/main" id="{39633DB5-0358-9B66-5F75-C5D5053035AF}"/>
              </a:ext>
            </a:extLst>
          </p:cNvPr>
          <p:cNvSpPr/>
          <p:nvPr/>
        </p:nvSpPr>
        <p:spPr>
          <a:xfrm>
            <a:off x="1286564" y="2714048"/>
            <a:ext cx="4767357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>
              <a:defRPr/>
            </a:pPr>
            <a:r>
              <a:rPr lang="it-IT" sz="14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9,00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M€ </a:t>
            </a:r>
          </a:p>
        </p:txBody>
      </p:sp>
      <p:sp>
        <p:nvSpPr>
          <p:cNvPr id="10" name="Rectangle 34">
            <a:extLst>
              <a:ext uri="{FF2B5EF4-FFF2-40B4-BE49-F238E27FC236}">
                <a16:creationId xmlns:a16="http://schemas.microsoft.com/office/drawing/2014/main" id="{EBC5CE6D-41BF-E529-96E8-D17B9584C509}"/>
              </a:ext>
            </a:extLst>
          </p:cNvPr>
          <p:cNvSpPr/>
          <p:nvPr/>
        </p:nvSpPr>
        <p:spPr>
          <a:xfrm>
            <a:off x="1271901" y="3208051"/>
            <a:ext cx="395723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partire dal 2023</a:t>
            </a:r>
          </a:p>
        </p:txBody>
      </p:sp>
      <p:pic>
        <p:nvPicPr>
          <p:cNvPr id="11" name="Elemento grafico 10">
            <a:extLst>
              <a:ext uri="{FF2B5EF4-FFF2-40B4-BE49-F238E27FC236}">
                <a16:creationId xmlns:a16="http://schemas.microsoft.com/office/drawing/2014/main" id="{0F4A4714-152B-4B9B-482C-B25C34C05C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0235" y="2619350"/>
            <a:ext cx="418670" cy="418670"/>
          </a:xfrm>
          <a:prstGeom prst="rect">
            <a:avLst/>
          </a:prstGeom>
        </p:spPr>
      </p:pic>
      <p:sp>
        <p:nvSpPr>
          <p:cNvPr id="21" name="Rectangle 23">
            <a:extLst>
              <a:ext uri="{FF2B5EF4-FFF2-40B4-BE49-F238E27FC236}">
                <a16:creationId xmlns:a16="http://schemas.microsoft.com/office/drawing/2014/main" id="{CCC95EFE-556E-31E1-5D13-D9DE03C2E8E9}"/>
              </a:ext>
            </a:extLst>
          </p:cNvPr>
          <p:cNvSpPr/>
          <p:nvPr/>
        </p:nvSpPr>
        <p:spPr bwMode="auto">
          <a:xfrm>
            <a:off x="6151369" y="933460"/>
            <a:ext cx="5464800" cy="2707200"/>
          </a:xfrm>
          <a:prstGeom prst="rect">
            <a:avLst/>
          </a:prstGeom>
          <a:noFill/>
          <a:ln w="12700" cap="flat">
            <a:solidFill>
              <a:srgbClr val="285892"/>
            </a:solidFill>
            <a:prstDash val="dash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defTabSz="914400" latinLnBrk="1"/>
            <a:endParaRPr lang="en-US"/>
          </a:p>
        </p:txBody>
      </p:sp>
      <p:sp>
        <p:nvSpPr>
          <p:cNvPr id="22" name="TextBox 14">
            <a:extLst>
              <a:ext uri="{FF2B5EF4-FFF2-40B4-BE49-F238E27FC236}">
                <a16:creationId xmlns:a16="http://schemas.microsoft.com/office/drawing/2014/main" id="{5EEBCEF8-EBB8-8F0C-1E31-62E66EEA9404}"/>
              </a:ext>
            </a:extLst>
          </p:cNvPr>
          <p:cNvSpPr txBox="1"/>
          <p:nvPr/>
        </p:nvSpPr>
        <p:spPr bwMode="auto">
          <a:xfrm>
            <a:off x="6372138" y="961525"/>
            <a:ext cx="5105487" cy="4801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ctr">
              <a:lnSpc>
                <a:spcPct val="90000"/>
              </a:lnSpc>
              <a:defRPr/>
            </a:pPr>
            <a:r>
              <a:rPr lang="it-IT" sz="1400" b="1" dirty="0">
                <a:solidFill>
                  <a:srgbClr val="164094"/>
                </a:solidFill>
                <a:latin typeface="Arial"/>
                <a:cs typeface="Arial"/>
              </a:rPr>
              <a:t>Percorsi personalizzati per adolescenti e giovani a rischio di disagio sociale e delle loro famiglie</a:t>
            </a:r>
          </a:p>
        </p:txBody>
      </p:sp>
      <p:sp>
        <p:nvSpPr>
          <p:cNvPr id="23" name="CasellaDiTesto 111">
            <a:extLst>
              <a:ext uri="{FF2B5EF4-FFF2-40B4-BE49-F238E27FC236}">
                <a16:creationId xmlns:a16="http://schemas.microsoft.com/office/drawing/2014/main" id="{C88E16C1-73DB-6673-C7FF-7A51871398FC}"/>
              </a:ext>
            </a:extLst>
          </p:cNvPr>
          <p:cNvSpPr txBox="1"/>
          <p:nvPr/>
        </p:nvSpPr>
        <p:spPr>
          <a:xfrm>
            <a:off x="6802304" y="1546702"/>
            <a:ext cx="4675321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8" tIns="45718" rIns="45718" bIns="45718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just">
              <a:defRPr/>
            </a:pP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Supporto ai nuclei famigliari con minori e giovani (11-25 anni) che affrontano situazioni di disagio nella fase di passaggio dall’adolescenza all’età adulta</a:t>
            </a:r>
          </a:p>
        </p:txBody>
      </p:sp>
      <p:pic>
        <p:nvPicPr>
          <p:cNvPr id="24" name="Picture 28" descr="business, goal, person, target, targeting ">
            <a:extLst>
              <a:ext uri="{FF2B5EF4-FFF2-40B4-BE49-F238E27FC236}">
                <a16:creationId xmlns:a16="http://schemas.microsoft.com/office/drawing/2014/main" id="{9B63E3E1-07E3-33D5-A3DB-20276BA84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129" y="1641670"/>
            <a:ext cx="418670" cy="41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29">
            <a:extLst>
              <a:ext uri="{FF2B5EF4-FFF2-40B4-BE49-F238E27FC236}">
                <a16:creationId xmlns:a16="http://schemas.microsoft.com/office/drawing/2014/main" id="{0899A611-70EF-D382-DE26-CC5C47AE5943}"/>
              </a:ext>
            </a:extLst>
          </p:cNvPr>
          <p:cNvSpPr/>
          <p:nvPr/>
        </p:nvSpPr>
        <p:spPr>
          <a:xfrm>
            <a:off x="6743200" y="2196856"/>
            <a:ext cx="4761059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Finanziamento di percorsi individuali per accrescere le opportunità di inclusione e benessere dei minori e delle loro famiglie</a:t>
            </a:r>
          </a:p>
        </p:txBody>
      </p:sp>
      <p:pic>
        <p:nvPicPr>
          <p:cNvPr id="32" name="Picture 30" descr="processing settings, cog, action, organize, manage ">
            <a:extLst>
              <a:ext uri="{FF2B5EF4-FFF2-40B4-BE49-F238E27FC236}">
                <a16:creationId xmlns:a16="http://schemas.microsoft.com/office/drawing/2014/main" id="{8B90707C-C8C2-ABD5-758C-7DF013D902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440" y="2217469"/>
            <a:ext cx="418049" cy="41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4CB1D236-453B-60A1-9043-F15D04A672FB}"/>
              </a:ext>
            </a:extLst>
          </p:cNvPr>
          <p:cNvSpPr/>
          <p:nvPr/>
        </p:nvSpPr>
        <p:spPr>
          <a:xfrm>
            <a:off x="6750101" y="3192157"/>
            <a:ext cx="395723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partire dal 2023</a:t>
            </a:r>
          </a:p>
        </p:txBody>
      </p:sp>
      <p:pic>
        <p:nvPicPr>
          <p:cNvPr id="36" name="Elemento grafico 35">
            <a:extLst>
              <a:ext uri="{FF2B5EF4-FFF2-40B4-BE49-F238E27FC236}">
                <a16:creationId xmlns:a16="http://schemas.microsoft.com/office/drawing/2014/main" id="{923F4C6E-9BEC-05B9-0CDF-4A49D9C6FF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91129" y="2656618"/>
            <a:ext cx="418670" cy="418670"/>
          </a:xfrm>
          <a:prstGeom prst="rect">
            <a:avLst/>
          </a:prstGeom>
        </p:spPr>
      </p:pic>
      <p:pic>
        <p:nvPicPr>
          <p:cNvPr id="38" name="Picture 33" descr="calendar, exercise, plan, schedule ">
            <a:extLst>
              <a:ext uri="{FF2B5EF4-FFF2-40B4-BE49-F238E27FC236}">
                <a16:creationId xmlns:a16="http://schemas.microsoft.com/office/drawing/2014/main" id="{4721F28F-4B0D-B489-084D-7D7621C42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46" y="3121902"/>
            <a:ext cx="418049" cy="41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3" descr="calendar, exercise, plan, schedule ">
            <a:extLst>
              <a:ext uri="{FF2B5EF4-FFF2-40B4-BE49-F238E27FC236}">
                <a16:creationId xmlns:a16="http://schemas.microsoft.com/office/drawing/2014/main" id="{3046CD38-4B63-00FE-6AC9-DE9BE3AF0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440" y="3121633"/>
            <a:ext cx="418049" cy="41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81">
            <a:extLst>
              <a:ext uri="{FF2B5EF4-FFF2-40B4-BE49-F238E27FC236}">
                <a16:creationId xmlns:a16="http://schemas.microsoft.com/office/drawing/2014/main" id="{5E8D6383-601E-528B-F1D0-006E9658EA3A}"/>
              </a:ext>
            </a:extLst>
          </p:cNvPr>
          <p:cNvSpPr txBox="1"/>
          <p:nvPr/>
        </p:nvSpPr>
        <p:spPr>
          <a:xfrm>
            <a:off x="582768" y="345306"/>
            <a:ext cx="10894857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r>
              <a:rPr lang="it-IT" sz="2800" b="1" cap="all" dirty="0">
                <a:solidFill>
                  <a:srgbClr val="164094"/>
                </a:solidFill>
                <a:latin typeface="Arial"/>
                <a:cs typeface="Arial"/>
                <a:sym typeface="Arial"/>
              </a:rPr>
              <a:t>FOCUS INIZIATIVE PRIORITÀ 3 - INCLUSIONE SOCIALE (2/2) </a:t>
            </a:r>
          </a:p>
        </p:txBody>
      </p:sp>
      <p:sp>
        <p:nvSpPr>
          <p:cNvPr id="9" name="Rectangle 32">
            <a:extLst>
              <a:ext uri="{FF2B5EF4-FFF2-40B4-BE49-F238E27FC236}">
                <a16:creationId xmlns:a16="http://schemas.microsoft.com/office/drawing/2014/main" id="{C157E18E-1D96-6B0F-3EE4-D9D0F6211012}"/>
              </a:ext>
            </a:extLst>
          </p:cNvPr>
          <p:cNvSpPr/>
          <p:nvPr/>
        </p:nvSpPr>
        <p:spPr>
          <a:xfrm>
            <a:off x="6802304" y="2761021"/>
            <a:ext cx="4767357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>
              <a:defRPr/>
            </a:pPr>
            <a:r>
              <a:rPr lang="it-IT" sz="14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7,00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 M€ </a:t>
            </a:r>
          </a:p>
        </p:txBody>
      </p:sp>
    </p:spTree>
    <p:extLst>
      <p:ext uri="{BB962C8B-B14F-4D97-AF65-F5344CB8AC3E}">
        <p14:creationId xmlns:p14="http://schemas.microsoft.com/office/powerpoint/2010/main" val="288171145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779384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Rectangle 890">
            <a:extLst>
              <a:ext uri="{FF2B5EF4-FFF2-40B4-BE49-F238E27FC236}">
                <a16:creationId xmlns:a16="http://schemas.microsoft.com/office/drawing/2014/main" id="{EA4DBFAE-5F57-437B-87B6-BA54459BE8D2}"/>
              </a:ext>
            </a:extLst>
          </p:cNvPr>
          <p:cNvSpPr/>
          <p:nvPr/>
        </p:nvSpPr>
        <p:spPr>
          <a:xfrm>
            <a:off x="1101412" y="1236293"/>
            <a:ext cx="7403479" cy="753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1200"/>
              </a:spcAft>
              <a:tabLst>
                <a:tab pos="595630" algn="l"/>
              </a:tabLst>
            </a:pPr>
            <a:r>
              <a:rPr lang="it-IT" sz="1600" dirty="0">
                <a:solidFill>
                  <a:srgbClr val="164094"/>
                </a:solidFill>
                <a:latin typeface="Arial"/>
                <a:cs typeface="Arial"/>
              </a:rPr>
              <a:t>Approvato con Decisione di esecuzione CE C(2022)5302 del 17/07/2022</a:t>
            </a:r>
          </a:p>
          <a:p>
            <a:pPr algn="just">
              <a:lnSpc>
                <a:spcPct val="107000"/>
              </a:lnSpc>
              <a:spcAft>
                <a:spcPts val="1200"/>
              </a:spcAft>
              <a:tabLst>
                <a:tab pos="595630" algn="l"/>
              </a:tabLst>
            </a:pPr>
            <a:r>
              <a:rPr lang="it-IT" sz="1600" dirty="0">
                <a:solidFill>
                  <a:srgbClr val="164094"/>
                </a:solidFill>
                <a:latin typeface="Arial"/>
                <a:cs typeface="Arial"/>
              </a:rPr>
              <a:t>Presa d’atto della Giunta Regionale con DGR XI/6884 del 5 settembre 2022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B4FCCA0D-FE23-3B72-3434-AF34DDE040AE}"/>
              </a:ext>
            </a:extLst>
          </p:cNvPr>
          <p:cNvGrpSpPr/>
          <p:nvPr/>
        </p:nvGrpSpPr>
        <p:grpSpPr>
          <a:xfrm>
            <a:off x="1934060" y="2406487"/>
            <a:ext cx="8212957" cy="3855674"/>
            <a:chOff x="1821388" y="2555184"/>
            <a:chExt cx="8212957" cy="3855674"/>
          </a:xfrm>
        </p:grpSpPr>
        <p:sp>
          <p:nvSpPr>
            <p:cNvPr id="885" name="Google Shape;659;p30">
              <a:extLst>
                <a:ext uri="{FF2B5EF4-FFF2-40B4-BE49-F238E27FC236}">
                  <a16:creationId xmlns:a16="http://schemas.microsoft.com/office/drawing/2014/main" id="{59B4DEAE-5B03-BF8B-8D57-AD702A90912F}"/>
                </a:ext>
              </a:extLst>
            </p:cNvPr>
            <p:cNvSpPr/>
            <p:nvPr/>
          </p:nvSpPr>
          <p:spPr>
            <a:xfrm>
              <a:off x="2424861" y="6106148"/>
              <a:ext cx="6971267" cy="7029"/>
            </a:xfrm>
            <a:custGeom>
              <a:avLst/>
              <a:gdLst/>
              <a:ahLst/>
              <a:cxnLst/>
              <a:rect l="l" t="t" r="r" b="b"/>
              <a:pathLst>
                <a:path w="126956" h="128" extrusionOk="0">
                  <a:moveTo>
                    <a:pt x="0" y="1"/>
                  </a:moveTo>
                  <a:lnTo>
                    <a:pt x="0" y="128"/>
                  </a:lnTo>
                  <a:lnTo>
                    <a:pt x="126955" y="128"/>
                  </a:lnTo>
                  <a:lnTo>
                    <a:pt x="126955" y="1"/>
                  </a:lnTo>
                  <a:close/>
                </a:path>
              </a:pathLst>
            </a:custGeom>
            <a:solidFill>
              <a:srgbClr val="0A1F30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670;p30">
              <a:extLst>
                <a:ext uri="{FF2B5EF4-FFF2-40B4-BE49-F238E27FC236}">
                  <a16:creationId xmlns:a16="http://schemas.microsoft.com/office/drawing/2014/main" id="{7A860301-3334-E95D-CB1C-556E7E33E085}"/>
                </a:ext>
              </a:extLst>
            </p:cNvPr>
            <p:cNvSpPr/>
            <p:nvPr/>
          </p:nvSpPr>
          <p:spPr>
            <a:xfrm>
              <a:off x="7670531" y="3902402"/>
              <a:ext cx="2363814" cy="2124524"/>
            </a:xfrm>
            <a:custGeom>
              <a:avLst/>
              <a:gdLst/>
              <a:ahLst/>
              <a:cxnLst/>
              <a:rect l="l" t="t" r="r" b="b"/>
              <a:pathLst>
                <a:path w="29074" h="30817" extrusionOk="0">
                  <a:moveTo>
                    <a:pt x="185" y="0"/>
                  </a:moveTo>
                  <a:cubicBezTo>
                    <a:pt x="86" y="0"/>
                    <a:pt x="0" y="85"/>
                    <a:pt x="0" y="199"/>
                  </a:cubicBezTo>
                  <a:lnTo>
                    <a:pt x="0" y="30179"/>
                  </a:lnTo>
                  <a:cubicBezTo>
                    <a:pt x="0" y="30533"/>
                    <a:pt x="284" y="30816"/>
                    <a:pt x="639" y="30816"/>
                  </a:cubicBezTo>
                  <a:lnTo>
                    <a:pt x="28435" y="30816"/>
                  </a:lnTo>
                  <a:cubicBezTo>
                    <a:pt x="28789" y="30816"/>
                    <a:pt x="29073" y="30533"/>
                    <a:pt x="29073" y="30179"/>
                  </a:cubicBezTo>
                  <a:lnTo>
                    <a:pt x="29073" y="199"/>
                  </a:lnTo>
                  <a:cubicBezTo>
                    <a:pt x="29073" y="85"/>
                    <a:pt x="28988" y="0"/>
                    <a:pt x="28875" y="0"/>
                  </a:cubicBezTo>
                  <a:close/>
                </a:path>
              </a:pathLst>
            </a:custGeom>
            <a:solidFill>
              <a:srgbClr val="F0F0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4" name="Google Shape;671;p30">
              <a:extLst>
                <a:ext uri="{FF2B5EF4-FFF2-40B4-BE49-F238E27FC236}">
                  <a16:creationId xmlns:a16="http://schemas.microsoft.com/office/drawing/2014/main" id="{11EC28C6-537C-8E56-0B14-F510FD4F10C0}"/>
                </a:ext>
              </a:extLst>
            </p:cNvPr>
            <p:cNvSpPr/>
            <p:nvPr/>
          </p:nvSpPr>
          <p:spPr>
            <a:xfrm>
              <a:off x="8225388" y="3193109"/>
              <a:ext cx="1246788" cy="1246788"/>
            </a:xfrm>
            <a:custGeom>
              <a:avLst/>
              <a:gdLst/>
              <a:ahLst/>
              <a:cxnLst/>
              <a:rect l="l" t="t" r="r" b="b"/>
              <a:pathLst>
                <a:path w="22705" h="22705" extrusionOk="0">
                  <a:moveTo>
                    <a:pt x="11360" y="0"/>
                  </a:moveTo>
                  <a:cubicBezTo>
                    <a:pt x="5091" y="0"/>
                    <a:pt x="1" y="5077"/>
                    <a:pt x="1" y="11345"/>
                  </a:cubicBezTo>
                  <a:cubicBezTo>
                    <a:pt x="1" y="17614"/>
                    <a:pt x="5091" y="22704"/>
                    <a:pt x="11360" y="22704"/>
                  </a:cubicBezTo>
                  <a:cubicBezTo>
                    <a:pt x="17628" y="22704"/>
                    <a:pt x="22705" y="17614"/>
                    <a:pt x="22705" y="11345"/>
                  </a:cubicBezTo>
                  <a:cubicBezTo>
                    <a:pt x="22705" y="5077"/>
                    <a:pt x="17628" y="0"/>
                    <a:pt x="11360" y="0"/>
                  </a:cubicBezTo>
                  <a:close/>
                </a:path>
              </a:pathLst>
            </a:custGeom>
            <a:solidFill>
              <a:srgbClr val="3AA8B5"/>
            </a:solidFill>
            <a:ln>
              <a:solidFill>
                <a:srgbClr val="3AA8B5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672;p30">
              <a:extLst>
                <a:ext uri="{FF2B5EF4-FFF2-40B4-BE49-F238E27FC236}">
                  <a16:creationId xmlns:a16="http://schemas.microsoft.com/office/drawing/2014/main" id="{5D7DCF9A-3193-DB36-C077-6EEAD86F83DB}"/>
                </a:ext>
              </a:extLst>
            </p:cNvPr>
            <p:cNvSpPr/>
            <p:nvPr/>
          </p:nvSpPr>
          <p:spPr>
            <a:xfrm>
              <a:off x="8388086" y="3369096"/>
              <a:ext cx="922146" cy="894030"/>
            </a:xfrm>
            <a:custGeom>
              <a:avLst/>
              <a:gdLst/>
              <a:ahLst/>
              <a:cxnLst/>
              <a:rect l="l" t="t" r="r" b="b"/>
              <a:pathLst>
                <a:path w="16793" h="16281" extrusionOk="0">
                  <a:moveTo>
                    <a:pt x="8397" y="0"/>
                  </a:moveTo>
                  <a:cubicBezTo>
                    <a:pt x="3760" y="0"/>
                    <a:pt x="1" y="3644"/>
                    <a:pt x="1" y="8140"/>
                  </a:cubicBezTo>
                  <a:cubicBezTo>
                    <a:pt x="1" y="12635"/>
                    <a:pt x="3760" y="16281"/>
                    <a:pt x="8397" y="16281"/>
                  </a:cubicBezTo>
                  <a:cubicBezTo>
                    <a:pt x="13035" y="16281"/>
                    <a:pt x="16792" y="12635"/>
                    <a:pt x="16792" y="8140"/>
                  </a:cubicBezTo>
                  <a:cubicBezTo>
                    <a:pt x="16792" y="3644"/>
                    <a:pt x="13035" y="0"/>
                    <a:pt x="839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673;p30">
              <a:extLst>
                <a:ext uri="{FF2B5EF4-FFF2-40B4-BE49-F238E27FC236}">
                  <a16:creationId xmlns:a16="http://schemas.microsoft.com/office/drawing/2014/main" id="{B0DCF1AE-1F39-AB34-5D3B-D929A732A159}"/>
                </a:ext>
              </a:extLst>
            </p:cNvPr>
            <p:cNvSpPr/>
            <p:nvPr/>
          </p:nvSpPr>
          <p:spPr>
            <a:xfrm>
              <a:off x="8553949" y="5796274"/>
              <a:ext cx="590292" cy="590347"/>
            </a:xfrm>
            <a:custGeom>
              <a:avLst/>
              <a:gdLst/>
              <a:ahLst/>
              <a:cxnLst/>
              <a:rect l="l" t="t" r="r" b="b"/>
              <a:pathLst>
                <a:path w="10750" h="10751" extrusionOk="0">
                  <a:moveTo>
                    <a:pt x="5375" y="0"/>
                  </a:moveTo>
                  <a:cubicBezTo>
                    <a:pt x="2396" y="0"/>
                    <a:pt x="0" y="2411"/>
                    <a:pt x="0" y="5375"/>
                  </a:cubicBezTo>
                  <a:cubicBezTo>
                    <a:pt x="0" y="8353"/>
                    <a:pt x="2396" y="10750"/>
                    <a:pt x="5375" y="10750"/>
                  </a:cubicBezTo>
                  <a:cubicBezTo>
                    <a:pt x="8339" y="10750"/>
                    <a:pt x="10750" y="8353"/>
                    <a:pt x="10750" y="5375"/>
                  </a:cubicBezTo>
                  <a:cubicBezTo>
                    <a:pt x="10750" y="2411"/>
                    <a:pt x="8339" y="0"/>
                    <a:pt x="5375" y="0"/>
                  </a:cubicBezTo>
                  <a:close/>
                </a:path>
              </a:pathLst>
            </a:custGeom>
            <a:solidFill>
              <a:srgbClr val="3AA8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674;p30">
              <a:extLst>
                <a:ext uri="{FF2B5EF4-FFF2-40B4-BE49-F238E27FC236}">
                  <a16:creationId xmlns:a16="http://schemas.microsoft.com/office/drawing/2014/main" id="{7CD546F5-CEB1-E222-683F-6188938A9D53}"/>
                </a:ext>
              </a:extLst>
            </p:cNvPr>
            <p:cNvSpPr/>
            <p:nvPr/>
          </p:nvSpPr>
          <p:spPr>
            <a:xfrm>
              <a:off x="8828136" y="3075491"/>
              <a:ext cx="763943" cy="740660"/>
            </a:xfrm>
            <a:custGeom>
              <a:avLst/>
              <a:gdLst/>
              <a:ahLst/>
              <a:cxnLst/>
              <a:rect l="l" t="t" r="r" b="b"/>
              <a:pathLst>
                <a:path w="13912" h="13488" extrusionOk="0">
                  <a:moveTo>
                    <a:pt x="0" y="0"/>
                  </a:moveTo>
                  <a:lnTo>
                    <a:pt x="0" y="213"/>
                  </a:lnTo>
                  <a:cubicBezTo>
                    <a:pt x="7559" y="213"/>
                    <a:pt x="13700" y="6170"/>
                    <a:pt x="13700" y="13487"/>
                  </a:cubicBezTo>
                  <a:lnTo>
                    <a:pt x="13912" y="13487"/>
                  </a:lnTo>
                  <a:cubicBezTo>
                    <a:pt x="13912" y="6041"/>
                    <a:pt x="7672" y="0"/>
                    <a:pt x="0" y="0"/>
                  </a:cubicBezTo>
                  <a:close/>
                </a:path>
              </a:pathLst>
            </a:custGeom>
            <a:solidFill>
              <a:srgbClr val="3AA8B5"/>
            </a:solidFill>
            <a:ln w="19050" cap="flat" cmpd="sng">
              <a:solidFill>
                <a:srgbClr val="3AA8B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Rectangle 900">
              <a:extLst>
                <a:ext uri="{FF2B5EF4-FFF2-40B4-BE49-F238E27FC236}">
                  <a16:creationId xmlns:a16="http://schemas.microsoft.com/office/drawing/2014/main" id="{EE023B36-7722-41C0-9D6A-49CBEFB47A05}"/>
                </a:ext>
              </a:extLst>
            </p:cNvPr>
            <p:cNvSpPr/>
            <p:nvPr/>
          </p:nvSpPr>
          <p:spPr>
            <a:xfrm>
              <a:off x="7705395" y="4576604"/>
              <a:ext cx="228677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 sz="1400" b="1" i="1" dirty="0">
                  <a:solidFill>
                    <a:srgbClr val="16409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Consolidamento della competitività e attrattività del sistema lombardo</a:t>
              </a:r>
            </a:p>
          </p:txBody>
        </p:sp>
        <p:pic>
          <p:nvPicPr>
            <p:cNvPr id="916" name="Graphic 51">
              <a:extLst>
                <a:ext uri="{FF2B5EF4-FFF2-40B4-BE49-F238E27FC236}">
                  <a16:creationId xmlns:a16="http://schemas.microsoft.com/office/drawing/2014/main" id="{42D1789F-55E5-47BD-BF76-6A14E87517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78701" y="3461580"/>
              <a:ext cx="723228" cy="723228"/>
            </a:xfrm>
            <a:prstGeom prst="rect">
              <a:avLst/>
            </a:prstGeom>
          </p:spPr>
        </p:pic>
        <p:sp>
          <p:nvSpPr>
            <p:cNvPr id="863" name="CasellaDiTesto 862">
              <a:extLst>
                <a:ext uri="{FF2B5EF4-FFF2-40B4-BE49-F238E27FC236}">
                  <a16:creationId xmlns:a16="http://schemas.microsoft.com/office/drawing/2014/main" id="{56C8E580-12E7-C829-8831-82C7FB6514C6}"/>
                </a:ext>
              </a:extLst>
            </p:cNvPr>
            <p:cNvSpPr txBox="1"/>
            <p:nvPr/>
          </p:nvSpPr>
          <p:spPr>
            <a:xfrm>
              <a:off x="5403646" y="5826087"/>
              <a:ext cx="354736" cy="584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320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Century Gothic" panose="020B0502020202020204" pitchFamily="34" charset="0"/>
                  <a:sym typeface="Calibri"/>
                </a:rPr>
                <a:t>2</a:t>
              </a:r>
            </a:p>
          </p:txBody>
        </p:sp>
        <p:sp>
          <p:nvSpPr>
            <p:cNvPr id="864" name="CasellaDiTesto 863">
              <a:extLst>
                <a:ext uri="{FF2B5EF4-FFF2-40B4-BE49-F238E27FC236}">
                  <a16:creationId xmlns:a16="http://schemas.microsoft.com/office/drawing/2014/main" id="{D9E4A2CB-0365-52F3-4B16-7BCBD4F61157}"/>
                </a:ext>
              </a:extLst>
            </p:cNvPr>
            <p:cNvSpPr txBox="1"/>
            <p:nvPr/>
          </p:nvSpPr>
          <p:spPr>
            <a:xfrm>
              <a:off x="8684038" y="5793216"/>
              <a:ext cx="354736" cy="584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32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3</a:t>
              </a:r>
              <a:endParaRPr kumimoji="0" lang="it-IT" sz="320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sym typeface="Calibri"/>
              </a:endParaRPr>
            </a:p>
          </p:txBody>
        </p:sp>
        <p:sp>
          <p:nvSpPr>
            <p:cNvPr id="868" name="Google Shape;670;p30">
              <a:extLst>
                <a:ext uri="{FF2B5EF4-FFF2-40B4-BE49-F238E27FC236}">
                  <a16:creationId xmlns:a16="http://schemas.microsoft.com/office/drawing/2014/main" id="{4BF437D6-FB4B-D6AD-F7DD-4790E343361D}"/>
                </a:ext>
              </a:extLst>
            </p:cNvPr>
            <p:cNvSpPr/>
            <p:nvPr/>
          </p:nvSpPr>
          <p:spPr>
            <a:xfrm>
              <a:off x="4740711" y="3906047"/>
              <a:ext cx="2363814" cy="2124524"/>
            </a:xfrm>
            <a:custGeom>
              <a:avLst/>
              <a:gdLst/>
              <a:ahLst/>
              <a:cxnLst/>
              <a:rect l="l" t="t" r="r" b="b"/>
              <a:pathLst>
                <a:path w="29074" h="30817" extrusionOk="0">
                  <a:moveTo>
                    <a:pt x="185" y="0"/>
                  </a:moveTo>
                  <a:cubicBezTo>
                    <a:pt x="86" y="0"/>
                    <a:pt x="0" y="85"/>
                    <a:pt x="0" y="199"/>
                  </a:cubicBezTo>
                  <a:lnTo>
                    <a:pt x="0" y="30179"/>
                  </a:lnTo>
                  <a:cubicBezTo>
                    <a:pt x="0" y="30533"/>
                    <a:pt x="284" y="30816"/>
                    <a:pt x="639" y="30816"/>
                  </a:cubicBezTo>
                  <a:lnTo>
                    <a:pt x="28435" y="30816"/>
                  </a:lnTo>
                  <a:cubicBezTo>
                    <a:pt x="28789" y="30816"/>
                    <a:pt x="29073" y="30533"/>
                    <a:pt x="29073" y="30179"/>
                  </a:cubicBezTo>
                  <a:lnTo>
                    <a:pt x="29073" y="199"/>
                  </a:lnTo>
                  <a:cubicBezTo>
                    <a:pt x="29073" y="85"/>
                    <a:pt x="28988" y="0"/>
                    <a:pt x="28875" y="0"/>
                  </a:cubicBezTo>
                  <a:close/>
                </a:path>
              </a:pathLst>
            </a:custGeom>
            <a:solidFill>
              <a:srgbClr val="F0F0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9" name="Google Shape;671;p30">
              <a:extLst>
                <a:ext uri="{FF2B5EF4-FFF2-40B4-BE49-F238E27FC236}">
                  <a16:creationId xmlns:a16="http://schemas.microsoft.com/office/drawing/2014/main" id="{E2CD684B-8D58-F463-021B-CEDB02CAF3E5}"/>
                </a:ext>
              </a:extLst>
            </p:cNvPr>
            <p:cNvSpPr/>
            <p:nvPr/>
          </p:nvSpPr>
          <p:spPr>
            <a:xfrm>
              <a:off x="5295568" y="3196754"/>
              <a:ext cx="1246788" cy="1246788"/>
            </a:xfrm>
            <a:custGeom>
              <a:avLst/>
              <a:gdLst/>
              <a:ahLst/>
              <a:cxnLst/>
              <a:rect l="l" t="t" r="r" b="b"/>
              <a:pathLst>
                <a:path w="22705" h="22705" extrusionOk="0">
                  <a:moveTo>
                    <a:pt x="11360" y="0"/>
                  </a:moveTo>
                  <a:cubicBezTo>
                    <a:pt x="5091" y="0"/>
                    <a:pt x="1" y="5077"/>
                    <a:pt x="1" y="11345"/>
                  </a:cubicBezTo>
                  <a:cubicBezTo>
                    <a:pt x="1" y="17614"/>
                    <a:pt x="5091" y="22704"/>
                    <a:pt x="11360" y="22704"/>
                  </a:cubicBezTo>
                  <a:cubicBezTo>
                    <a:pt x="17628" y="22704"/>
                    <a:pt x="22705" y="17614"/>
                    <a:pt x="22705" y="11345"/>
                  </a:cubicBezTo>
                  <a:cubicBezTo>
                    <a:pt x="22705" y="5077"/>
                    <a:pt x="17628" y="0"/>
                    <a:pt x="11360" y="0"/>
                  </a:cubicBezTo>
                  <a:close/>
                </a:path>
              </a:pathLst>
            </a:custGeom>
            <a:solidFill>
              <a:srgbClr val="3AA8B5"/>
            </a:solidFill>
            <a:ln>
              <a:solidFill>
                <a:srgbClr val="3AA8B5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672;p30">
              <a:extLst>
                <a:ext uri="{FF2B5EF4-FFF2-40B4-BE49-F238E27FC236}">
                  <a16:creationId xmlns:a16="http://schemas.microsoft.com/office/drawing/2014/main" id="{C906982E-E362-EAC6-64BF-7DA69FF477E0}"/>
                </a:ext>
              </a:extLst>
            </p:cNvPr>
            <p:cNvSpPr/>
            <p:nvPr/>
          </p:nvSpPr>
          <p:spPr>
            <a:xfrm>
              <a:off x="5458266" y="3372741"/>
              <a:ext cx="922146" cy="894030"/>
            </a:xfrm>
            <a:custGeom>
              <a:avLst/>
              <a:gdLst/>
              <a:ahLst/>
              <a:cxnLst/>
              <a:rect l="l" t="t" r="r" b="b"/>
              <a:pathLst>
                <a:path w="16793" h="16281" extrusionOk="0">
                  <a:moveTo>
                    <a:pt x="8397" y="0"/>
                  </a:moveTo>
                  <a:cubicBezTo>
                    <a:pt x="3760" y="0"/>
                    <a:pt x="1" y="3644"/>
                    <a:pt x="1" y="8140"/>
                  </a:cubicBezTo>
                  <a:cubicBezTo>
                    <a:pt x="1" y="12635"/>
                    <a:pt x="3760" y="16281"/>
                    <a:pt x="8397" y="16281"/>
                  </a:cubicBezTo>
                  <a:cubicBezTo>
                    <a:pt x="13035" y="16281"/>
                    <a:pt x="16792" y="12635"/>
                    <a:pt x="16792" y="8140"/>
                  </a:cubicBezTo>
                  <a:cubicBezTo>
                    <a:pt x="16792" y="3644"/>
                    <a:pt x="13035" y="0"/>
                    <a:pt x="839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673;p30">
              <a:extLst>
                <a:ext uri="{FF2B5EF4-FFF2-40B4-BE49-F238E27FC236}">
                  <a16:creationId xmlns:a16="http://schemas.microsoft.com/office/drawing/2014/main" id="{49644849-894A-D8F9-62D1-1E4CD580DBAC}"/>
                </a:ext>
              </a:extLst>
            </p:cNvPr>
            <p:cNvSpPr/>
            <p:nvPr/>
          </p:nvSpPr>
          <p:spPr>
            <a:xfrm>
              <a:off x="5624129" y="5799919"/>
              <a:ext cx="590292" cy="590347"/>
            </a:xfrm>
            <a:custGeom>
              <a:avLst/>
              <a:gdLst/>
              <a:ahLst/>
              <a:cxnLst/>
              <a:rect l="l" t="t" r="r" b="b"/>
              <a:pathLst>
                <a:path w="10750" h="10751" extrusionOk="0">
                  <a:moveTo>
                    <a:pt x="5375" y="0"/>
                  </a:moveTo>
                  <a:cubicBezTo>
                    <a:pt x="2396" y="0"/>
                    <a:pt x="0" y="2411"/>
                    <a:pt x="0" y="5375"/>
                  </a:cubicBezTo>
                  <a:cubicBezTo>
                    <a:pt x="0" y="8353"/>
                    <a:pt x="2396" y="10750"/>
                    <a:pt x="5375" y="10750"/>
                  </a:cubicBezTo>
                  <a:cubicBezTo>
                    <a:pt x="8339" y="10750"/>
                    <a:pt x="10750" y="8353"/>
                    <a:pt x="10750" y="5375"/>
                  </a:cubicBezTo>
                  <a:cubicBezTo>
                    <a:pt x="10750" y="2411"/>
                    <a:pt x="8339" y="0"/>
                    <a:pt x="5375" y="0"/>
                  </a:cubicBezTo>
                  <a:close/>
                </a:path>
              </a:pathLst>
            </a:custGeom>
            <a:solidFill>
              <a:srgbClr val="3AA8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674;p30">
              <a:extLst>
                <a:ext uri="{FF2B5EF4-FFF2-40B4-BE49-F238E27FC236}">
                  <a16:creationId xmlns:a16="http://schemas.microsoft.com/office/drawing/2014/main" id="{E0A5E6DC-2331-34B6-E5CC-4D0FFC99AB84}"/>
                </a:ext>
              </a:extLst>
            </p:cNvPr>
            <p:cNvSpPr/>
            <p:nvPr/>
          </p:nvSpPr>
          <p:spPr>
            <a:xfrm>
              <a:off x="5898316" y="3079136"/>
              <a:ext cx="763943" cy="740660"/>
            </a:xfrm>
            <a:custGeom>
              <a:avLst/>
              <a:gdLst/>
              <a:ahLst/>
              <a:cxnLst/>
              <a:rect l="l" t="t" r="r" b="b"/>
              <a:pathLst>
                <a:path w="13912" h="13488" extrusionOk="0">
                  <a:moveTo>
                    <a:pt x="0" y="0"/>
                  </a:moveTo>
                  <a:lnTo>
                    <a:pt x="0" y="213"/>
                  </a:lnTo>
                  <a:cubicBezTo>
                    <a:pt x="7559" y="213"/>
                    <a:pt x="13700" y="6170"/>
                    <a:pt x="13700" y="13487"/>
                  </a:cubicBezTo>
                  <a:lnTo>
                    <a:pt x="13912" y="13487"/>
                  </a:lnTo>
                  <a:cubicBezTo>
                    <a:pt x="13912" y="6041"/>
                    <a:pt x="7672" y="0"/>
                    <a:pt x="0" y="0"/>
                  </a:cubicBezTo>
                  <a:close/>
                </a:path>
              </a:pathLst>
            </a:custGeom>
            <a:solidFill>
              <a:srgbClr val="3AA8B5"/>
            </a:solidFill>
            <a:ln w="19050" cap="flat" cmpd="sng">
              <a:solidFill>
                <a:srgbClr val="3AA8B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CasellaDiTesto 874">
              <a:extLst>
                <a:ext uri="{FF2B5EF4-FFF2-40B4-BE49-F238E27FC236}">
                  <a16:creationId xmlns:a16="http://schemas.microsoft.com/office/drawing/2014/main" id="{6CB7D4E0-E0E2-5EE1-2EFB-4ECBF33A8EFB}"/>
                </a:ext>
              </a:extLst>
            </p:cNvPr>
            <p:cNvSpPr txBox="1"/>
            <p:nvPr/>
          </p:nvSpPr>
          <p:spPr>
            <a:xfrm>
              <a:off x="5741594" y="5788775"/>
              <a:ext cx="354736" cy="584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320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Century Gothic" panose="020B0502020202020204" pitchFamily="34" charset="0"/>
                  <a:sym typeface="Calibri"/>
                </a:rPr>
                <a:t>2</a:t>
              </a:r>
            </a:p>
          </p:txBody>
        </p:sp>
        <p:sp>
          <p:nvSpPr>
            <p:cNvPr id="877" name="Google Shape;670;p30">
              <a:extLst>
                <a:ext uri="{FF2B5EF4-FFF2-40B4-BE49-F238E27FC236}">
                  <a16:creationId xmlns:a16="http://schemas.microsoft.com/office/drawing/2014/main" id="{20C6DDD0-3615-F65B-5EF3-3E2F59EA9644}"/>
                </a:ext>
              </a:extLst>
            </p:cNvPr>
            <p:cNvSpPr/>
            <p:nvPr/>
          </p:nvSpPr>
          <p:spPr>
            <a:xfrm>
              <a:off x="1821388" y="3906047"/>
              <a:ext cx="2363814" cy="2124524"/>
            </a:xfrm>
            <a:custGeom>
              <a:avLst/>
              <a:gdLst/>
              <a:ahLst/>
              <a:cxnLst/>
              <a:rect l="l" t="t" r="r" b="b"/>
              <a:pathLst>
                <a:path w="29074" h="30817" extrusionOk="0">
                  <a:moveTo>
                    <a:pt x="185" y="0"/>
                  </a:moveTo>
                  <a:cubicBezTo>
                    <a:pt x="86" y="0"/>
                    <a:pt x="0" y="85"/>
                    <a:pt x="0" y="199"/>
                  </a:cubicBezTo>
                  <a:lnTo>
                    <a:pt x="0" y="30179"/>
                  </a:lnTo>
                  <a:cubicBezTo>
                    <a:pt x="0" y="30533"/>
                    <a:pt x="284" y="30816"/>
                    <a:pt x="639" y="30816"/>
                  </a:cubicBezTo>
                  <a:lnTo>
                    <a:pt x="28435" y="30816"/>
                  </a:lnTo>
                  <a:cubicBezTo>
                    <a:pt x="28789" y="30816"/>
                    <a:pt x="29073" y="30533"/>
                    <a:pt x="29073" y="30179"/>
                  </a:cubicBezTo>
                  <a:lnTo>
                    <a:pt x="29073" y="199"/>
                  </a:lnTo>
                  <a:cubicBezTo>
                    <a:pt x="29073" y="85"/>
                    <a:pt x="28988" y="0"/>
                    <a:pt x="28875" y="0"/>
                  </a:cubicBezTo>
                  <a:close/>
                </a:path>
              </a:pathLst>
            </a:custGeom>
            <a:solidFill>
              <a:srgbClr val="F0F0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8" name="Google Shape;671;p30">
              <a:extLst>
                <a:ext uri="{FF2B5EF4-FFF2-40B4-BE49-F238E27FC236}">
                  <a16:creationId xmlns:a16="http://schemas.microsoft.com/office/drawing/2014/main" id="{B34A4683-FB4D-704B-993B-CA50C709C787}"/>
                </a:ext>
              </a:extLst>
            </p:cNvPr>
            <p:cNvSpPr/>
            <p:nvPr/>
          </p:nvSpPr>
          <p:spPr>
            <a:xfrm>
              <a:off x="2376245" y="3196754"/>
              <a:ext cx="1246788" cy="1246788"/>
            </a:xfrm>
            <a:custGeom>
              <a:avLst/>
              <a:gdLst/>
              <a:ahLst/>
              <a:cxnLst/>
              <a:rect l="l" t="t" r="r" b="b"/>
              <a:pathLst>
                <a:path w="22705" h="22705" extrusionOk="0">
                  <a:moveTo>
                    <a:pt x="11360" y="0"/>
                  </a:moveTo>
                  <a:cubicBezTo>
                    <a:pt x="5091" y="0"/>
                    <a:pt x="1" y="5077"/>
                    <a:pt x="1" y="11345"/>
                  </a:cubicBezTo>
                  <a:cubicBezTo>
                    <a:pt x="1" y="17614"/>
                    <a:pt x="5091" y="22704"/>
                    <a:pt x="11360" y="22704"/>
                  </a:cubicBezTo>
                  <a:cubicBezTo>
                    <a:pt x="17628" y="22704"/>
                    <a:pt x="22705" y="17614"/>
                    <a:pt x="22705" y="11345"/>
                  </a:cubicBezTo>
                  <a:cubicBezTo>
                    <a:pt x="22705" y="5077"/>
                    <a:pt x="17628" y="0"/>
                    <a:pt x="11360" y="0"/>
                  </a:cubicBezTo>
                  <a:close/>
                </a:path>
              </a:pathLst>
            </a:custGeom>
            <a:solidFill>
              <a:srgbClr val="3AA8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9" name="Google Shape;672;p30">
              <a:extLst>
                <a:ext uri="{FF2B5EF4-FFF2-40B4-BE49-F238E27FC236}">
                  <a16:creationId xmlns:a16="http://schemas.microsoft.com/office/drawing/2014/main" id="{AA3B01BC-FBE8-6331-DE92-B25BE98E82F4}"/>
                </a:ext>
              </a:extLst>
            </p:cNvPr>
            <p:cNvSpPr/>
            <p:nvPr/>
          </p:nvSpPr>
          <p:spPr>
            <a:xfrm>
              <a:off x="2538943" y="3372741"/>
              <a:ext cx="922146" cy="894030"/>
            </a:xfrm>
            <a:custGeom>
              <a:avLst/>
              <a:gdLst/>
              <a:ahLst/>
              <a:cxnLst/>
              <a:rect l="l" t="t" r="r" b="b"/>
              <a:pathLst>
                <a:path w="16793" h="16281" extrusionOk="0">
                  <a:moveTo>
                    <a:pt x="8397" y="0"/>
                  </a:moveTo>
                  <a:cubicBezTo>
                    <a:pt x="3760" y="0"/>
                    <a:pt x="1" y="3644"/>
                    <a:pt x="1" y="8140"/>
                  </a:cubicBezTo>
                  <a:cubicBezTo>
                    <a:pt x="1" y="12635"/>
                    <a:pt x="3760" y="16281"/>
                    <a:pt x="8397" y="16281"/>
                  </a:cubicBezTo>
                  <a:cubicBezTo>
                    <a:pt x="13035" y="16281"/>
                    <a:pt x="16792" y="12635"/>
                    <a:pt x="16792" y="8140"/>
                  </a:cubicBezTo>
                  <a:cubicBezTo>
                    <a:pt x="16792" y="3644"/>
                    <a:pt x="13035" y="0"/>
                    <a:pt x="839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673;p30">
              <a:extLst>
                <a:ext uri="{FF2B5EF4-FFF2-40B4-BE49-F238E27FC236}">
                  <a16:creationId xmlns:a16="http://schemas.microsoft.com/office/drawing/2014/main" id="{C9D2D24E-0666-A332-B90A-B2165D97893F}"/>
                </a:ext>
              </a:extLst>
            </p:cNvPr>
            <p:cNvSpPr/>
            <p:nvPr/>
          </p:nvSpPr>
          <p:spPr>
            <a:xfrm>
              <a:off x="2704806" y="5799919"/>
              <a:ext cx="590292" cy="590347"/>
            </a:xfrm>
            <a:custGeom>
              <a:avLst/>
              <a:gdLst/>
              <a:ahLst/>
              <a:cxnLst/>
              <a:rect l="l" t="t" r="r" b="b"/>
              <a:pathLst>
                <a:path w="10750" h="10751" extrusionOk="0">
                  <a:moveTo>
                    <a:pt x="5375" y="0"/>
                  </a:moveTo>
                  <a:cubicBezTo>
                    <a:pt x="2396" y="0"/>
                    <a:pt x="0" y="2411"/>
                    <a:pt x="0" y="5375"/>
                  </a:cubicBezTo>
                  <a:cubicBezTo>
                    <a:pt x="0" y="8353"/>
                    <a:pt x="2396" y="10750"/>
                    <a:pt x="5375" y="10750"/>
                  </a:cubicBezTo>
                  <a:cubicBezTo>
                    <a:pt x="8339" y="10750"/>
                    <a:pt x="10750" y="8353"/>
                    <a:pt x="10750" y="5375"/>
                  </a:cubicBezTo>
                  <a:cubicBezTo>
                    <a:pt x="10750" y="2411"/>
                    <a:pt x="8339" y="0"/>
                    <a:pt x="5375" y="0"/>
                  </a:cubicBezTo>
                  <a:close/>
                </a:path>
              </a:pathLst>
            </a:custGeom>
            <a:solidFill>
              <a:srgbClr val="3AA8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674;p30">
              <a:extLst>
                <a:ext uri="{FF2B5EF4-FFF2-40B4-BE49-F238E27FC236}">
                  <a16:creationId xmlns:a16="http://schemas.microsoft.com/office/drawing/2014/main" id="{123E84E3-6D08-E9AA-ED9C-B5D403AB59B5}"/>
                </a:ext>
              </a:extLst>
            </p:cNvPr>
            <p:cNvSpPr/>
            <p:nvPr/>
          </p:nvSpPr>
          <p:spPr>
            <a:xfrm>
              <a:off x="2978993" y="3079136"/>
              <a:ext cx="763943" cy="740660"/>
            </a:xfrm>
            <a:custGeom>
              <a:avLst/>
              <a:gdLst/>
              <a:ahLst/>
              <a:cxnLst/>
              <a:rect l="l" t="t" r="r" b="b"/>
              <a:pathLst>
                <a:path w="13912" h="13488" extrusionOk="0">
                  <a:moveTo>
                    <a:pt x="0" y="0"/>
                  </a:moveTo>
                  <a:lnTo>
                    <a:pt x="0" y="213"/>
                  </a:lnTo>
                  <a:cubicBezTo>
                    <a:pt x="7559" y="213"/>
                    <a:pt x="13700" y="6170"/>
                    <a:pt x="13700" y="13487"/>
                  </a:cubicBezTo>
                  <a:lnTo>
                    <a:pt x="13912" y="13487"/>
                  </a:lnTo>
                  <a:cubicBezTo>
                    <a:pt x="13912" y="6041"/>
                    <a:pt x="7672" y="0"/>
                    <a:pt x="0" y="0"/>
                  </a:cubicBezTo>
                  <a:close/>
                </a:path>
              </a:pathLst>
            </a:custGeom>
            <a:solidFill>
              <a:srgbClr val="3AA8B5"/>
            </a:solidFill>
            <a:ln w="19050" cap="flat" cmpd="sng">
              <a:solidFill>
                <a:srgbClr val="3AA8B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CasellaDiTesto 883">
              <a:extLst>
                <a:ext uri="{FF2B5EF4-FFF2-40B4-BE49-F238E27FC236}">
                  <a16:creationId xmlns:a16="http://schemas.microsoft.com/office/drawing/2014/main" id="{5E29D15F-3C85-78F1-D4FB-0637B9A077A6}"/>
                </a:ext>
              </a:extLst>
            </p:cNvPr>
            <p:cNvSpPr txBox="1"/>
            <p:nvPr/>
          </p:nvSpPr>
          <p:spPr>
            <a:xfrm>
              <a:off x="2822270" y="5788774"/>
              <a:ext cx="354736" cy="584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320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Century Gothic" panose="020B0502020202020204" pitchFamily="34" charset="0"/>
                  <a:sym typeface="Calibri"/>
                </a:rPr>
                <a:t>1</a:t>
              </a:r>
            </a:p>
          </p:txBody>
        </p:sp>
        <p:sp>
          <p:nvSpPr>
            <p:cNvPr id="866" name="CasellaDiTesto 865">
              <a:extLst>
                <a:ext uri="{FF2B5EF4-FFF2-40B4-BE49-F238E27FC236}">
                  <a16:creationId xmlns:a16="http://schemas.microsoft.com/office/drawing/2014/main" id="{9F08B0DF-B6A6-2688-73BE-5E37C28BCFF4}"/>
                </a:ext>
              </a:extLst>
            </p:cNvPr>
            <p:cNvSpPr txBox="1"/>
            <p:nvPr/>
          </p:nvSpPr>
          <p:spPr>
            <a:xfrm>
              <a:off x="2038421" y="4684325"/>
              <a:ext cx="1922435" cy="738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ctr"/>
              <a:r>
                <a:rPr lang="it-IT" sz="1400" b="1" i="1" dirty="0">
                  <a:solidFill>
                    <a:srgbClr val="16409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Promozione dell’uguaglianza e equità per i cittadini</a:t>
              </a:r>
            </a:p>
          </p:txBody>
        </p:sp>
        <p:sp>
          <p:nvSpPr>
            <p:cNvPr id="900" name="Rectangle 899">
              <a:extLst>
                <a:ext uri="{FF2B5EF4-FFF2-40B4-BE49-F238E27FC236}">
                  <a16:creationId xmlns:a16="http://schemas.microsoft.com/office/drawing/2014/main" id="{3E5E1D49-C88A-493E-B18F-16B421CFD0C2}"/>
                </a:ext>
              </a:extLst>
            </p:cNvPr>
            <p:cNvSpPr/>
            <p:nvPr/>
          </p:nvSpPr>
          <p:spPr>
            <a:xfrm>
              <a:off x="4893794" y="4684325"/>
              <a:ext cx="205033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 sz="1400" b="1" i="1" dirty="0">
                  <a:solidFill>
                    <a:srgbClr val="16409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Transizione verso un modello sviluppo e crescita sostenibile</a:t>
              </a:r>
            </a:p>
          </p:txBody>
        </p:sp>
        <p:pic>
          <p:nvPicPr>
            <p:cNvPr id="906" name="Graphic 42">
              <a:extLst>
                <a:ext uri="{FF2B5EF4-FFF2-40B4-BE49-F238E27FC236}">
                  <a16:creationId xmlns:a16="http://schemas.microsoft.com/office/drawing/2014/main" id="{DCBF738D-5972-457E-9C9E-4F86B84F64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94873" y="3403899"/>
              <a:ext cx="809530" cy="809530"/>
            </a:xfrm>
            <a:prstGeom prst="rect">
              <a:avLst/>
            </a:prstGeom>
          </p:spPr>
        </p:pic>
        <p:pic>
          <p:nvPicPr>
            <p:cNvPr id="911" name="Graphic 43">
              <a:extLst>
                <a:ext uri="{FF2B5EF4-FFF2-40B4-BE49-F238E27FC236}">
                  <a16:creationId xmlns:a16="http://schemas.microsoft.com/office/drawing/2014/main" id="{87893F67-1261-465C-9489-6D21F0C5C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67634" y="3460371"/>
              <a:ext cx="729242" cy="729242"/>
            </a:xfrm>
            <a:prstGeom prst="rect">
              <a:avLst/>
            </a:prstGeom>
          </p:spPr>
        </p:pic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0AEF09B5-4268-4798-3071-B9AE4BFBD986}"/>
                </a:ext>
              </a:extLst>
            </p:cNvPr>
            <p:cNvSpPr txBox="1"/>
            <p:nvPr/>
          </p:nvSpPr>
          <p:spPr>
            <a:xfrm>
              <a:off x="2839959" y="2555184"/>
              <a:ext cx="6116714" cy="3672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1200"/>
                </a:spcAft>
                <a:tabLst>
                  <a:tab pos="595630" algn="l"/>
                </a:tabLst>
              </a:pPr>
              <a:r>
                <a:rPr lang="it-IT" sz="1800" b="1" i="1" dirty="0">
                  <a:solidFill>
                    <a:srgbClr val="164094"/>
                  </a:solidFill>
                  <a:latin typeface="Arial"/>
                  <a:cs typeface="Arial"/>
                </a:rPr>
                <a:t>TRE OBIETTIVI TRASVERSALI</a:t>
              </a:r>
              <a:endParaRPr lang="it-IT" sz="1800" i="1" dirty="0">
                <a:solidFill>
                  <a:srgbClr val="164094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10" name="Immagine 9">
            <a:extLst>
              <a:ext uri="{FF2B5EF4-FFF2-40B4-BE49-F238E27FC236}">
                <a16:creationId xmlns:a16="http://schemas.microsoft.com/office/drawing/2014/main" id="{278637FA-13E3-4BB9-D851-CDBD59E5E0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4400" y="3346450"/>
            <a:ext cx="203200" cy="165100"/>
          </a:xfrm>
          <a:prstGeom prst="rect">
            <a:avLst/>
          </a:prstGeom>
        </p:spPr>
      </p:pic>
      <p:grpSp>
        <p:nvGrpSpPr>
          <p:cNvPr id="11" name="Gruppo 41">
            <a:extLst>
              <a:ext uri="{FF2B5EF4-FFF2-40B4-BE49-F238E27FC236}">
                <a16:creationId xmlns:a16="http://schemas.microsoft.com/office/drawing/2014/main" id="{67574E9E-7669-12DD-A0E6-DEDF70BC303D}"/>
              </a:ext>
            </a:extLst>
          </p:cNvPr>
          <p:cNvGrpSpPr/>
          <p:nvPr/>
        </p:nvGrpSpPr>
        <p:grpSpPr>
          <a:xfrm>
            <a:off x="756793" y="1232502"/>
            <a:ext cx="324000" cy="324000"/>
            <a:chOff x="7267636" y="2273636"/>
            <a:chExt cx="578945" cy="578945"/>
          </a:xfrm>
        </p:grpSpPr>
        <p:sp>
          <p:nvSpPr>
            <p:cNvPr id="12" name="Oval 29">
              <a:extLst>
                <a:ext uri="{FF2B5EF4-FFF2-40B4-BE49-F238E27FC236}">
                  <a16:creationId xmlns:a16="http://schemas.microsoft.com/office/drawing/2014/main" id="{D956BAB9-C0F6-8C5A-F943-55F1A4CC0458}"/>
                </a:ext>
              </a:extLst>
            </p:cNvPr>
            <p:cNvSpPr/>
            <p:nvPr/>
          </p:nvSpPr>
          <p:spPr>
            <a:xfrm>
              <a:off x="7267636" y="2273636"/>
              <a:ext cx="578945" cy="578945"/>
            </a:xfrm>
            <a:prstGeom prst="ellipse">
              <a:avLst/>
            </a:prstGeom>
            <a:solidFill>
              <a:srgbClr val="3AA8B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D3B332A1-6F8F-BD79-677D-D55892913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6694" y="2431140"/>
              <a:ext cx="280830" cy="263935"/>
            </a:xfrm>
            <a:custGeom>
              <a:avLst/>
              <a:gdLst>
                <a:gd name="T0" fmla="*/ 316 w 853"/>
                <a:gd name="T1" fmla="*/ 576 h 801"/>
                <a:gd name="T2" fmla="*/ 737 w 853"/>
                <a:gd name="T3" fmla="*/ 62 h 801"/>
                <a:gd name="T4" fmla="*/ 821 w 853"/>
                <a:gd name="T5" fmla="*/ 25 h 801"/>
                <a:gd name="T6" fmla="*/ 806 w 853"/>
                <a:gd name="T7" fmla="*/ 117 h 801"/>
                <a:gd name="T8" fmla="*/ 391 w 853"/>
                <a:gd name="T9" fmla="*/ 761 h 801"/>
                <a:gd name="T10" fmla="*/ 323 w 853"/>
                <a:gd name="T11" fmla="*/ 801 h 801"/>
                <a:gd name="T12" fmla="*/ 257 w 853"/>
                <a:gd name="T13" fmla="*/ 765 h 801"/>
                <a:gd name="T14" fmla="*/ 49 w 853"/>
                <a:gd name="T15" fmla="*/ 522 h 801"/>
                <a:gd name="T16" fmla="*/ 59 w 853"/>
                <a:gd name="T17" fmla="*/ 406 h 801"/>
                <a:gd name="T18" fmla="*/ 186 w 853"/>
                <a:gd name="T19" fmla="*/ 422 h 801"/>
                <a:gd name="T20" fmla="*/ 316 w 853"/>
                <a:gd name="T21" fmla="*/ 576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3" h="801">
                  <a:moveTo>
                    <a:pt x="316" y="576"/>
                  </a:moveTo>
                  <a:cubicBezTo>
                    <a:pt x="737" y="62"/>
                    <a:pt x="737" y="62"/>
                    <a:pt x="737" y="62"/>
                  </a:cubicBezTo>
                  <a:cubicBezTo>
                    <a:pt x="737" y="62"/>
                    <a:pt x="784" y="0"/>
                    <a:pt x="821" y="25"/>
                  </a:cubicBezTo>
                  <a:cubicBezTo>
                    <a:pt x="853" y="47"/>
                    <a:pt x="806" y="117"/>
                    <a:pt x="806" y="117"/>
                  </a:cubicBezTo>
                  <a:cubicBezTo>
                    <a:pt x="391" y="761"/>
                    <a:pt x="391" y="761"/>
                    <a:pt x="391" y="761"/>
                  </a:cubicBezTo>
                  <a:cubicBezTo>
                    <a:pt x="391" y="761"/>
                    <a:pt x="365" y="801"/>
                    <a:pt x="323" y="801"/>
                  </a:cubicBezTo>
                  <a:cubicBezTo>
                    <a:pt x="283" y="801"/>
                    <a:pt x="257" y="765"/>
                    <a:pt x="257" y="765"/>
                  </a:cubicBezTo>
                  <a:cubicBezTo>
                    <a:pt x="49" y="522"/>
                    <a:pt x="49" y="522"/>
                    <a:pt x="49" y="522"/>
                  </a:cubicBezTo>
                  <a:cubicBezTo>
                    <a:pt x="49" y="522"/>
                    <a:pt x="0" y="451"/>
                    <a:pt x="59" y="406"/>
                  </a:cubicBezTo>
                  <a:cubicBezTo>
                    <a:pt x="128" y="353"/>
                    <a:pt x="186" y="422"/>
                    <a:pt x="186" y="422"/>
                  </a:cubicBezTo>
                  <a:lnTo>
                    <a:pt x="316" y="5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" name="Gruppo 41">
            <a:extLst>
              <a:ext uri="{FF2B5EF4-FFF2-40B4-BE49-F238E27FC236}">
                <a16:creationId xmlns:a16="http://schemas.microsoft.com/office/drawing/2014/main" id="{C57A4C61-7F3F-2690-E994-2296DF1B1620}"/>
              </a:ext>
            </a:extLst>
          </p:cNvPr>
          <p:cNvGrpSpPr/>
          <p:nvPr/>
        </p:nvGrpSpPr>
        <p:grpSpPr>
          <a:xfrm>
            <a:off x="777412" y="1666755"/>
            <a:ext cx="324000" cy="324000"/>
            <a:chOff x="7267636" y="2273636"/>
            <a:chExt cx="578945" cy="578945"/>
          </a:xfrm>
        </p:grpSpPr>
        <p:sp>
          <p:nvSpPr>
            <p:cNvPr id="15" name="Oval 29">
              <a:extLst>
                <a:ext uri="{FF2B5EF4-FFF2-40B4-BE49-F238E27FC236}">
                  <a16:creationId xmlns:a16="http://schemas.microsoft.com/office/drawing/2014/main" id="{D8B6140E-98EA-EB70-A42C-09F2BE944D18}"/>
                </a:ext>
              </a:extLst>
            </p:cNvPr>
            <p:cNvSpPr/>
            <p:nvPr/>
          </p:nvSpPr>
          <p:spPr>
            <a:xfrm>
              <a:off x="7267636" y="2273636"/>
              <a:ext cx="578945" cy="578945"/>
            </a:xfrm>
            <a:prstGeom prst="ellipse">
              <a:avLst/>
            </a:prstGeom>
            <a:solidFill>
              <a:srgbClr val="3AA8B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0DE8A391-B4C4-298E-546B-D797F9AC6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6694" y="2431140"/>
              <a:ext cx="280830" cy="263935"/>
            </a:xfrm>
            <a:custGeom>
              <a:avLst/>
              <a:gdLst>
                <a:gd name="T0" fmla="*/ 316 w 853"/>
                <a:gd name="T1" fmla="*/ 576 h 801"/>
                <a:gd name="T2" fmla="*/ 737 w 853"/>
                <a:gd name="T3" fmla="*/ 62 h 801"/>
                <a:gd name="T4" fmla="*/ 821 w 853"/>
                <a:gd name="T5" fmla="*/ 25 h 801"/>
                <a:gd name="T6" fmla="*/ 806 w 853"/>
                <a:gd name="T7" fmla="*/ 117 h 801"/>
                <a:gd name="T8" fmla="*/ 391 w 853"/>
                <a:gd name="T9" fmla="*/ 761 h 801"/>
                <a:gd name="T10" fmla="*/ 323 w 853"/>
                <a:gd name="T11" fmla="*/ 801 h 801"/>
                <a:gd name="T12" fmla="*/ 257 w 853"/>
                <a:gd name="T13" fmla="*/ 765 h 801"/>
                <a:gd name="T14" fmla="*/ 49 w 853"/>
                <a:gd name="T15" fmla="*/ 522 h 801"/>
                <a:gd name="T16" fmla="*/ 59 w 853"/>
                <a:gd name="T17" fmla="*/ 406 h 801"/>
                <a:gd name="T18" fmla="*/ 186 w 853"/>
                <a:gd name="T19" fmla="*/ 422 h 801"/>
                <a:gd name="T20" fmla="*/ 316 w 853"/>
                <a:gd name="T21" fmla="*/ 576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3" h="801">
                  <a:moveTo>
                    <a:pt x="316" y="576"/>
                  </a:moveTo>
                  <a:cubicBezTo>
                    <a:pt x="737" y="62"/>
                    <a:pt x="737" y="62"/>
                    <a:pt x="737" y="62"/>
                  </a:cubicBezTo>
                  <a:cubicBezTo>
                    <a:pt x="737" y="62"/>
                    <a:pt x="784" y="0"/>
                    <a:pt x="821" y="25"/>
                  </a:cubicBezTo>
                  <a:cubicBezTo>
                    <a:pt x="853" y="47"/>
                    <a:pt x="806" y="117"/>
                    <a:pt x="806" y="117"/>
                  </a:cubicBezTo>
                  <a:cubicBezTo>
                    <a:pt x="391" y="761"/>
                    <a:pt x="391" y="761"/>
                    <a:pt x="391" y="761"/>
                  </a:cubicBezTo>
                  <a:cubicBezTo>
                    <a:pt x="391" y="761"/>
                    <a:pt x="365" y="801"/>
                    <a:pt x="323" y="801"/>
                  </a:cubicBezTo>
                  <a:cubicBezTo>
                    <a:pt x="283" y="801"/>
                    <a:pt x="257" y="765"/>
                    <a:pt x="257" y="765"/>
                  </a:cubicBezTo>
                  <a:cubicBezTo>
                    <a:pt x="49" y="522"/>
                    <a:pt x="49" y="522"/>
                    <a:pt x="49" y="522"/>
                  </a:cubicBezTo>
                  <a:cubicBezTo>
                    <a:pt x="49" y="522"/>
                    <a:pt x="0" y="451"/>
                    <a:pt x="59" y="406"/>
                  </a:cubicBezTo>
                  <a:cubicBezTo>
                    <a:pt x="128" y="353"/>
                    <a:pt x="186" y="422"/>
                    <a:pt x="186" y="422"/>
                  </a:cubicBezTo>
                  <a:lnTo>
                    <a:pt x="316" y="5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8" name="Titolo 1">
            <a:extLst>
              <a:ext uri="{FF2B5EF4-FFF2-40B4-BE49-F238E27FC236}">
                <a16:creationId xmlns:a16="http://schemas.microsoft.com/office/drawing/2014/main" id="{D0127C97-DE57-CB43-C426-1DF238BA1ED3}"/>
              </a:ext>
            </a:extLst>
          </p:cNvPr>
          <p:cNvSpPr txBox="1">
            <a:spLocks/>
          </p:cNvSpPr>
          <p:nvPr/>
        </p:nvSpPr>
        <p:spPr>
          <a:xfrm>
            <a:off x="577577" y="341203"/>
            <a:ext cx="10972800" cy="543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normAutofit/>
          </a:bodyPr>
          <a:lstStyle>
            <a:lvl1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164094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46A34B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46A34B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46A34B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46A34B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46A34B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46A34B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46A34B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46A34B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it-IT" cap="all" dirty="0"/>
              <a:t>Il </a:t>
            </a:r>
            <a:r>
              <a:rPr lang="it-IT" cap="all" dirty="0" err="1"/>
              <a:t>pr</a:t>
            </a:r>
            <a:r>
              <a:rPr lang="it-IT" cap="all" dirty="0"/>
              <a:t> Lombardia FSE+ 2021-2027</a:t>
            </a:r>
          </a:p>
        </p:txBody>
      </p:sp>
    </p:spTree>
    <p:extLst>
      <p:ext uri="{BB962C8B-B14F-4D97-AF65-F5344CB8AC3E}">
        <p14:creationId xmlns:p14="http://schemas.microsoft.com/office/powerpoint/2010/main" val="108993085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335BE7A-5C15-BDC8-694C-DCC313F57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442" y="341293"/>
            <a:ext cx="10972800" cy="543320"/>
          </a:xfrm>
        </p:spPr>
        <p:txBody>
          <a:bodyPr>
            <a:normAutofit/>
          </a:bodyPr>
          <a:lstStyle/>
          <a:p>
            <a:r>
              <a:rPr lang="it-IT" cap="all" dirty="0"/>
              <a:t>Priorità del PR FSE+ 2021-2027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DFAD715-561A-47BF-942A-1046FE517EBD}"/>
              </a:ext>
            </a:extLst>
          </p:cNvPr>
          <p:cNvSpPr/>
          <p:nvPr/>
        </p:nvSpPr>
        <p:spPr>
          <a:xfrm>
            <a:off x="401101" y="6308012"/>
            <a:ext cx="757331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050" dirty="0">
                <a:solidFill>
                  <a:srgbClr val="164094"/>
                </a:solidFill>
                <a:latin typeface="Arial"/>
                <a:cs typeface="Arial"/>
              </a:rPr>
              <a:t>(*) Incluso l’importo assegnato all’Assistenza Tecnica, pari a 42,6 M€</a:t>
            </a:r>
          </a:p>
        </p:txBody>
      </p:sp>
      <p:sp>
        <p:nvSpPr>
          <p:cNvPr id="8" name="CasellaDiTesto 35">
            <a:extLst>
              <a:ext uri="{FF2B5EF4-FFF2-40B4-BE49-F238E27FC236}">
                <a16:creationId xmlns:a16="http://schemas.microsoft.com/office/drawing/2014/main" id="{D407922E-7FE6-D1CF-2353-6AE9640A79BD}"/>
              </a:ext>
            </a:extLst>
          </p:cNvPr>
          <p:cNvSpPr txBox="1"/>
          <p:nvPr/>
        </p:nvSpPr>
        <p:spPr>
          <a:xfrm>
            <a:off x="889427" y="2593793"/>
            <a:ext cx="2336375" cy="7078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600" b="1">
                <a:solidFill>
                  <a:srgbClr val="164094"/>
                </a:solidFill>
                <a:latin typeface="Arial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0" cap="all" spc="0" normalizeH="0" baseline="0" noProof="0" dirty="0">
                <a:ln>
                  <a:noFill/>
                </a:ln>
                <a:solidFill>
                  <a:srgbClr val="28589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PRIORITÀ 4 – occupazione giovanile</a:t>
            </a:r>
            <a:endParaRPr lang="it-IT" dirty="0">
              <a:solidFill>
                <a:srgbClr val="285892"/>
              </a:solidFill>
            </a:endParaRPr>
          </a:p>
          <a:p>
            <a:pPr algn="l"/>
            <a:r>
              <a:rPr lang="it-IT" i="1" dirty="0"/>
              <a:t>51.400.000,00 €</a:t>
            </a:r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35780AB1-9E7B-0E55-01CF-1A356A15F312}"/>
              </a:ext>
            </a:extLst>
          </p:cNvPr>
          <p:cNvCxnSpPr/>
          <p:nvPr/>
        </p:nvCxnSpPr>
        <p:spPr>
          <a:xfrm>
            <a:off x="915273" y="2571952"/>
            <a:ext cx="2232000" cy="0"/>
          </a:xfrm>
          <a:prstGeom prst="line">
            <a:avLst/>
          </a:prstGeom>
          <a:noFill/>
          <a:ln w="12700" cap="flat">
            <a:solidFill>
              <a:schemeClr val="tx2">
                <a:lumMod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F0FE349B-F7DD-E651-6EC2-47B49D604B70}"/>
              </a:ext>
            </a:extLst>
          </p:cNvPr>
          <p:cNvGrpSpPr/>
          <p:nvPr/>
        </p:nvGrpSpPr>
        <p:grpSpPr>
          <a:xfrm>
            <a:off x="2529011" y="868630"/>
            <a:ext cx="8838153" cy="5419066"/>
            <a:chOff x="2330229" y="859260"/>
            <a:chExt cx="8838153" cy="5419066"/>
          </a:xfrm>
        </p:grpSpPr>
        <p:cxnSp>
          <p:nvCxnSpPr>
            <p:cNvPr id="41" name="Connettore diritto 40">
              <a:extLst>
                <a:ext uri="{FF2B5EF4-FFF2-40B4-BE49-F238E27FC236}">
                  <a16:creationId xmlns:a16="http://schemas.microsoft.com/office/drawing/2014/main" id="{5D5EECC5-6F2D-26C4-0FC7-99BEF10E68BE}"/>
                </a:ext>
              </a:extLst>
            </p:cNvPr>
            <p:cNvCxnSpPr>
              <a:cxnSpLocks/>
            </p:cNvCxnSpPr>
            <p:nvPr/>
          </p:nvCxnSpPr>
          <p:spPr>
            <a:xfrm>
              <a:off x="7974419" y="3733591"/>
              <a:ext cx="931374" cy="615553"/>
            </a:xfrm>
            <a:prstGeom prst="line">
              <a:avLst/>
            </a:prstGeom>
            <a:noFill/>
            <a:ln w="12700" cap="flat">
              <a:solidFill>
                <a:schemeClr val="tx2">
                  <a:lumMod val="50000"/>
                </a:schemeClr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1" name="Connettore diritto 10">
              <a:extLst>
                <a:ext uri="{FF2B5EF4-FFF2-40B4-BE49-F238E27FC236}">
                  <a16:creationId xmlns:a16="http://schemas.microsoft.com/office/drawing/2014/main" id="{5E7345A4-DA04-FC63-B553-429BE7216A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78252" y="859260"/>
              <a:ext cx="943415" cy="633729"/>
            </a:xfrm>
            <a:prstGeom prst="line">
              <a:avLst/>
            </a:prstGeom>
            <a:noFill/>
            <a:ln w="12700" cap="flat">
              <a:solidFill>
                <a:schemeClr val="tx2">
                  <a:lumMod val="50000"/>
                </a:schemeClr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3" name="Connettore diritto 22">
              <a:extLst>
                <a:ext uri="{FF2B5EF4-FFF2-40B4-BE49-F238E27FC236}">
                  <a16:creationId xmlns:a16="http://schemas.microsoft.com/office/drawing/2014/main" id="{F16959A4-B7AB-AD28-CC0F-3917E9C4D7BD}"/>
                </a:ext>
              </a:extLst>
            </p:cNvPr>
            <p:cNvCxnSpPr>
              <a:cxnSpLocks/>
            </p:cNvCxnSpPr>
            <p:nvPr/>
          </p:nvCxnSpPr>
          <p:spPr>
            <a:xfrm>
              <a:off x="2948491" y="2571953"/>
              <a:ext cx="718440" cy="857047"/>
            </a:xfrm>
            <a:prstGeom prst="line">
              <a:avLst/>
            </a:prstGeom>
            <a:noFill/>
            <a:ln w="12700" cap="flat">
              <a:solidFill>
                <a:schemeClr val="tx2">
                  <a:lumMod val="50000"/>
                </a:schemeClr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E0A736B5-E756-A395-8E00-A965A158AA23}"/>
                </a:ext>
              </a:extLst>
            </p:cNvPr>
            <p:cNvSpPr txBox="1"/>
            <p:nvPr/>
          </p:nvSpPr>
          <p:spPr>
            <a:xfrm>
              <a:off x="7169906" y="877901"/>
              <a:ext cx="2540399" cy="5232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it-IT" sz="1200" b="1" cap="all" dirty="0">
                  <a:solidFill>
                    <a:srgbClr val="285892"/>
                  </a:solidFill>
                  <a:latin typeface="Arial"/>
                  <a:cs typeface="Arial"/>
                  <a:sym typeface="Arial"/>
                </a:rPr>
                <a:t>PRIORITÀ 1 – occupazione </a:t>
              </a:r>
              <a:r>
                <a:rPr lang="it-IT" sz="1600" b="1" i="1" dirty="0">
                  <a:solidFill>
                    <a:srgbClr val="164094"/>
                  </a:solidFill>
                  <a:latin typeface="Arial"/>
                  <a:cs typeface="Arial"/>
                </a:rPr>
                <a:t>411.700.000,00 €</a:t>
              </a:r>
              <a:endParaRPr lang="it-IT" sz="2000" i="1" dirty="0"/>
            </a:p>
          </p:txBody>
        </p:sp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682EC3E3-7CBB-4399-C0BB-A90F86C7B113}"/>
                </a:ext>
              </a:extLst>
            </p:cNvPr>
            <p:cNvSpPr txBox="1"/>
            <p:nvPr/>
          </p:nvSpPr>
          <p:spPr>
            <a:xfrm>
              <a:off x="8898917" y="3641258"/>
              <a:ext cx="2269465" cy="7078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>
                <a:defRPr sz="1600" b="1">
                  <a:solidFill>
                    <a:srgbClr val="164094"/>
                  </a:solidFill>
                  <a:latin typeface="Arial"/>
                  <a:cs typeface="Arial"/>
                </a:defRPr>
              </a:lvl1pPr>
            </a:lstStyle>
            <a:p>
              <a:pPr algn="l"/>
              <a:r>
                <a:rPr kumimoji="0" lang="it-IT" sz="1200" b="1" i="0" u="none" strike="noStrike" kern="0" cap="all" spc="0" normalizeH="0" baseline="0" noProof="0" dirty="0">
                  <a:ln>
                    <a:noFill/>
                  </a:ln>
                  <a:solidFill>
                    <a:srgbClr val="285892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PRIORITÀ 2 – istruzione e formazione</a:t>
              </a:r>
              <a:endParaRPr lang="it-IT" dirty="0">
                <a:solidFill>
                  <a:srgbClr val="285892"/>
                </a:solidFill>
              </a:endParaRPr>
            </a:p>
            <a:p>
              <a:pPr algn="l"/>
              <a:r>
                <a:rPr lang="it-IT" i="1" dirty="0"/>
                <a:t>557.600.000,00 €</a:t>
              </a:r>
            </a:p>
          </p:txBody>
        </p:sp>
        <p:sp>
          <p:nvSpPr>
            <p:cNvPr id="7" name="CasellaDiTesto 20">
              <a:extLst>
                <a:ext uri="{FF2B5EF4-FFF2-40B4-BE49-F238E27FC236}">
                  <a16:creationId xmlns:a16="http://schemas.microsoft.com/office/drawing/2014/main" id="{38E0A746-3C10-1639-DAD1-213C48C68A2A}"/>
                </a:ext>
              </a:extLst>
            </p:cNvPr>
            <p:cNvSpPr txBox="1"/>
            <p:nvPr/>
          </p:nvSpPr>
          <p:spPr>
            <a:xfrm>
              <a:off x="2330229" y="5393038"/>
              <a:ext cx="2269465" cy="7078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1" i="0" u="none" strike="noStrike" kern="0" cap="all" spc="0" normalizeH="0" baseline="0" noProof="0" dirty="0">
                  <a:ln>
                    <a:noFill/>
                  </a:ln>
                  <a:solidFill>
                    <a:srgbClr val="285892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PRIORITÀ 3 – inclusione sociale</a:t>
              </a:r>
              <a:endPara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srgbClr val="285892"/>
                </a:solidFill>
                <a:effectLst/>
                <a:uLnTx/>
                <a:uFillTx/>
                <a:latin typeface="Calibri"/>
                <a:cs typeface="Calibri"/>
                <a:sym typeface="Calibri"/>
              </a:endParaRPr>
            </a:p>
            <a:p>
              <a:r>
                <a:rPr lang="it-IT" sz="1600" b="1" i="1" dirty="0">
                  <a:solidFill>
                    <a:srgbClr val="164094"/>
                  </a:solidFill>
                  <a:latin typeface="Arial"/>
                  <a:cs typeface="Arial"/>
                </a:rPr>
                <a:t>444.000.000,00 €</a:t>
              </a:r>
            </a:p>
          </p:txBody>
        </p:sp>
        <p:cxnSp>
          <p:nvCxnSpPr>
            <p:cNvPr id="10" name="Connettore diritto 9">
              <a:extLst>
                <a:ext uri="{FF2B5EF4-FFF2-40B4-BE49-F238E27FC236}">
                  <a16:creationId xmlns:a16="http://schemas.microsoft.com/office/drawing/2014/main" id="{A380149F-B082-2544-CF72-1C7CB7BF79A5}"/>
                </a:ext>
              </a:extLst>
            </p:cNvPr>
            <p:cNvCxnSpPr/>
            <p:nvPr/>
          </p:nvCxnSpPr>
          <p:spPr>
            <a:xfrm>
              <a:off x="7221667" y="859260"/>
              <a:ext cx="2232000" cy="0"/>
            </a:xfrm>
            <a:prstGeom prst="line">
              <a:avLst/>
            </a:prstGeom>
            <a:noFill/>
            <a:ln w="12700" cap="flat">
              <a:solidFill>
                <a:schemeClr val="tx2">
                  <a:lumMod val="50000"/>
                </a:schemeClr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6AF0C0C9-6808-0E93-5645-FFAFB6666248}"/>
                </a:ext>
              </a:extLst>
            </p:cNvPr>
            <p:cNvCxnSpPr/>
            <p:nvPr/>
          </p:nvCxnSpPr>
          <p:spPr>
            <a:xfrm>
              <a:off x="8898917" y="4349144"/>
              <a:ext cx="2160000" cy="0"/>
            </a:xfrm>
            <a:prstGeom prst="line">
              <a:avLst/>
            </a:prstGeom>
            <a:noFill/>
            <a:ln w="12700" cap="flat">
              <a:solidFill>
                <a:schemeClr val="tx2">
                  <a:lumMod val="50000"/>
                </a:schemeClr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6CCF6576-E708-C087-D43C-42757923ABAE}"/>
                </a:ext>
              </a:extLst>
            </p:cNvPr>
            <p:cNvCxnSpPr/>
            <p:nvPr/>
          </p:nvCxnSpPr>
          <p:spPr>
            <a:xfrm>
              <a:off x="2374239" y="6121734"/>
              <a:ext cx="2160000" cy="0"/>
            </a:xfrm>
            <a:prstGeom prst="line">
              <a:avLst/>
            </a:prstGeom>
            <a:noFill/>
            <a:ln w="12700" cap="flat">
              <a:solidFill>
                <a:schemeClr val="tx2">
                  <a:lumMod val="50000"/>
                </a:schemeClr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51" name="Gruppo 50">
              <a:extLst>
                <a:ext uri="{FF2B5EF4-FFF2-40B4-BE49-F238E27FC236}">
                  <a16:creationId xmlns:a16="http://schemas.microsoft.com/office/drawing/2014/main" id="{F68FED57-1002-028C-AC42-6D19E13C216F}"/>
                </a:ext>
              </a:extLst>
            </p:cNvPr>
            <p:cNvGrpSpPr/>
            <p:nvPr/>
          </p:nvGrpSpPr>
          <p:grpSpPr>
            <a:xfrm>
              <a:off x="3159185" y="1487832"/>
              <a:ext cx="5413750" cy="4790494"/>
              <a:chOff x="3159185" y="1487832"/>
              <a:chExt cx="5413750" cy="4790494"/>
            </a:xfrm>
          </p:grpSpPr>
          <p:sp>
            <p:nvSpPr>
              <p:cNvPr id="52" name="Arco a tutto sesto 51">
                <a:extLst>
                  <a:ext uri="{FF2B5EF4-FFF2-40B4-BE49-F238E27FC236}">
                    <a16:creationId xmlns:a16="http://schemas.microsoft.com/office/drawing/2014/main" id="{D886AA75-E7F6-4C68-7BC8-5AF56F3DEF5E}"/>
                  </a:ext>
                </a:extLst>
              </p:cNvPr>
              <p:cNvSpPr/>
              <p:nvPr/>
            </p:nvSpPr>
            <p:spPr>
              <a:xfrm>
                <a:off x="3782441" y="1487832"/>
                <a:ext cx="4167238" cy="4167238"/>
              </a:xfrm>
              <a:prstGeom prst="blockArc">
                <a:avLst>
                  <a:gd name="adj1" fmla="val 10800000"/>
                  <a:gd name="adj2" fmla="val 16200000"/>
                  <a:gd name="adj3" fmla="val 4642"/>
                </a:avLst>
              </a:prstGeom>
              <a:solidFill>
                <a:schemeClr val="accent5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3" name="Arco a tutto sesto 52">
                <a:extLst>
                  <a:ext uri="{FF2B5EF4-FFF2-40B4-BE49-F238E27FC236}">
                    <a16:creationId xmlns:a16="http://schemas.microsoft.com/office/drawing/2014/main" id="{ABED6455-80E2-5718-B1BA-3E3EE3AF252E}"/>
                  </a:ext>
                </a:extLst>
              </p:cNvPr>
              <p:cNvSpPr/>
              <p:nvPr/>
            </p:nvSpPr>
            <p:spPr>
              <a:xfrm>
                <a:off x="3782441" y="1487832"/>
                <a:ext cx="4167238" cy="4167238"/>
              </a:xfrm>
              <a:prstGeom prst="blockArc">
                <a:avLst>
                  <a:gd name="adj1" fmla="val 5400000"/>
                  <a:gd name="adj2" fmla="val 10800000"/>
                  <a:gd name="adj3" fmla="val 4642"/>
                </a:avLst>
              </a:prstGeom>
              <a:solidFill>
                <a:srgbClr val="CDF32D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4" name="Arco a tutto sesto 53">
                <a:extLst>
                  <a:ext uri="{FF2B5EF4-FFF2-40B4-BE49-F238E27FC236}">
                    <a16:creationId xmlns:a16="http://schemas.microsoft.com/office/drawing/2014/main" id="{5F3BA7E3-4E97-A254-863E-B9DD9E8657B0}"/>
                  </a:ext>
                </a:extLst>
              </p:cNvPr>
              <p:cNvSpPr/>
              <p:nvPr/>
            </p:nvSpPr>
            <p:spPr>
              <a:xfrm>
                <a:off x="3782441" y="1487832"/>
                <a:ext cx="4167238" cy="4167238"/>
              </a:xfrm>
              <a:prstGeom prst="blockArc">
                <a:avLst>
                  <a:gd name="adj1" fmla="val 0"/>
                  <a:gd name="adj2" fmla="val 5400000"/>
                  <a:gd name="adj3" fmla="val 4642"/>
                </a:avLst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5" name="Arco a tutto sesto 54">
                <a:extLst>
                  <a:ext uri="{FF2B5EF4-FFF2-40B4-BE49-F238E27FC236}">
                    <a16:creationId xmlns:a16="http://schemas.microsoft.com/office/drawing/2014/main" id="{D346E06F-167E-B16D-3692-3C6A22C4A206}"/>
                  </a:ext>
                </a:extLst>
              </p:cNvPr>
              <p:cNvSpPr/>
              <p:nvPr/>
            </p:nvSpPr>
            <p:spPr>
              <a:xfrm>
                <a:off x="3782441" y="1487832"/>
                <a:ext cx="4167238" cy="4167238"/>
              </a:xfrm>
              <a:prstGeom prst="blockArc">
                <a:avLst>
                  <a:gd name="adj1" fmla="val 16200000"/>
                  <a:gd name="adj2" fmla="val 0"/>
                  <a:gd name="adj3" fmla="val 4642"/>
                </a:avLst>
              </a:prstGeom>
              <a:solidFill>
                <a:srgbClr val="FF3399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6" name="Figura a mano libera: forma 55">
                <a:extLst>
                  <a:ext uri="{FF2B5EF4-FFF2-40B4-BE49-F238E27FC236}">
                    <a16:creationId xmlns:a16="http://schemas.microsoft.com/office/drawing/2014/main" id="{B859CB1E-ADD0-1B1F-F585-240AB20C696B}"/>
                  </a:ext>
                </a:extLst>
              </p:cNvPr>
              <p:cNvSpPr/>
              <p:nvPr/>
            </p:nvSpPr>
            <p:spPr>
              <a:xfrm>
                <a:off x="4906615" y="2612006"/>
                <a:ext cx="1918890" cy="1918890"/>
              </a:xfrm>
              <a:custGeom>
                <a:avLst/>
                <a:gdLst>
                  <a:gd name="connsiteX0" fmla="*/ 0 w 1918890"/>
                  <a:gd name="connsiteY0" fmla="*/ 959445 h 1918890"/>
                  <a:gd name="connsiteX1" fmla="*/ 959445 w 1918890"/>
                  <a:gd name="connsiteY1" fmla="*/ 0 h 1918890"/>
                  <a:gd name="connsiteX2" fmla="*/ 1918890 w 1918890"/>
                  <a:gd name="connsiteY2" fmla="*/ 959445 h 1918890"/>
                  <a:gd name="connsiteX3" fmla="*/ 959445 w 1918890"/>
                  <a:gd name="connsiteY3" fmla="*/ 1918890 h 1918890"/>
                  <a:gd name="connsiteX4" fmla="*/ 0 w 1918890"/>
                  <a:gd name="connsiteY4" fmla="*/ 959445 h 19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8890" h="1918890">
                    <a:moveTo>
                      <a:pt x="0" y="959445"/>
                    </a:moveTo>
                    <a:cubicBezTo>
                      <a:pt x="0" y="429558"/>
                      <a:pt x="429558" y="0"/>
                      <a:pt x="959445" y="0"/>
                    </a:cubicBezTo>
                    <a:cubicBezTo>
                      <a:pt x="1489332" y="0"/>
                      <a:pt x="1918890" y="429558"/>
                      <a:pt x="1918890" y="959445"/>
                    </a:cubicBezTo>
                    <a:cubicBezTo>
                      <a:pt x="1918890" y="1489332"/>
                      <a:pt x="1489332" y="1918890"/>
                      <a:pt x="959445" y="1918890"/>
                    </a:cubicBezTo>
                    <a:cubicBezTo>
                      <a:pt x="429558" y="1918890"/>
                      <a:pt x="0" y="1489332"/>
                      <a:pt x="0" y="959445"/>
                    </a:cubicBezTo>
                    <a:close/>
                  </a:path>
                </a:pathLst>
              </a:custGeom>
              <a:solidFill>
                <a:srgbClr val="16409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06415" tIns="306415" rIns="306415" bIns="306415" numCol="1" spcCol="1270" anchor="ctr" anchorCtr="0">
                <a:noAutofit/>
              </a:bodyPr>
              <a:lstStyle/>
              <a:p>
                <a:pPr marL="0" lvl="0" indent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2000" kern="1200" dirty="0"/>
                  <a:t>Dotazione complessiva</a:t>
                </a:r>
              </a:p>
              <a:p>
                <a:pPr marL="0" lvl="0" indent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2000" b="1" kern="1200" dirty="0">
                    <a:solidFill>
                      <a:schemeClr val="bg1"/>
                    </a:solidFill>
                    <a:latin typeface="Arial"/>
                    <a:cs typeface="Arial"/>
                  </a:rPr>
                  <a:t>1.507,36 Ml/€</a:t>
                </a:r>
                <a:r>
                  <a:rPr lang="it-IT" sz="2000" b="1" kern="1200" baseline="30000" dirty="0">
                    <a:solidFill>
                      <a:schemeClr val="bg1"/>
                    </a:solidFill>
                    <a:latin typeface="Arial"/>
                    <a:cs typeface="Arial"/>
                  </a:rPr>
                  <a:t>(*)</a:t>
                </a:r>
                <a:endParaRPr lang="it-IT" sz="2000" kern="1200" baseline="30000" dirty="0"/>
              </a:p>
            </p:txBody>
          </p:sp>
          <p:sp>
            <p:nvSpPr>
              <p:cNvPr id="58" name="Figura a mano libera: forma 57">
                <a:extLst>
                  <a:ext uri="{FF2B5EF4-FFF2-40B4-BE49-F238E27FC236}">
                    <a16:creationId xmlns:a16="http://schemas.microsoft.com/office/drawing/2014/main" id="{FA90EE5C-751B-38DE-A44B-6F2A30372C1B}"/>
                  </a:ext>
                </a:extLst>
              </p:cNvPr>
              <p:cNvSpPr/>
              <p:nvPr/>
            </p:nvSpPr>
            <p:spPr>
              <a:xfrm>
                <a:off x="7229712" y="2899839"/>
                <a:ext cx="1343223" cy="1343223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blipFill rotWithShape="0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 l="-26000" r="-26000"/>
                </a:stretch>
              </a:blip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34810" tIns="234810" rIns="234810" bIns="234810" numCol="1" spcCol="1270" anchor="ctr" anchorCtr="0">
                <a:noAutofit/>
              </a:bodyPr>
              <a:lstStyle/>
              <a:p>
                <a:pPr marL="0" lvl="0" indent="0" algn="ctr" defTabSz="1333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it-IT" sz="3000" kern="1200" dirty="0">
                  <a:noFill/>
                </a:endParaRPr>
              </a:p>
            </p:txBody>
          </p:sp>
          <p:sp>
            <p:nvSpPr>
              <p:cNvPr id="59" name="Figura a mano libera: forma 58">
                <a:extLst>
                  <a:ext uri="{FF2B5EF4-FFF2-40B4-BE49-F238E27FC236}">
                    <a16:creationId xmlns:a16="http://schemas.microsoft.com/office/drawing/2014/main" id="{F53D8588-C2EE-3B04-A541-FF67A68320AA}"/>
                  </a:ext>
                </a:extLst>
              </p:cNvPr>
              <p:cNvSpPr/>
              <p:nvPr/>
            </p:nvSpPr>
            <p:spPr>
              <a:xfrm>
                <a:off x="5194449" y="4935103"/>
                <a:ext cx="1343223" cy="1343223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blipFill rotWithShape="0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 l="-28000" r="-28000"/>
                </a:stretch>
              </a:blip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34810" tIns="234810" rIns="234810" bIns="234810" numCol="1" spcCol="1270" anchor="ctr" anchorCtr="0">
                <a:noAutofit/>
              </a:bodyPr>
              <a:lstStyle/>
              <a:p>
                <a:pPr marL="0" lvl="0" indent="0" algn="ctr" defTabSz="1333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it-IT" sz="3000" kern="1200" dirty="0">
                  <a:noFill/>
                </a:endParaRPr>
              </a:p>
            </p:txBody>
          </p:sp>
          <p:sp>
            <p:nvSpPr>
              <p:cNvPr id="60" name="Figura a mano libera: forma 59">
                <a:extLst>
                  <a:ext uri="{FF2B5EF4-FFF2-40B4-BE49-F238E27FC236}">
                    <a16:creationId xmlns:a16="http://schemas.microsoft.com/office/drawing/2014/main" id="{F3B51128-5110-03E1-099E-176CD38340ED}"/>
                  </a:ext>
                </a:extLst>
              </p:cNvPr>
              <p:cNvSpPr/>
              <p:nvPr/>
            </p:nvSpPr>
            <p:spPr>
              <a:xfrm>
                <a:off x="3159185" y="2899839"/>
                <a:ext cx="1343223" cy="1343223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blipFill rotWithShape="0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 l="-25000" r="-25000"/>
                </a:stretch>
              </a:blip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34810" tIns="234810" rIns="234810" bIns="234810" numCol="1" spcCol="1270" anchor="ctr" anchorCtr="0">
                <a:noAutofit/>
              </a:bodyPr>
              <a:lstStyle/>
              <a:p>
                <a:pPr marL="0" lvl="0" indent="0" algn="ctr" defTabSz="1333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it-IT" sz="3000" kern="1200" dirty="0">
                  <a:noFill/>
                </a:endParaRPr>
              </a:p>
            </p:txBody>
          </p:sp>
        </p:grpSp>
        <p:cxnSp>
          <p:nvCxnSpPr>
            <p:cNvPr id="5" name="Connettore diritto 22">
              <a:extLst>
                <a:ext uri="{FF2B5EF4-FFF2-40B4-BE49-F238E27FC236}">
                  <a16:creationId xmlns:a16="http://schemas.microsoft.com/office/drawing/2014/main" id="{7004ED26-B0C4-0F41-490B-3AE157E8A8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17677" y="5597555"/>
              <a:ext cx="619017" cy="519237"/>
            </a:xfrm>
            <a:prstGeom prst="line">
              <a:avLst/>
            </a:prstGeom>
            <a:noFill/>
            <a:ln w="12700" cap="flat">
              <a:solidFill>
                <a:schemeClr val="tx2">
                  <a:lumMod val="50000"/>
                </a:schemeClr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pic>
        <p:nvPicPr>
          <p:cNvPr id="6" name="Immagine 5">
            <a:extLst>
              <a:ext uri="{FF2B5EF4-FFF2-40B4-BE49-F238E27FC236}">
                <a16:creationId xmlns:a16="http://schemas.microsoft.com/office/drawing/2014/main" id="{9EC964E9-3A91-EF4E-6669-37D95AF1200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978" t="-1579" r="18452" b="-1"/>
          <a:stretch/>
        </p:blipFill>
        <p:spPr>
          <a:xfrm>
            <a:off x="5388447" y="915981"/>
            <a:ext cx="1343224" cy="134617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53094477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magine 38">
            <a:extLst>
              <a:ext uri="{FF2B5EF4-FFF2-40B4-BE49-F238E27FC236}">
                <a16:creationId xmlns:a16="http://schemas.microsoft.com/office/drawing/2014/main" id="{DEEE6131-0FEC-CBBE-256F-737660D380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95" b="18603"/>
          <a:stretch/>
        </p:blipFill>
        <p:spPr>
          <a:xfrm rot="10800000">
            <a:off x="680936" y="1702599"/>
            <a:ext cx="7350171" cy="482907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88A821E9-B977-40E1-92EC-6C21A8413162}"/>
              </a:ext>
            </a:extLst>
          </p:cNvPr>
          <p:cNvSpPr/>
          <p:nvPr/>
        </p:nvSpPr>
        <p:spPr>
          <a:xfrm>
            <a:off x="521363" y="982971"/>
            <a:ext cx="10982252" cy="600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595630" algn="l"/>
              </a:tabLst>
            </a:pPr>
            <a:r>
              <a:rPr lang="it-IT" sz="1600" dirty="0">
                <a:solidFill>
                  <a:srgbClr val="164094"/>
                </a:solidFill>
                <a:latin typeface="Arial"/>
                <a:cs typeface="Arial"/>
              </a:rPr>
              <a:t>A partire dal 2018 si sono tenuti gli </a:t>
            </a:r>
            <a:r>
              <a:rPr lang="it-IT" sz="1600" b="1" dirty="0">
                <a:solidFill>
                  <a:srgbClr val="164094"/>
                </a:solidFill>
                <a:latin typeface="Arial"/>
                <a:cs typeface="Arial"/>
              </a:rPr>
              <a:t>incontri di confronto partenariale </a:t>
            </a:r>
            <a:r>
              <a:rPr lang="it-IT" sz="1600" dirty="0">
                <a:solidFill>
                  <a:srgbClr val="164094"/>
                </a:solidFill>
                <a:latin typeface="Arial"/>
                <a:cs typeface="Arial"/>
              </a:rPr>
              <a:t>per la definizione della strategia regionale della programmazione 2021-2027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7281548-6498-44D5-87F0-157F53F172A5}"/>
              </a:ext>
            </a:extLst>
          </p:cNvPr>
          <p:cNvSpPr/>
          <p:nvPr/>
        </p:nvSpPr>
        <p:spPr>
          <a:xfrm>
            <a:off x="8767422" y="1874728"/>
            <a:ext cx="27912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>
                <a:solidFill>
                  <a:srgbClr val="164094"/>
                </a:solidFill>
                <a:latin typeface="Arial"/>
                <a:cs typeface="Arial"/>
              </a:rPr>
              <a:t>Il </a:t>
            </a:r>
            <a:r>
              <a:rPr lang="it-IT" sz="1400" b="1" dirty="0">
                <a:solidFill>
                  <a:srgbClr val="164094"/>
                </a:solidFill>
                <a:latin typeface="Arial"/>
                <a:cs typeface="Arial"/>
              </a:rPr>
              <a:t>Comitato di Sorveglianza </a:t>
            </a:r>
            <a:r>
              <a:rPr lang="it-IT" sz="1400" dirty="0">
                <a:solidFill>
                  <a:srgbClr val="164094"/>
                </a:solidFill>
                <a:latin typeface="Arial"/>
                <a:cs typeface="Arial"/>
              </a:rPr>
              <a:t>continuerà a rappresentare la sede istituzionale del dibattito tra i principali stakeholder sulle priorità di attuazione del Programma e sui relativi risultati.</a:t>
            </a:r>
          </a:p>
          <a:p>
            <a:pPr algn="just"/>
            <a:endParaRPr lang="it-IT" sz="1400" dirty="0">
              <a:solidFill>
                <a:srgbClr val="164094"/>
              </a:solidFill>
              <a:latin typeface="Arial"/>
              <a:cs typeface="Arial"/>
            </a:endParaRPr>
          </a:p>
          <a:p>
            <a:pPr algn="just"/>
            <a:r>
              <a:rPr lang="it-IT" sz="1400" dirty="0">
                <a:solidFill>
                  <a:srgbClr val="164094"/>
                </a:solidFill>
                <a:latin typeface="Arial"/>
                <a:cs typeface="Arial"/>
              </a:rPr>
              <a:t>Le sedute del </a:t>
            </a:r>
            <a:r>
              <a:rPr lang="it-IT" sz="1400" b="1" dirty="0">
                <a:solidFill>
                  <a:srgbClr val="164094"/>
                </a:solidFill>
                <a:latin typeface="Arial"/>
                <a:cs typeface="Arial"/>
              </a:rPr>
              <a:t>Patto per lo Sviluppo</a:t>
            </a:r>
            <a:r>
              <a:rPr lang="it-IT" sz="1400" dirty="0">
                <a:solidFill>
                  <a:srgbClr val="164094"/>
                </a:solidFill>
                <a:latin typeface="Arial"/>
                <a:cs typeface="Arial"/>
              </a:rPr>
              <a:t> saranno funzionali a dare continuità e flessibilità al confronto partenariale sulle politiche sostenute dal FSE+, anche a supporto dei lavori del Comitato.</a:t>
            </a: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C8465075-8E7C-6E97-BB9C-CE0E08F4A174}"/>
              </a:ext>
            </a:extLst>
          </p:cNvPr>
          <p:cNvGrpSpPr/>
          <p:nvPr/>
        </p:nvGrpSpPr>
        <p:grpSpPr>
          <a:xfrm>
            <a:off x="608252" y="1694681"/>
            <a:ext cx="2419016" cy="2454756"/>
            <a:chOff x="661164" y="2028723"/>
            <a:chExt cx="2419016" cy="2454756"/>
          </a:xfrm>
        </p:grpSpPr>
        <p:grpSp>
          <p:nvGrpSpPr>
            <p:cNvPr id="24" name="Gruppo 23">
              <a:extLst>
                <a:ext uri="{FF2B5EF4-FFF2-40B4-BE49-F238E27FC236}">
                  <a16:creationId xmlns:a16="http://schemas.microsoft.com/office/drawing/2014/main" id="{B309E2D9-ADFF-374E-440D-C2C9E266EC2A}"/>
                </a:ext>
              </a:extLst>
            </p:cNvPr>
            <p:cNvGrpSpPr/>
            <p:nvPr/>
          </p:nvGrpSpPr>
          <p:grpSpPr>
            <a:xfrm>
              <a:off x="661164" y="2028723"/>
              <a:ext cx="2414349" cy="2454756"/>
              <a:chOff x="664388" y="1874648"/>
              <a:chExt cx="2414349" cy="2454756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5E83BB5-553B-49F4-BCB3-F0F254BD7D3C}"/>
                  </a:ext>
                </a:extLst>
              </p:cNvPr>
              <p:cNvSpPr txBox="1"/>
              <p:nvPr/>
            </p:nvSpPr>
            <p:spPr>
              <a:xfrm>
                <a:off x="664388" y="1874648"/>
                <a:ext cx="2414349" cy="2454756"/>
              </a:xfrm>
              <a:prstGeom prst="roundRect">
                <a:avLst/>
              </a:prstGeom>
              <a:solidFill>
                <a:srgbClr val="F0F0F4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ot="0" spcFirstLastPara="1" vertOverflow="overflow" horzOverflow="overflow" vert="horz" wrap="square" lIns="45718" tIns="1080000" rIns="45718" bIns="45718" numCol="1" spcCol="38100" rtlCol="0" anchor="t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algn="just">
                  <a:defRPr sz="1400" b="1">
                    <a:solidFill>
                      <a:srgbClr val="164094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pPr algn="ctr"/>
                <a:endParaRPr lang="it-IT" sz="1200" dirty="0"/>
              </a:p>
            </p:txBody>
          </p:sp>
          <p:pic>
            <p:nvPicPr>
              <p:cNvPr id="29" name="Graphic 62">
                <a:extLst>
                  <a:ext uri="{FF2B5EF4-FFF2-40B4-BE49-F238E27FC236}">
                    <a16:creationId xmlns:a16="http://schemas.microsoft.com/office/drawing/2014/main" id="{32B6D707-3056-4197-BD56-646C66746A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426990" y="1967087"/>
                <a:ext cx="889143" cy="889143"/>
              </a:xfrm>
              <a:prstGeom prst="rect">
                <a:avLst/>
              </a:prstGeom>
            </p:spPr>
          </p:pic>
        </p:grp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2AFA5C4E-99B9-0AB1-1D26-5A05DF64A5C7}"/>
                </a:ext>
              </a:extLst>
            </p:cNvPr>
            <p:cNvSpPr txBox="1"/>
            <p:nvPr/>
          </p:nvSpPr>
          <p:spPr>
            <a:xfrm>
              <a:off x="665830" y="3010305"/>
              <a:ext cx="2414350" cy="13849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just"/>
              <a:r>
                <a:rPr lang="it-IT" sz="1200" b="1" dirty="0">
                  <a:solidFill>
                    <a:srgbClr val="16409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Valorizzazione del confronto partenariale attraverso la sede istituzionale rappresentata dal Patto per lo Sviluppo dell’economia, del lavoro, della qualità e della coesione sociale</a:t>
              </a:r>
            </a:p>
          </p:txBody>
        </p:sp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632371F9-0CBC-CFDB-48C7-A22E55BAC989}"/>
              </a:ext>
            </a:extLst>
          </p:cNvPr>
          <p:cNvGrpSpPr/>
          <p:nvPr/>
        </p:nvGrpSpPr>
        <p:grpSpPr>
          <a:xfrm>
            <a:off x="3224931" y="3676837"/>
            <a:ext cx="2310865" cy="2454756"/>
            <a:chOff x="3152964" y="3869658"/>
            <a:chExt cx="2310865" cy="2454756"/>
          </a:xfrm>
        </p:grpSpPr>
        <p:grpSp>
          <p:nvGrpSpPr>
            <p:cNvPr id="19" name="Gruppo 18">
              <a:extLst>
                <a:ext uri="{FF2B5EF4-FFF2-40B4-BE49-F238E27FC236}">
                  <a16:creationId xmlns:a16="http://schemas.microsoft.com/office/drawing/2014/main" id="{4AC1EBAC-9D00-23CA-74C8-ABDC6B5D1051}"/>
                </a:ext>
              </a:extLst>
            </p:cNvPr>
            <p:cNvGrpSpPr/>
            <p:nvPr/>
          </p:nvGrpSpPr>
          <p:grpSpPr>
            <a:xfrm>
              <a:off x="3152964" y="3869658"/>
              <a:ext cx="2310865" cy="2454756"/>
              <a:chOff x="3974711" y="3672767"/>
              <a:chExt cx="2310865" cy="2454756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542363D-2710-41B5-B921-F40B86309C61}"/>
                  </a:ext>
                </a:extLst>
              </p:cNvPr>
              <p:cNvSpPr txBox="1"/>
              <p:nvPr/>
            </p:nvSpPr>
            <p:spPr>
              <a:xfrm>
                <a:off x="3974711" y="3672767"/>
                <a:ext cx="2310865" cy="2454756"/>
              </a:xfrm>
              <a:prstGeom prst="roundRect">
                <a:avLst/>
              </a:prstGeom>
              <a:solidFill>
                <a:srgbClr val="F0F0F4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ot="0" spcFirstLastPara="1" vertOverflow="overflow" horzOverflow="overflow" vert="horz" wrap="square" lIns="45718" tIns="1080000" rIns="45718" bIns="45718" numCol="1" spcCol="38100" rtlCol="0" anchor="t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algn="just">
                  <a:defRPr sz="1400" b="1">
                    <a:solidFill>
                      <a:srgbClr val="164094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endParaRPr lang="it-IT" sz="1200" dirty="0"/>
              </a:p>
            </p:txBody>
          </p:sp>
          <p:pic>
            <p:nvPicPr>
              <p:cNvPr id="30" name="Graphic 42">
                <a:extLst>
                  <a:ext uri="{FF2B5EF4-FFF2-40B4-BE49-F238E27FC236}">
                    <a16:creationId xmlns:a16="http://schemas.microsoft.com/office/drawing/2014/main" id="{8450215E-FF2A-4649-A6E8-79B287D0C9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4685543" y="3841988"/>
                <a:ext cx="889200" cy="889200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A5406CAE-9443-1DD4-25AF-CDF756FA8051}"/>
                </a:ext>
              </a:extLst>
            </p:cNvPr>
            <p:cNvSpPr txBox="1"/>
            <p:nvPr/>
          </p:nvSpPr>
          <p:spPr>
            <a:xfrm>
              <a:off x="3348995" y="4981819"/>
              <a:ext cx="1986484" cy="1200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just"/>
              <a:r>
                <a:rPr lang="it-IT" sz="1200" b="1" dirty="0">
                  <a:solidFill>
                    <a:srgbClr val="16409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Costante confronto istituzionale con l’ANCI finalizzato a valorizzarne le competenze sulle tematiche connesse allo sviluppo territoriale</a:t>
              </a:r>
            </a:p>
          </p:txBody>
        </p:sp>
      </p:grp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7301A00E-71C0-68E4-50C0-92436FC839D0}"/>
              </a:ext>
            </a:extLst>
          </p:cNvPr>
          <p:cNvGrpSpPr/>
          <p:nvPr/>
        </p:nvGrpSpPr>
        <p:grpSpPr>
          <a:xfrm>
            <a:off x="5794799" y="1682415"/>
            <a:ext cx="2315532" cy="2381129"/>
            <a:chOff x="5639505" y="1702599"/>
            <a:chExt cx="2315532" cy="2381129"/>
          </a:xfrm>
        </p:grpSpPr>
        <p:grpSp>
          <p:nvGrpSpPr>
            <p:cNvPr id="23" name="Gruppo 22">
              <a:extLst>
                <a:ext uri="{FF2B5EF4-FFF2-40B4-BE49-F238E27FC236}">
                  <a16:creationId xmlns:a16="http://schemas.microsoft.com/office/drawing/2014/main" id="{FAAF2AC3-E3BD-8807-62B7-116E32E230C0}"/>
                </a:ext>
              </a:extLst>
            </p:cNvPr>
            <p:cNvGrpSpPr/>
            <p:nvPr/>
          </p:nvGrpSpPr>
          <p:grpSpPr>
            <a:xfrm>
              <a:off x="5639505" y="1702599"/>
              <a:ext cx="2310865" cy="2381129"/>
              <a:chOff x="5732915" y="3101365"/>
              <a:chExt cx="2310865" cy="2490254"/>
            </a:xfrm>
          </p:grpSpPr>
          <p:sp>
            <p:nvSpPr>
              <p:cNvPr id="21" name="TextBox 31">
                <a:extLst>
                  <a:ext uri="{FF2B5EF4-FFF2-40B4-BE49-F238E27FC236}">
                    <a16:creationId xmlns:a16="http://schemas.microsoft.com/office/drawing/2014/main" id="{8A8F936F-C2C5-8282-5F61-3CC0495035A8}"/>
                  </a:ext>
                </a:extLst>
              </p:cNvPr>
              <p:cNvSpPr txBox="1"/>
              <p:nvPr/>
            </p:nvSpPr>
            <p:spPr>
              <a:xfrm>
                <a:off x="5732915" y="3101365"/>
                <a:ext cx="2310865" cy="2490254"/>
              </a:xfrm>
              <a:prstGeom prst="roundRect">
                <a:avLst/>
              </a:prstGeom>
              <a:solidFill>
                <a:srgbClr val="F0F0F4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ot="0" spcFirstLastPara="1" vertOverflow="overflow" horzOverflow="overflow" vert="horz" wrap="square" lIns="45718" tIns="1080000" rIns="45718" bIns="45718" numCol="1" spcCol="38100" rtlCol="0" anchor="t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algn="just">
                  <a:defRPr sz="1400" b="1">
                    <a:solidFill>
                      <a:srgbClr val="164094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endParaRPr lang="it-IT" sz="1200" dirty="0"/>
              </a:p>
            </p:txBody>
          </p:sp>
          <p:pic>
            <p:nvPicPr>
              <p:cNvPr id="33" name="Graphic 49">
                <a:extLst>
                  <a:ext uri="{FF2B5EF4-FFF2-40B4-BE49-F238E27FC236}">
                    <a16:creationId xmlns:a16="http://schemas.microsoft.com/office/drawing/2014/main" id="{75A4D8F2-E77B-4FD4-B803-3362A48919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443747" y="3280451"/>
                <a:ext cx="889200" cy="889199"/>
              </a:xfrm>
              <a:prstGeom prst="rect">
                <a:avLst/>
              </a:prstGeom>
            </p:spPr>
          </p:pic>
        </p:grp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FF1989F0-5A89-36B4-5DFC-0E1F76D61323}"/>
                </a:ext>
              </a:extLst>
            </p:cNvPr>
            <p:cNvSpPr txBox="1"/>
            <p:nvPr/>
          </p:nvSpPr>
          <p:spPr>
            <a:xfrm>
              <a:off x="5644172" y="2801543"/>
              <a:ext cx="2310865" cy="1015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marL="0" marR="0" lvl="0" indent="0" algn="just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sz="1200" b="1" dirty="0">
                  <a:solidFill>
                    <a:srgbClr val="16409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Incontri e workshop con l’obiettivo di coinvolgere il partenariato nella definizione della programmazione 2021-2027</a:t>
              </a:r>
            </a:p>
          </p:txBody>
        </p:sp>
      </p:grpSp>
      <p:sp>
        <p:nvSpPr>
          <p:cNvPr id="37" name="Titolo 1">
            <a:extLst>
              <a:ext uri="{FF2B5EF4-FFF2-40B4-BE49-F238E27FC236}">
                <a16:creationId xmlns:a16="http://schemas.microsoft.com/office/drawing/2014/main" id="{9FF85043-A860-B895-D88D-B65E0C9FAEB4}"/>
              </a:ext>
            </a:extLst>
          </p:cNvPr>
          <p:cNvSpPr txBox="1">
            <a:spLocks/>
          </p:cNvSpPr>
          <p:nvPr/>
        </p:nvSpPr>
        <p:spPr>
          <a:xfrm>
            <a:off x="578442" y="341293"/>
            <a:ext cx="10972800" cy="543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normAutofit/>
          </a:bodyPr>
          <a:lstStyle>
            <a:lvl1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164094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46A34B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46A34B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46A34B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46A34B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46A34B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46A34B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46A34B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46A34B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it-IT" cap="all" dirty="0"/>
              <a:t>Il Partenariato </a:t>
            </a:r>
          </a:p>
        </p:txBody>
      </p:sp>
      <p:grpSp>
        <p:nvGrpSpPr>
          <p:cNvPr id="61" name="Gruppo 60">
            <a:extLst>
              <a:ext uri="{FF2B5EF4-FFF2-40B4-BE49-F238E27FC236}">
                <a16:creationId xmlns:a16="http://schemas.microsoft.com/office/drawing/2014/main" id="{74456C78-16FF-F431-2B68-FB5BA1FA7F9F}"/>
              </a:ext>
            </a:extLst>
          </p:cNvPr>
          <p:cNvGrpSpPr/>
          <p:nvPr/>
        </p:nvGrpSpPr>
        <p:grpSpPr>
          <a:xfrm>
            <a:off x="8211194" y="1989062"/>
            <a:ext cx="477004" cy="425117"/>
            <a:chOff x="8265355" y="2121909"/>
            <a:chExt cx="534558" cy="424800"/>
          </a:xfrm>
        </p:grpSpPr>
        <p:sp>
          <p:nvSpPr>
            <p:cNvPr id="56" name="Freccia a gallone 55">
              <a:extLst>
                <a:ext uri="{FF2B5EF4-FFF2-40B4-BE49-F238E27FC236}">
                  <a16:creationId xmlns:a16="http://schemas.microsoft.com/office/drawing/2014/main" id="{EAA757C6-EF1F-1AA2-1047-AD276742CAA0}"/>
                </a:ext>
              </a:extLst>
            </p:cNvPr>
            <p:cNvSpPr/>
            <p:nvPr/>
          </p:nvSpPr>
          <p:spPr>
            <a:xfrm>
              <a:off x="8265355" y="2122657"/>
              <a:ext cx="247073" cy="423305"/>
            </a:xfrm>
            <a:prstGeom prst="chevron">
              <a:avLst/>
            </a:prstGeom>
            <a:solidFill>
              <a:srgbClr val="4BACC6">
                <a:alpha val="19000"/>
              </a:srgbClr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7" name="Freccia a gallone 56">
              <a:extLst>
                <a:ext uri="{FF2B5EF4-FFF2-40B4-BE49-F238E27FC236}">
                  <a16:creationId xmlns:a16="http://schemas.microsoft.com/office/drawing/2014/main" id="{D8EB4A35-D418-5B74-2A07-360E0EC6434A}"/>
                </a:ext>
              </a:extLst>
            </p:cNvPr>
            <p:cNvSpPr/>
            <p:nvPr/>
          </p:nvSpPr>
          <p:spPr>
            <a:xfrm>
              <a:off x="8406738" y="2122657"/>
              <a:ext cx="247073" cy="423305"/>
            </a:xfrm>
            <a:prstGeom prst="chevron">
              <a:avLst/>
            </a:prstGeom>
            <a:solidFill>
              <a:srgbClr val="4BACC6">
                <a:alpha val="35000"/>
              </a:srgbClr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9" name="Freccia a gallone 58">
              <a:extLst>
                <a:ext uri="{FF2B5EF4-FFF2-40B4-BE49-F238E27FC236}">
                  <a16:creationId xmlns:a16="http://schemas.microsoft.com/office/drawing/2014/main" id="{E56CF9CC-94EC-9F31-1174-5CFF81779975}"/>
                </a:ext>
              </a:extLst>
            </p:cNvPr>
            <p:cNvSpPr/>
            <p:nvPr/>
          </p:nvSpPr>
          <p:spPr>
            <a:xfrm>
              <a:off x="8551513" y="2121909"/>
              <a:ext cx="248400" cy="424800"/>
            </a:xfrm>
            <a:prstGeom prst="chevron">
              <a:avLst/>
            </a:prstGeom>
            <a:solidFill>
              <a:srgbClr val="4BACC6">
                <a:alpha val="55000"/>
              </a:srgbClr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759776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939EDE1-2B7C-4551-B22C-5B4F7B5B7CD3}"/>
              </a:ext>
            </a:extLst>
          </p:cNvPr>
          <p:cNvSpPr/>
          <p:nvPr/>
        </p:nvSpPr>
        <p:spPr>
          <a:xfrm>
            <a:off x="474898" y="5858702"/>
            <a:ext cx="11279780" cy="663941"/>
          </a:xfrm>
          <a:prstGeom prst="roundRect">
            <a:avLst/>
          </a:prstGeom>
          <a:solidFill>
            <a:srgbClr val="3ABAB5">
              <a:alpha val="76000"/>
            </a:srgb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595630" algn="l"/>
              </a:tabLst>
            </a:pPr>
            <a:r>
              <a:rPr lang="it-IT" sz="1600" dirty="0">
                <a:solidFill>
                  <a:schemeClr val="bg1"/>
                </a:solidFill>
                <a:latin typeface="Arial"/>
                <a:cs typeface="Arial"/>
              </a:rPr>
              <a:t>Contributo a specifici </a:t>
            </a:r>
            <a:r>
              <a:rPr lang="it-IT" sz="1600" b="1" dirty="0">
                <a:solidFill>
                  <a:schemeClr val="bg1"/>
                </a:solidFill>
                <a:latin typeface="Arial"/>
                <a:cs typeface="Arial"/>
              </a:rPr>
              <a:t>Goal dell’Agenda 2030</a:t>
            </a:r>
            <a:r>
              <a:rPr lang="it-IT" sz="1600" dirty="0">
                <a:solidFill>
                  <a:schemeClr val="bg1"/>
                </a:solidFill>
                <a:latin typeface="Arial"/>
                <a:cs typeface="Arial"/>
              </a:rPr>
              <a:t>, attinenti agli ambiti dell’inclusione, uguaglianza di genere, formazione e del lavoro, e alle esigenze di sviluppo delle zone rurali regionali promuovendo il coordinamento con gli interventi del FEASR.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B02DD4-1BA1-411D-ABA5-15CEED8CF1D6}"/>
              </a:ext>
            </a:extLst>
          </p:cNvPr>
          <p:cNvSpPr/>
          <p:nvPr/>
        </p:nvSpPr>
        <p:spPr>
          <a:xfrm>
            <a:off x="1211787" y="1011235"/>
            <a:ext cx="10279630" cy="600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595630" algn="l"/>
              </a:tabLst>
            </a:pPr>
            <a:r>
              <a:rPr lang="it-IT" sz="1600" b="1" dirty="0">
                <a:solidFill>
                  <a:srgbClr val="164094"/>
                </a:solidFill>
                <a:latin typeface="Arial"/>
                <a:cs typeface="Arial"/>
              </a:rPr>
              <a:t>Logica integrata complementare e diretta </a:t>
            </a:r>
            <a:r>
              <a:rPr lang="it-IT" sz="1600" dirty="0">
                <a:solidFill>
                  <a:srgbClr val="164094"/>
                </a:solidFill>
                <a:latin typeface="Arial"/>
                <a:cs typeface="Arial"/>
              </a:rPr>
              <a:t>ad ottimizzare gli investimenti, evitare dispersioni/duplicazioni, aumentare le opportunità di crescita e sviluppo offerte ai cittadini e al territorio lombardo</a:t>
            </a:r>
          </a:p>
        </p:txBody>
      </p:sp>
      <p:sp>
        <p:nvSpPr>
          <p:cNvPr id="6" name="TextBox 81">
            <a:extLst>
              <a:ext uri="{FF2B5EF4-FFF2-40B4-BE49-F238E27FC236}">
                <a16:creationId xmlns:a16="http://schemas.microsoft.com/office/drawing/2014/main" id="{A03FC16C-355C-9152-0F13-987A7C8693A7}"/>
              </a:ext>
            </a:extLst>
          </p:cNvPr>
          <p:cNvSpPr txBox="1"/>
          <p:nvPr/>
        </p:nvSpPr>
        <p:spPr>
          <a:xfrm>
            <a:off x="591389" y="358485"/>
            <a:ext cx="11401888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fontAlgn="auto" hangingPunct="0"/>
            <a:r>
              <a:rPr lang="it-IT" sz="2800" b="1" cap="all" dirty="0">
                <a:solidFill>
                  <a:srgbClr val="164094"/>
                </a:solidFill>
                <a:latin typeface="Arial"/>
                <a:cs typeface="Arial"/>
                <a:sym typeface="Arial"/>
              </a:rPr>
              <a:t>complementarietà e sinergie CON ALTRI PROGRAMMI</a:t>
            </a:r>
          </a:p>
        </p:txBody>
      </p:sp>
      <p:grpSp>
        <p:nvGrpSpPr>
          <p:cNvPr id="107" name="Gruppo 106">
            <a:extLst>
              <a:ext uri="{FF2B5EF4-FFF2-40B4-BE49-F238E27FC236}">
                <a16:creationId xmlns:a16="http://schemas.microsoft.com/office/drawing/2014/main" id="{42E7B48B-D688-93DB-9197-483F432F6720}"/>
              </a:ext>
            </a:extLst>
          </p:cNvPr>
          <p:cNvGrpSpPr/>
          <p:nvPr/>
        </p:nvGrpSpPr>
        <p:grpSpPr>
          <a:xfrm>
            <a:off x="474898" y="2917979"/>
            <a:ext cx="11163133" cy="2806040"/>
            <a:chOff x="438678" y="2304900"/>
            <a:chExt cx="11163133" cy="2806040"/>
          </a:xfrm>
        </p:grpSpPr>
        <p:sp>
          <p:nvSpPr>
            <p:cNvPr id="77" name="Google Shape;976;p35">
              <a:extLst>
                <a:ext uri="{FF2B5EF4-FFF2-40B4-BE49-F238E27FC236}">
                  <a16:creationId xmlns:a16="http://schemas.microsoft.com/office/drawing/2014/main" id="{C4016263-FDC6-CDFE-15AD-0F98BF591512}"/>
                </a:ext>
              </a:extLst>
            </p:cNvPr>
            <p:cNvSpPr/>
            <p:nvPr/>
          </p:nvSpPr>
          <p:spPr>
            <a:xfrm>
              <a:off x="1987678" y="3087772"/>
              <a:ext cx="21750" cy="21750"/>
            </a:xfrm>
            <a:custGeom>
              <a:avLst/>
              <a:gdLst/>
              <a:ahLst/>
              <a:cxnLst/>
              <a:rect l="l" t="t" r="r" b="b"/>
              <a:pathLst>
                <a:path w="870" h="870" extrusionOk="0">
                  <a:moveTo>
                    <a:pt x="441" y="0"/>
                  </a:moveTo>
                  <a:lnTo>
                    <a:pt x="1" y="441"/>
                  </a:lnTo>
                  <a:lnTo>
                    <a:pt x="441" y="869"/>
                  </a:lnTo>
                  <a:lnTo>
                    <a:pt x="870" y="441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977;p35">
              <a:extLst>
                <a:ext uri="{FF2B5EF4-FFF2-40B4-BE49-F238E27FC236}">
                  <a16:creationId xmlns:a16="http://schemas.microsoft.com/office/drawing/2014/main" id="{8BC8460F-D396-B9A5-E8C3-129AD9D68001}"/>
                </a:ext>
              </a:extLst>
            </p:cNvPr>
            <p:cNvSpPr/>
            <p:nvPr/>
          </p:nvSpPr>
          <p:spPr>
            <a:xfrm>
              <a:off x="1857603" y="3218147"/>
              <a:ext cx="21750" cy="21750"/>
            </a:xfrm>
            <a:custGeom>
              <a:avLst/>
              <a:gdLst/>
              <a:ahLst/>
              <a:cxnLst/>
              <a:rect l="l" t="t" r="r" b="b"/>
              <a:pathLst>
                <a:path w="870" h="870" extrusionOk="0">
                  <a:moveTo>
                    <a:pt x="429" y="0"/>
                  </a:moveTo>
                  <a:lnTo>
                    <a:pt x="1" y="429"/>
                  </a:lnTo>
                  <a:lnTo>
                    <a:pt x="429" y="869"/>
                  </a:lnTo>
                  <a:lnTo>
                    <a:pt x="870" y="429"/>
                  </a:lnTo>
                  <a:lnTo>
                    <a:pt x="4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978;p35">
              <a:extLst>
                <a:ext uri="{FF2B5EF4-FFF2-40B4-BE49-F238E27FC236}">
                  <a16:creationId xmlns:a16="http://schemas.microsoft.com/office/drawing/2014/main" id="{C04DEF90-D389-B7DF-5612-552FCB25F995}"/>
                </a:ext>
              </a:extLst>
            </p:cNvPr>
            <p:cNvSpPr/>
            <p:nvPr/>
          </p:nvSpPr>
          <p:spPr>
            <a:xfrm>
              <a:off x="1955228" y="3098772"/>
              <a:ext cx="21775" cy="21750"/>
            </a:xfrm>
            <a:custGeom>
              <a:avLst/>
              <a:gdLst/>
              <a:ahLst/>
              <a:cxnLst/>
              <a:rect l="l" t="t" r="r" b="b"/>
              <a:pathLst>
                <a:path w="871" h="870" extrusionOk="0">
                  <a:moveTo>
                    <a:pt x="430" y="1"/>
                  </a:moveTo>
                  <a:lnTo>
                    <a:pt x="1" y="429"/>
                  </a:lnTo>
                  <a:lnTo>
                    <a:pt x="430" y="870"/>
                  </a:lnTo>
                  <a:lnTo>
                    <a:pt x="870" y="429"/>
                  </a:lnTo>
                  <a:lnTo>
                    <a:pt x="43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979;p35">
              <a:extLst>
                <a:ext uri="{FF2B5EF4-FFF2-40B4-BE49-F238E27FC236}">
                  <a16:creationId xmlns:a16="http://schemas.microsoft.com/office/drawing/2014/main" id="{97427993-9796-661D-D3C0-A45AF6A20E02}"/>
                </a:ext>
              </a:extLst>
            </p:cNvPr>
            <p:cNvSpPr/>
            <p:nvPr/>
          </p:nvSpPr>
          <p:spPr>
            <a:xfrm>
              <a:off x="1976978" y="3120497"/>
              <a:ext cx="21750" cy="21775"/>
            </a:xfrm>
            <a:custGeom>
              <a:avLst/>
              <a:gdLst/>
              <a:ahLst/>
              <a:cxnLst/>
              <a:rect l="l" t="t" r="r" b="b"/>
              <a:pathLst>
                <a:path w="870" h="871" extrusionOk="0">
                  <a:moveTo>
                    <a:pt x="429" y="1"/>
                  </a:moveTo>
                  <a:lnTo>
                    <a:pt x="0" y="430"/>
                  </a:lnTo>
                  <a:lnTo>
                    <a:pt x="429" y="870"/>
                  </a:lnTo>
                  <a:lnTo>
                    <a:pt x="869" y="430"/>
                  </a:lnTo>
                  <a:lnTo>
                    <a:pt x="4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980;p35">
              <a:extLst>
                <a:ext uri="{FF2B5EF4-FFF2-40B4-BE49-F238E27FC236}">
                  <a16:creationId xmlns:a16="http://schemas.microsoft.com/office/drawing/2014/main" id="{3785672C-E2EB-2075-769E-30A559CF87F9}"/>
                </a:ext>
              </a:extLst>
            </p:cNvPr>
            <p:cNvSpPr/>
            <p:nvPr/>
          </p:nvSpPr>
          <p:spPr>
            <a:xfrm>
              <a:off x="1868328" y="3185697"/>
              <a:ext cx="21750" cy="21450"/>
            </a:xfrm>
            <a:custGeom>
              <a:avLst/>
              <a:gdLst/>
              <a:ahLst/>
              <a:cxnLst/>
              <a:rect l="l" t="t" r="r" b="b"/>
              <a:pathLst>
                <a:path w="870" h="858" extrusionOk="0">
                  <a:moveTo>
                    <a:pt x="441" y="0"/>
                  </a:moveTo>
                  <a:lnTo>
                    <a:pt x="0" y="429"/>
                  </a:lnTo>
                  <a:lnTo>
                    <a:pt x="441" y="858"/>
                  </a:lnTo>
                  <a:lnTo>
                    <a:pt x="869" y="429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981;p35">
              <a:extLst>
                <a:ext uri="{FF2B5EF4-FFF2-40B4-BE49-F238E27FC236}">
                  <a16:creationId xmlns:a16="http://schemas.microsoft.com/office/drawing/2014/main" id="{26DB200F-24F9-582D-0AAB-8ED831A8A101}"/>
                </a:ext>
              </a:extLst>
            </p:cNvPr>
            <p:cNvSpPr/>
            <p:nvPr/>
          </p:nvSpPr>
          <p:spPr>
            <a:xfrm>
              <a:off x="1890053" y="3207422"/>
              <a:ext cx="21750" cy="21450"/>
            </a:xfrm>
            <a:custGeom>
              <a:avLst/>
              <a:gdLst/>
              <a:ahLst/>
              <a:cxnLst/>
              <a:rect l="l" t="t" r="r" b="b"/>
              <a:pathLst>
                <a:path w="870" h="858" extrusionOk="0">
                  <a:moveTo>
                    <a:pt x="441" y="1"/>
                  </a:moveTo>
                  <a:lnTo>
                    <a:pt x="0" y="429"/>
                  </a:lnTo>
                  <a:lnTo>
                    <a:pt x="441" y="858"/>
                  </a:lnTo>
                  <a:lnTo>
                    <a:pt x="870" y="429"/>
                  </a:lnTo>
                  <a:lnTo>
                    <a:pt x="4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982;p35">
              <a:extLst>
                <a:ext uri="{FF2B5EF4-FFF2-40B4-BE49-F238E27FC236}">
                  <a16:creationId xmlns:a16="http://schemas.microsoft.com/office/drawing/2014/main" id="{161B92C9-D917-81CA-9A01-25181A3BA325}"/>
                </a:ext>
              </a:extLst>
            </p:cNvPr>
            <p:cNvSpPr/>
            <p:nvPr/>
          </p:nvSpPr>
          <p:spPr>
            <a:xfrm>
              <a:off x="1901078" y="3152947"/>
              <a:ext cx="43175" cy="43500"/>
            </a:xfrm>
            <a:custGeom>
              <a:avLst/>
              <a:gdLst/>
              <a:ahLst/>
              <a:cxnLst/>
              <a:rect l="l" t="t" r="r" b="b"/>
              <a:pathLst>
                <a:path w="1727" h="1740" extrusionOk="0">
                  <a:moveTo>
                    <a:pt x="429" y="1"/>
                  </a:moveTo>
                  <a:lnTo>
                    <a:pt x="0" y="441"/>
                  </a:lnTo>
                  <a:lnTo>
                    <a:pt x="1298" y="1739"/>
                  </a:lnTo>
                  <a:lnTo>
                    <a:pt x="1726" y="1310"/>
                  </a:lnTo>
                  <a:lnTo>
                    <a:pt x="4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983;p35">
              <a:extLst>
                <a:ext uri="{FF2B5EF4-FFF2-40B4-BE49-F238E27FC236}">
                  <a16:creationId xmlns:a16="http://schemas.microsoft.com/office/drawing/2014/main" id="{4CB097E8-BD99-B267-9BB9-387B1667968E}"/>
                </a:ext>
              </a:extLst>
            </p:cNvPr>
            <p:cNvSpPr/>
            <p:nvPr/>
          </p:nvSpPr>
          <p:spPr>
            <a:xfrm>
              <a:off x="1922503" y="3131222"/>
              <a:ext cx="43475" cy="43475"/>
            </a:xfrm>
            <a:custGeom>
              <a:avLst/>
              <a:gdLst/>
              <a:ahLst/>
              <a:cxnLst/>
              <a:rect l="l" t="t" r="r" b="b"/>
              <a:pathLst>
                <a:path w="1739" h="1739" extrusionOk="0">
                  <a:moveTo>
                    <a:pt x="441" y="1"/>
                  </a:moveTo>
                  <a:lnTo>
                    <a:pt x="0" y="441"/>
                  </a:lnTo>
                  <a:lnTo>
                    <a:pt x="1310" y="1739"/>
                  </a:lnTo>
                  <a:lnTo>
                    <a:pt x="1739" y="1310"/>
                  </a:lnTo>
                  <a:lnTo>
                    <a:pt x="4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984;p35">
              <a:extLst>
                <a:ext uri="{FF2B5EF4-FFF2-40B4-BE49-F238E27FC236}">
                  <a16:creationId xmlns:a16="http://schemas.microsoft.com/office/drawing/2014/main" id="{960AB338-418E-2F29-9470-81A6092FB73F}"/>
                </a:ext>
              </a:extLst>
            </p:cNvPr>
            <p:cNvSpPr/>
            <p:nvPr/>
          </p:nvSpPr>
          <p:spPr>
            <a:xfrm>
              <a:off x="1944228" y="3685747"/>
              <a:ext cx="14600" cy="14925"/>
            </a:xfrm>
            <a:custGeom>
              <a:avLst/>
              <a:gdLst/>
              <a:ahLst/>
              <a:cxnLst/>
              <a:rect l="l" t="t" r="r" b="b"/>
              <a:pathLst>
                <a:path w="584" h="597" extrusionOk="0">
                  <a:moveTo>
                    <a:pt x="0" y="1"/>
                  </a:moveTo>
                  <a:lnTo>
                    <a:pt x="0" y="596"/>
                  </a:lnTo>
                  <a:lnTo>
                    <a:pt x="584" y="596"/>
                  </a:lnTo>
                  <a:lnTo>
                    <a:pt x="58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985;p35">
              <a:extLst>
                <a:ext uri="{FF2B5EF4-FFF2-40B4-BE49-F238E27FC236}">
                  <a16:creationId xmlns:a16="http://schemas.microsoft.com/office/drawing/2014/main" id="{83D79CEC-152F-D14A-F3E5-3BCAA588AFD6}"/>
                </a:ext>
              </a:extLst>
            </p:cNvPr>
            <p:cNvSpPr/>
            <p:nvPr/>
          </p:nvSpPr>
          <p:spPr>
            <a:xfrm>
              <a:off x="1929653" y="3759872"/>
              <a:ext cx="44075" cy="44075"/>
            </a:xfrm>
            <a:custGeom>
              <a:avLst/>
              <a:gdLst/>
              <a:ahLst/>
              <a:cxnLst/>
              <a:rect l="l" t="t" r="r" b="b"/>
              <a:pathLst>
                <a:path w="1763" h="1763" extrusionOk="0">
                  <a:moveTo>
                    <a:pt x="583" y="1"/>
                  </a:moveTo>
                  <a:lnTo>
                    <a:pt x="583" y="596"/>
                  </a:lnTo>
                  <a:lnTo>
                    <a:pt x="0" y="596"/>
                  </a:lnTo>
                  <a:lnTo>
                    <a:pt x="0" y="1179"/>
                  </a:lnTo>
                  <a:lnTo>
                    <a:pt x="583" y="1179"/>
                  </a:lnTo>
                  <a:lnTo>
                    <a:pt x="583" y="1763"/>
                  </a:lnTo>
                  <a:lnTo>
                    <a:pt x="1167" y="1763"/>
                  </a:lnTo>
                  <a:lnTo>
                    <a:pt x="1167" y="1179"/>
                  </a:lnTo>
                  <a:lnTo>
                    <a:pt x="1762" y="1179"/>
                  </a:lnTo>
                  <a:lnTo>
                    <a:pt x="1762" y="596"/>
                  </a:lnTo>
                  <a:lnTo>
                    <a:pt x="1167" y="596"/>
                  </a:lnTo>
                  <a:lnTo>
                    <a:pt x="11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986;p35">
              <a:extLst>
                <a:ext uri="{FF2B5EF4-FFF2-40B4-BE49-F238E27FC236}">
                  <a16:creationId xmlns:a16="http://schemas.microsoft.com/office/drawing/2014/main" id="{4407F688-CF1B-4750-854B-626097E2FD63}"/>
                </a:ext>
              </a:extLst>
            </p:cNvPr>
            <p:cNvSpPr/>
            <p:nvPr/>
          </p:nvSpPr>
          <p:spPr>
            <a:xfrm>
              <a:off x="1590603" y="4323622"/>
              <a:ext cx="17900" cy="17900"/>
            </a:xfrm>
            <a:custGeom>
              <a:avLst/>
              <a:gdLst/>
              <a:ahLst/>
              <a:cxnLst/>
              <a:rect l="l" t="t" r="r" b="b"/>
              <a:pathLst>
                <a:path w="716" h="716" extrusionOk="0">
                  <a:moveTo>
                    <a:pt x="1" y="1"/>
                  </a:moveTo>
                  <a:lnTo>
                    <a:pt x="1" y="715"/>
                  </a:lnTo>
                  <a:lnTo>
                    <a:pt x="715" y="715"/>
                  </a:lnTo>
                  <a:lnTo>
                    <a:pt x="71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8" name="Google Shape;994;p35">
              <a:extLst>
                <a:ext uri="{FF2B5EF4-FFF2-40B4-BE49-F238E27FC236}">
                  <a16:creationId xmlns:a16="http://schemas.microsoft.com/office/drawing/2014/main" id="{BACB7A91-1882-FB75-A4C3-740915A59B64}"/>
                </a:ext>
              </a:extLst>
            </p:cNvPr>
            <p:cNvGrpSpPr/>
            <p:nvPr/>
          </p:nvGrpSpPr>
          <p:grpSpPr>
            <a:xfrm>
              <a:off x="1110495" y="3486163"/>
              <a:ext cx="10469891" cy="1624777"/>
              <a:chOff x="2215292" y="3087416"/>
              <a:chExt cx="10469891" cy="1624777"/>
            </a:xfrm>
          </p:grpSpPr>
          <p:grpSp>
            <p:nvGrpSpPr>
              <p:cNvPr id="89" name="Google Shape;995;p35">
                <a:extLst>
                  <a:ext uri="{FF2B5EF4-FFF2-40B4-BE49-F238E27FC236}">
                    <a16:creationId xmlns:a16="http://schemas.microsoft.com/office/drawing/2014/main" id="{F6775186-C5AA-88A3-342B-CF9C94467284}"/>
                  </a:ext>
                </a:extLst>
              </p:cNvPr>
              <p:cNvGrpSpPr/>
              <p:nvPr/>
            </p:nvGrpSpPr>
            <p:grpSpPr>
              <a:xfrm>
                <a:off x="2482513" y="4070241"/>
                <a:ext cx="10202670" cy="641952"/>
                <a:chOff x="2482513" y="4070241"/>
                <a:chExt cx="10202670" cy="641952"/>
              </a:xfrm>
            </p:grpSpPr>
            <p:sp>
              <p:nvSpPr>
                <p:cNvPr id="91" name="Google Shape;996;p35">
                  <a:extLst>
                    <a:ext uri="{FF2B5EF4-FFF2-40B4-BE49-F238E27FC236}">
                      <a16:creationId xmlns:a16="http://schemas.microsoft.com/office/drawing/2014/main" id="{180AACF0-72B2-CA1C-8F42-396F5A90F741}"/>
                    </a:ext>
                  </a:extLst>
                </p:cNvPr>
                <p:cNvSpPr txBox="1"/>
                <p:nvPr/>
              </p:nvSpPr>
              <p:spPr>
                <a:xfrm>
                  <a:off x="5697680" y="4079275"/>
                  <a:ext cx="6987503" cy="63291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algn="just">
                    <a:spcAft>
                      <a:spcPts val="800"/>
                    </a:spcAft>
                    <a:tabLst>
                      <a:tab pos="595630" algn="l"/>
                    </a:tabLst>
                  </a:pPr>
                  <a:r>
                    <a:rPr lang="it-IT" sz="1400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I </a:t>
                  </a:r>
                  <a:r>
                    <a:rPr lang="it-IT" sz="1400" b="1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Programmi Nazionali </a:t>
                  </a:r>
                  <a:r>
                    <a:rPr lang="it-IT" sz="1400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(PN) che avranno </a:t>
                  </a:r>
                  <a:r>
                    <a:rPr lang="it-IT" sz="1400" b="1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impatto diretto sul territorio </a:t>
                  </a:r>
                  <a:r>
                    <a:rPr lang="it-IT" sz="1400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(PN Inclusione e lotta alla povertà, PN Giovani, donne e lavoro, PN Scuola e competenze).</a:t>
                  </a:r>
                </a:p>
              </p:txBody>
            </p:sp>
            <p:sp>
              <p:nvSpPr>
                <p:cNvPr id="92" name="Google Shape;997;p35">
                  <a:extLst>
                    <a:ext uri="{FF2B5EF4-FFF2-40B4-BE49-F238E27FC236}">
                      <a16:creationId xmlns:a16="http://schemas.microsoft.com/office/drawing/2014/main" id="{A01170BE-AF38-3FCB-57D0-C073B3B139A5}"/>
                    </a:ext>
                  </a:extLst>
                </p:cNvPr>
                <p:cNvSpPr/>
                <p:nvPr/>
              </p:nvSpPr>
              <p:spPr>
                <a:xfrm>
                  <a:off x="3348775" y="4083975"/>
                  <a:ext cx="2296663" cy="501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298" h="26255" extrusionOk="0">
                      <a:moveTo>
                        <a:pt x="14979" y="1"/>
                      </a:moveTo>
                      <a:cubicBezTo>
                        <a:pt x="6704" y="1"/>
                        <a:pt x="1" y="6704"/>
                        <a:pt x="1" y="14979"/>
                      </a:cubicBezTo>
                      <a:lnTo>
                        <a:pt x="1" y="26254"/>
                      </a:lnTo>
                      <a:lnTo>
                        <a:pt x="78356" y="26254"/>
                      </a:lnTo>
                      <a:lnTo>
                        <a:pt x="87297" y="13419"/>
                      </a:lnTo>
                      <a:lnTo>
                        <a:pt x="78356" y="1"/>
                      </a:lnTo>
                      <a:close/>
                    </a:path>
                  </a:pathLst>
                </a:custGeom>
                <a:solidFill>
                  <a:srgbClr val="F0F0F4"/>
                </a:solidFill>
                <a:ln>
                  <a:noFill/>
                </a:ln>
              </p:spPr>
              <p:txBody>
                <a:bodyPr spcFirstLastPara="1" wrap="square" lIns="91425" tIns="91425" rIns="274300" bIns="137150" anchor="ctr" anchorCtr="0">
                  <a:noAutofit/>
                </a:bodyPr>
                <a:lstStyle/>
                <a:p>
                  <a:pPr algn="ctr"/>
                  <a:r>
                    <a:rPr lang="en" sz="1400" b="1" dirty="0">
                      <a:solidFill>
                        <a:srgbClr val="164094"/>
                      </a:solidFill>
                      <a:latin typeface="Arial" panose="020B0604020202020204" pitchFamily="34" charset="0"/>
                      <a:ea typeface="Roboto"/>
                      <a:cs typeface="Arial" panose="020B0604020202020204" pitchFamily="34" charset="0"/>
                      <a:sym typeface="Roboto"/>
                    </a:rPr>
                    <a:t>Programmi Nazionali</a:t>
                  </a:r>
                  <a:endParaRPr sz="1400" b="1" dirty="0">
                    <a:solidFill>
                      <a:srgbClr val="164094"/>
                    </a:solidFill>
                    <a:latin typeface="Arial" panose="020B0604020202020204" pitchFamily="34" charset="0"/>
                    <a:ea typeface="Roboto"/>
                    <a:cs typeface="Arial" panose="020B0604020202020204" pitchFamily="34" charset="0"/>
                    <a:sym typeface="Roboto"/>
                  </a:endParaRPr>
                </a:p>
              </p:txBody>
            </p:sp>
            <p:sp>
              <p:nvSpPr>
                <p:cNvPr id="93" name="Google Shape;998;p35">
                  <a:extLst>
                    <a:ext uri="{FF2B5EF4-FFF2-40B4-BE49-F238E27FC236}">
                      <a16:creationId xmlns:a16="http://schemas.microsoft.com/office/drawing/2014/main" id="{6C1AD745-18ED-A806-1E7B-6E0372E94B97}"/>
                    </a:ext>
                  </a:extLst>
                </p:cNvPr>
                <p:cNvSpPr/>
                <p:nvPr/>
              </p:nvSpPr>
              <p:spPr>
                <a:xfrm>
                  <a:off x="2482513" y="4070241"/>
                  <a:ext cx="3162925" cy="5158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17" h="27004" extrusionOk="0">
                      <a:moveTo>
                        <a:pt x="2632" y="1"/>
                      </a:moveTo>
                      <a:lnTo>
                        <a:pt x="0" y="2632"/>
                      </a:lnTo>
                      <a:lnTo>
                        <a:pt x="24384" y="26968"/>
                      </a:lnTo>
                      <a:lnTo>
                        <a:pt x="24384" y="27004"/>
                      </a:lnTo>
                      <a:lnTo>
                        <a:pt x="117575" y="27004"/>
                      </a:lnTo>
                      <a:lnTo>
                        <a:pt x="126516" y="14193"/>
                      </a:lnTo>
                      <a:lnTo>
                        <a:pt x="117575" y="810"/>
                      </a:lnTo>
                      <a:lnTo>
                        <a:pt x="112884" y="810"/>
                      </a:lnTo>
                      <a:lnTo>
                        <a:pt x="121980" y="14157"/>
                      </a:lnTo>
                      <a:lnTo>
                        <a:pt x="115622" y="23277"/>
                      </a:lnTo>
                      <a:lnTo>
                        <a:pt x="25885" y="23277"/>
                      </a:lnTo>
                      <a:lnTo>
                        <a:pt x="2632" y="1"/>
                      </a:lnTo>
                      <a:close/>
                    </a:path>
                  </a:pathLst>
                </a:custGeom>
                <a:solidFill>
                  <a:srgbClr val="4BACC6"/>
                </a:solidFill>
                <a:ln>
                  <a:noFill/>
                </a:ln>
              </p:spPr>
              <p:txBody>
                <a:bodyPr spcFirstLastPara="1" wrap="square" lIns="91425" tIns="91425" rIns="274300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90" name="Google Shape;999;p35">
                <a:extLst>
                  <a:ext uri="{FF2B5EF4-FFF2-40B4-BE49-F238E27FC236}">
                    <a16:creationId xmlns:a16="http://schemas.microsoft.com/office/drawing/2014/main" id="{CCF3C407-9649-7170-CD5E-C74ECF026AEC}"/>
                  </a:ext>
                </a:extLst>
              </p:cNvPr>
              <p:cNvSpPr/>
              <p:nvPr/>
            </p:nvSpPr>
            <p:spPr>
              <a:xfrm>
                <a:off x="2215292" y="3087416"/>
                <a:ext cx="797450" cy="1127525"/>
              </a:xfrm>
              <a:custGeom>
                <a:avLst/>
                <a:gdLst/>
                <a:ahLst/>
                <a:cxnLst/>
                <a:rect l="l" t="t" r="r" b="b"/>
                <a:pathLst>
                  <a:path w="31898" h="45101" extrusionOk="0">
                    <a:moveTo>
                      <a:pt x="0" y="0"/>
                    </a:moveTo>
                    <a:lnTo>
                      <a:pt x="0" y="45101"/>
                    </a:lnTo>
                    <a:cubicBezTo>
                      <a:pt x="12431" y="45041"/>
                      <a:pt x="23694" y="40017"/>
                      <a:pt x="31897" y="3189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BAC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94" name="Google Shape;1001;p35">
              <a:extLst>
                <a:ext uri="{FF2B5EF4-FFF2-40B4-BE49-F238E27FC236}">
                  <a16:creationId xmlns:a16="http://schemas.microsoft.com/office/drawing/2014/main" id="{63E095DE-90E4-A5CF-BE12-5B0F648834CC}"/>
                </a:ext>
              </a:extLst>
            </p:cNvPr>
            <p:cNvGrpSpPr/>
            <p:nvPr/>
          </p:nvGrpSpPr>
          <p:grpSpPr>
            <a:xfrm>
              <a:off x="1109303" y="2304900"/>
              <a:ext cx="10492508" cy="1186222"/>
              <a:chOff x="2214100" y="1906153"/>
              <a:chExt cx="10492508" cy="1186222"/>
            </a:xfrm>
          </p:grpSpPr>
          <p:grpSp>
            <p:nvGrpSpPr>
              <p:cNvPr id="95" name="Google Shape;1002;p35">
                <a:extLst>
                  <a:ext uri="{FF2B5EF4-FFF2-40B4-BE49-F238E27FC236}">
                    <a16:creationId xmlns:a16="http://schemas.microsoft.com/office/drawing/2014/main" id="{DA9AB485-1074-5125-FE6E-C6DF71A4BC32}"/>
                  </a:ext>
                </a:extLst>
              </p:cNvPr>
              <p:cNvGrpSpPr/>
              <p:nvPr/>
            </p:nvGrpSpPr>
            <p:grpSpPr>
              <a:xfrm>
                <a:off x="2930147" y="1906153"/>
                <a:ext cx="9776461" cy="1124100"/>
                <a:chOff x="2930147" y="1906153"/>
                <a:chExt cx="9776461" cy="1124100"/>
              </a:xfrm>
            </p:grpSpPr>
            <p:sp>
              <p:nvSpPr>
                <p:cNvPr id="97" name="Google Shape;1003;p35">
                  <a:extLst>
                    <a:ext uri="{FF2B5EF4-FFF2-40B4-BE49-F238E27FC236}">
                      <a16:creationId xmlns:a16="http://schemas.microsoft.com/office/drawing/2014/main" id="{3D280E24-21F0-C884-B0E5-E27C62988762}"/>
                    </a:ext>
                  </a:extLst>
                </p:cNvPr>
                <p:cNvSpPr txBox="1"/>
                <p:nvPr/>
              </p:nvSpPr>
              <p:spPr>
                <a:xfrm>
                  <a:off x="5697680" y="1906153"/>
                  <a:ext cx="7008928" cy="1124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algn="just">
                    <a:lnSpc>
                      <a:spcPct val="107000"/>
                    </a:lnSpc>
                    <a:spcAft>
                      <a:spcPts val="800"/>
                    </a:spcAft>
                    <a:tabLst>
                      <a:tab pos="595630" algn="l"/>
                    </a:tabLst>
                  </a:pPr>
                  <a:r>
                    <a:rPr lang="it-IT" sz="1400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Il </a:t>
                  </a:r>
                  <a:r>
                    <a:rPr lang="it-IT" sz="1400" b="1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Piano Nazionale per la Ripresa e la Resilienza </a:t>
                  </a:r>
                  <a:r>
                    <a:rPr lang="it-IT" sz="1400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in ambiti direttamente connessi alle priorità del Programma (</a:t>
                  </a:r>
                  <a:r>
                    <a:rPr lang="it-IT" sz="1400" i="1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Missione 4 - Istruzione e ricerca</a:t>
                  </a:r>
                  <a:r>
                    <a:rPr lang="it-IT" sz="1400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, con riferimento all’</a:t>
                  </a:r>
                  <a:r>
                    <a:rPr lang="it-IT" sz="1400" b="1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investimento ITS Accademy</a:t>
                  </a:r>
                  <a:r>
                    <a:rPr lang="it-IT" sz="1400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; </a:t>
                  </a:r>
                  <a:r>
                    <a:rPr lang="it-IT" sz="1400" i="1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Missione 5 - Inclusione e coesione</a:t>
                  </a:r>
                  <a:r>
                    <a:rPr lang="it-IT" sz="1400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, in particolare attraverso il </a:t>
                  </a:r>
                  <a:r>
                    <a:rPr lang="it-IT" sz="1400" b="1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Programma GOL e l’investimento sistema duale; </a:t>
                  </a:r>
                  <a:r>
                    <a:rPr lang="it-IT" sz="1400" i="1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Missione 6 – Salute</a:t>
                  </a:r>
                  <a:r>
                    <a:rPr lang="it-IT" sz="1400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)</a:t>
                  </a:r>
                </a:p>
              </p:txBody>
            </p:sp>
            <p:sp>
              <p:nvSpPr>
                <p:cNvPr id="98" name="Google Shape;1004;p35">
                  <a:extLst>
                    <a:ext uri="{FF2B5EF4-FFF2-40B4-BE49-F238E27FC236}">
                      <a16:creationId xmlns:a16="http://schemas.microsoft.com/office/drawing/2014/main" id="{0C35E878-B20A-7038-D392-C63ED09F67D6}"/>
                    </a:ext>
                  </a:extLst>
                </p:cNvPr>
                <p:cNvSpPr/>
                <p:nvPr/>
              </p:nvSpPr>
              <p:spPr>
                <a:xfrm>
                  <a:off x="3390342" y="2162900"/>
                  <a:ext cx="2296663" cy="501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298" h="26243" extrusionOk="0">
                      <a:moveTo>
                        <a:pt x="14979" y="1"/>
                      </a:moveTo>
                      <a:cubicBezTo>
                        <a:pt x="6704" y="1"/>
                        <a:pt x="1" y="6704"/>
                        <a:pt x="1" y="14979"/>
                      </a:cubicBezTo>
                      <a:lnTo>
                        <a:pt x="1" y="26242"/>
                      </a:lnTo>
                      <a:lnTo>
                        <a:pt x="78356" y="26242"/>
                      </a:lnTo>
                      <a:lnTo>
                        <a:pt x="87297" y="13407"/>
                      </a:lnTo>
                      <a:lnTo>
                        <a:pt x="78356" y="1"/>
                      </a:lnTo>
                      <a:close/>
                    </a:path>
                  </a:pathLst>
                </a:custGeom>
                <a:solidFill>
                  <a:srgbClr val="F0F0F4"/>
                </a:solidFill>
                <a:ln>
                  <a:noFill/>
                </a:ln>
              </p:spPr>
              <p:txBody>
                <a:bodyPr spcFirstLastPara="1" wrap="square" lIns="91425" tIns="91425" rIns="274300" bIns="137150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400" b="1" dirty="0">
                      <a:solidFill>
                        <a:srgbClr val="164094"/>
                      </a:solidFill>
                      <a:latin typeface="Arial" panose="020B0604020202020204" pitchFamily="34" charset="0"/>
                      <a:ea typeface="Roboto"/>
                      <a:cs typeface="Arial" panose="020B0604020202020204" pitchFamily="34" charset="0"/>
                      <a:sym typeface="Roboto"/>
                    </a:rPr>
                    <a:t>PNRR</a:t>
                  </a:r>
                </a:p>
              </p:txBody>
            </p:sp>
            <p:sp>
              <p:nvSpPr>
                <p:cNvPr id="99" name="Google Shape;1005;p35">
                  <a:extLst>
                    <a:ext uri="{FF2B5EF4-FFF2-40B4-BE49-F238E27FC236}">
                      <a16:creationId xmlns:a16="http://schemas.microsoft.com/office/drawing/2014/main" id="{25366D60-CA95-DC1D-8D90-AAF602E98FF2}"/>
                    </a:ext>
                  </a:extLst>
                </p:cNvPr>
                <p:cNvSpPr/>
                <p:nvPr/>
              </p:nvSpPr>
              <p:spPr>
                <a:xfrm>
                  <a:off x="2930147" y="2162900"/>
                  <a:ext cx="2756858" cy="501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124" h="26243" extrusionOk="0">
                      <a:moveTo>
                        <a:pt x="109491" y="1"/>
                      </a:moveTo>
                      <a:lnTo>
                        <a:pt x="118599" y="13360"/>
                      </a:lnTo>
                      <a:lnTo>
                        <a:pt x="112229" y="22504"/>
                      </a:lnTo>
                      <a:lnTo>
                        <a:pt x="1" y="22504"/>
                      </a:lnTo>
                      <a:lnTo>
                        <a:pt x="1" y="26242"/>
                      </a:lnTo>
                      <a:lnTo>
                        <a:pt x="114182" y="26242"/>
                      </a:lnTo>
                      <a:lnTo>
                        <a:pt x="123123" y="13407"/>
                      </a:lnTo>
                      <a:lnTo>
                        <a:pt x="114182" y="1"/>
                      </a:lnTo>
                      <a:close/>
                    </a:path>
                  </a:pathLst>
                </a:custGeom>
                <a:solidFill>
                  <a:srgbClr val="3ABAB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sp>
            <p:nvSpPr>
              <p:cNvPr id="96" name="Google Shape;1006;p35">
                <a:extLst>
                  <a:ext uri="{FF2B5EF4-FFF2-40B4-BE49-F238E27FC236}">
                    <a16:creationId xmlns:a16="http://schemas.microsoft.com/office/drawing/2014/main" id="{E24E9C43-9219-1481-416F-8E4010E48CBF}"/>
                  </a:ext>
                </a:extLst>
              </p:cNvPr>
              <p:cNvSpPr/>
              <p:nvPr/>
            </p:nvSpPr>
            <p:spPr>
              <a:xfrm>
                <a:off x="2214100" y="2282425"/>
                <a:ext cx="1134975" cy="809950"/>
              </a:xfrm>
              <a:custGeom>
                <a:avLst/>
                <a:gdLst/>
                <a:ahLst/>
                <a:cxnLst/>
                <a:rect l="l" t="t" r="r" b="b"/>
                <a:pathLst>
                  <a:path w="45399" h="32398" extrusionOk="0">
                    <a:moveTo>
                      <a:pt x="32397" y="0"/>
                    </a:moveTo>
                    <a:lnTo>
                      <a:pt x="0" y="32397"/>
                    </a:lnTo>
                    <a:lnTo>
                      <a:pt x="45387" y="32397"/>
                    </a:lnTo>
                    <a:cubicBezTo>
                      <a:pt x="45399" y="32231"/>
                      <a:pt x="45399" y="32064"/>
                      <a:pt x="45399" y="31897"/>
                    </a:cubicBezTo>
                    <a:cubicBezTo>
                      <a:pt x="45399" y="19479"/>
                      <a:pt x="40434" y="8228"/>
                      <a:pt x="32397" y="0"/>
                    </a:cubicBezTo>
                    <a:close/>
                  </a:path>
                </a:pathLst>
              </a:custGeom>
              <a:solidFill>
                <a:srgbClr val="3ABAB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00" name="Google Shape;1008;p35">
              <a:extLst>
                <a:ext uri="{FF2B5EF4-FFF2-40B4-BE49-F238E27FC236}">
                  <a16:creationId xmlns:a16="http://schemas.microsoft.com/office/drawing/2014/main" id="{FC6D705A-E9AC-6CCA-9F14-716EF73235FE}"/>
                </a:ext>
              </a:extLst>
            </p:cNvPr>
            <p:cNvGrpSpPr/>
            <p:nvPr/>
          </p:nvGrpSpPr>
          <p:grpSpPr>
            <a:xfrm>
              <a:off x="1109303" y="3491097"/>
              <a:ext cx="9993608" cy="797425"/>
              <a:chOff x="2214100" y="3092350"/>
              <a:chExt cx="9993608" cy="797425"/>
            </a:xfrm>
          </p:grpSpPr>
          <p:grpSp>
            <p:nvGrpSpPr>
              <p:cNvPr id="101" name="Google Shape;1009;p35">
                <a:extLst>
                  <a:ext uri="{FF2B5EF4-FFF2-40B4-BE49-F238E27FC236}">
                    <a16:creationId xmlns:a16="http://schemas.microsoft.com/office/drawing/2014/main" id="{2FC0DCEC-E7E5-6D04-32D3-0D1AE87FBF07}"/>
                  </a:ext>
                </a:extLst>
              </p:cNvPr>
              <p:cNvGrpSpPr/>
              <p:nvPr/>
            </p:nvGrpSpPr>
            <p:grpSpPr>
              <a:xfrm>
                <a:off x="3035625" y="3185350"/>
                <a:ext cx="9172083" cy="515307"/>
                <a:chOff x="3035625" y="3185350"/>
                <a:chExt cx="9172083" cy="515307"/>
              </a:xfrm>
            </p:grpSpPr>
            <p:sp>
              <p:nvSpPr>
                <p:cNvPr id="103" name="Google Shape;1010;p35">
                  <a:extLst>
                    <a:ext uri="{FF2B5EF4-FFF2-40B4-BE49-F238E27FC236}">
                      <a16:creationId xmlns:a16="http://schemas.microsoft.com/office/drawing/2014/main" id="{56D8B2DA-5700-89F1-D622-507B510B459C}"/>
                    </a:ext>
                  </a:extLst>
                </p:cNvPr>
                <p:cNvSpPr txBox="1"/>
                <p:nvPr/>
              </p:nvSpPr>
              <p:spPr>
                <a:xfrm>
                  <a:off x="6175153" y="3271057"/>
                  <a:ext cx="6032555" cy="429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algn="just">
                    <a:lnSpc>
                      <a:spcPct val="107000"/>
                    </a:lnSpc>
                    <a:spcAft>
                      <a:spcPts val="800"/>
                    </a:spcAft>
                    <a:tabLst>
                      <a:tab pos="595630" algn="l"/>
                    </a:tabLst>
                  </a:pPr>
                  <a:r>
                    <a:rPr lang="it-IT" sz="1400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Il </a:t>
                  </a:r>
                  <a:r>
                    <a:rPr lang="it-IT" sz="1400" b="1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Programma </a:t>
                  </a:r>
                  <a:r>
                    <a:rPr lang="it-IT" sz="1400" dirty="0">
                      <a:solidFill>
                        <a:srgbClr val="164094"/>
                      </a:solidFill>
                      <a:latin typeface="Arial"/>
                      <a:cs typeface="Arial"/>
                    </a:rPr>
                    <a:t>per le iniziative rivolte ai migranti</a:t>
                  </a:r>
                </a:p>
              </p:txBody>
            </p:sp>
            <p:sp>
              <p:nvSpPr>
                <p:cNvPr id="104" name="Google Shape;1011;p35">
                  <a:extLst>
                    <a:ext uri="{FF2B5EF4-FFF2-40B4-BE49-F238E27FC236}">
                      <a16:creationId xmlns:a16="http://schemas.microsoft.com/office/drawing/2014/main" id="{7DABAC5B-8E77-117D-B06C-75513B33820F}"/>
                    </a:ext>
                  </a:extLst>
                </p:cNvPr>
                <p:cNvSpPr/>
                <p:nvPr/>
              </p:nvSpPr>
              <p:spPr>
                <a:xfrm>
                  <a:off x="3817062" y="3185350"/>
                  <a:ext cx="2296663" cy="501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298" h="26243" extrusionOk="0">
                      <a:moveTo>
                        <a:pt x="14979" y="1"/>
                      </a:moveTo>
                      <a:cubicBezTo>
                        <a:pt x="6704" y="1"/>
                        <a:pt x="1" y="6704"/>
                        <a:pt x="1" y="14979"/>
                      </a:cubicBezTo>
                      <a:lnTo>
                        <a:pt x="1" y="26242"/>
                      </a:lnTo>
                      <a:lnTo>
                        <a:pt x="78356" y="26242"/>
                      </a:lnTo>
                      <a:lnTo>
                        <a:pt x="87297" y="13407"/>
                      </a:lnTo>
                      <a:lnTo>
                        <a:pt x="78356" y="1"/>
                      </a:lnTo>
                      <a:close/>
                    </a:path>
                  </a:pathLst>
                </a:custGeom>
                <a:solidFill>
                  <a:srgbClr val="F0F0F4"/>
                </a:solidFill>
                <a:ln>
                  <a:noFill/>
                </a:ln>
              </p:spPr>
              <p:txBody>
                <a:bodyPr spcFirstLastPara="1" wrap="square" lIns="91425" tIns="91425" rIns="274300" bIns="137150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400" b="1" dirty="0">
                      <a:solidFill>
                        <a:srgbClr val="164094"/>
                      </a:solidFill>
                      <a:latin typeface="Arial" panose="020B0604020202020204" pitchFamily="34" charset="0"/>
                      <a:ea typeface="Roboto"/>
                      <a:cs typeface="Arial" panose="020B0604020202020204" pitchFamily="34" charset="0"/>
                      <a:sym typeface="Roboto"/>
                    </a:rPr>
                    <a:t>FAMI </a:t>
                  </a:r>
                </a:p>
              </p:txBody>
            </p:sp>
            <p:sp>
              <p:nvSpPr>
                <p:cNvPr id="105" name="Google Shape;1012;p35">
                  <a:extLst>
                    <a:ext uri="{FF2B5EF4-FFF2-40B4-BE49-F238E27FC236}">
                      <a16:creationId xmlns:a16="http://schemas.microsoft.com/office/drawing/2014/main" id="{16E00872-8DAF-07CB-6AE3-ADCB1BACE375}"/>
                    </a:ext>
                  </a:extLst>
                </p:cNvPr>
                <p:cNvSpPr/>
                <p:nvPr/>
              </p:nvSpPr>
              <p:spPr>
                <a:xfrm>
                  <a:off x="3035625" y="3185350"/>
                  <a:ext cx="3078100" cy="501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124" h="26243" extrusionOk="0">
                      <a:moveTo>
                        <a:pt x="109491" y="1"/>
                      </a:moveTo>
                      <a:lnTo>
                        <a:pt x="118599" y="13360"/>
                      </a:lnTo>
                      <a:lnTo>
                        <a:pt x="112229" y="22504"/>
                      </a:lnTo>
                      <a:lnTo>
                        <a:pt x="1" y="22504"/>
                      </a:lnTo>
                      <a:lnTo>
                        <a:pt x="1" y="26242"/>
                      </a:lnTo>
                      <a:lnTo>
                        <a:pt x="114182" y="26242"/>
                      </a:lnTo>
                      <a:lnTo>
                        <a:pt x="123123" y="13407"/>
                      </a:lnTo>
                      <a:lnTo>
                        <a:pt x="114182" y="1"/>
                      </a:lnTo>
                      <a:close/>
                    </a:path>
                  </a:pathLst>
                </a:custGeom>
                <a:solidFill>
                  <a:srgbClr val="28589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02" name="Google Shape;1013;p35">
                <a:extLst>
                  <a:ext uri="{FF2B5EF4-FFF2-40B4-BE49-F238E27FC236}">
                    <a16:creationId xmlns:a16="http://schemas.microsoft.com/office/drawing/2014/main" id="{59C3B2BA-9B5E-B8F9-5148-F7CFA9FB2972}"/>
                  </a:ext>
                </a:extLst>
              </p:cNvPr>
              <p:cNvSpPr/>
              <p:nvPr/>
            </p:nvSpPr>
            <p:spPr>
              <a:xfrm>
                <a:off x="2214100" y="3092350"/>
                <a:ext cx="1134675" cy="797425"/>
              </a:xfrm>
              <a:custGeom>
                <a:avLst/>
                <a:gdLst/>
                <a:ahLst/>
                <a:cxnLst/>
                <a:rect l="l" t="t" r="r" b="b"/>
                <a:pathLst>
                  <a:path w="45387" h="31897" extrusionOk="0">
                    <a:moveTo>
                      <a:pt x="0" y="0"/>
                    </a:moveTo>
                    <a:lnTo>
                      <a:pt x="31897" y="31897"/>
                    </a:lnTo>
                    <a:cubicBezTo>
                      <a:pt x="40124" y="23741"/>
                      <a:pt x="45256" y="12478"/>
                      <a:pt x="45387" y="0"/>
                    </a:cubicBezTo>
                    <a:close/>
                  </a:path>
                </a:pathLst>
              </a:custGeom>
              <a:solidFill>
                <a:srgbClr val="2858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106" name="Google Shape;1015;p35">
              <a:extLst>
                <a:ext uri="{FF2B5EF4-FFF2-40B4-BE49-F238E27FC236}">
                  <a16:creationId xmlns:a16="http://schemas.microsoft.com/office/drawing/2014/main" id="{7C4DD69D-CDA0-8300-CC06-65984F4C13B4}"/>
                </a:ext>
              </a:extLst>
            </p:cNvPr>
            <p:cNvSpPr/>
            <p:nvPr/>
          </p:nvSpPr>
          <p:spPr>
            <a:xfrm>
              <a:off x="438678" y="2813022"/>
              <a:ext cx="1330850" cy="1330850"/>
            </a:xfrm>
            <a:custGeom>
              <a:avLst/>
              <a:gdLst/>
              <a:ahLst/>
              <a:cxnLst/>
              <a:rect l="l" t="t" r="r" b="b"/>
              <a:pathLst>
                <a:path w="53234" h="53234" extrusionOk="0">
                  <a:moveTo>
                    <a:pt x="26611" y="1"/>
                  </a:moveTo>
                  <a:cubicBezTo>
                    <a:pt x="11919" y="1"/>
                    <a:pt x="1" y="11919"/>
                    <a:pt x="1" y="26623"/>
                  </a:cubicBezTo>
                  <a:cubicBezTo>
                    <a:pt x="1" y="40756"/>
                    <a:pt x="11002" y="52317"/>
                    <a:pt x="24920" y="53186"/>
                  </a:cubicBezTo>
                  <a:cubicBezTo>
                    <a:pt x="25480" y="53222"/>
                    <a:pt x="26051" y="53234"/>
                    <a:pt x="26611" y="53234"/>
                  </a:cubicBezTo>
                  <a:cubicBezTo>
                    <a:pt x="41315" y="53234"/>
                    <a:pt x="53233" y="41315"/>
                    <a:pt x="53233" y="26623"/>
                  </a:cubicBezTo>
                  <a:cubicBezTo>
                    <a:pt x="53233" y="17098"/>
                    <a:pt x="48245" y="8740"/>
                    <a:pt x="40732" y="4037"/>
                  </a:cubicBezTo>
                  <a:cubicBezTo>
                    <a:pt x="36636" y="1477"/>
                    <a:pt x="31802" y="1"/>
                    <a:pt x="26611" y="1"/>
                  </a:cubicBezTo>
                  <a:close/>
                </a:path>
              </a:pathLst>
            </a:custGeom>
            <a:solidFill>
              <a:srgbClr val="F0F0F4"/>
            </a:solidFill>
            <a:ln w="19050" cap="flat" cmpd="sng">
              <a:solidFill>
                <a:srgbClr val="FEFD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600" b="1" i="1" dirty="0">
                  <a:solidFill>
                    <a:srgbClr val="164094"/>
                  </a:solidFill>
                  <a:latin typeface="Arial" panose="020B0604020202020204" pitchFamily="34" charset="0"/>
                  <a:ea typeface="Fira Sans Extra Condensed Medium"/>
                  <a:cs typeface="Arial" panose="020B0604020202020204" pitchFamily="34" charset="0"/>
                  <a:sym typeface="Fira Sans Extra Condensed Medium"/>
                </a:rPr>
                <a:t>Possibili sinergie</a:t>
              </a:r>
              <a:endParaRPr sz="1600" b="1" i="1" dirty="0">
                <a:solidFill>
                  <a:srgbClr val="164094"/>
                </a:solidFill>
                <a:latin typeface="Arial" panose="020B0604020202020204" pitchFamily="34" charset="0"/>
                <a:ea typeface="Fira Sans Extra Condensed Medium"/>
                <a:cs typeface="Arial" panose="020B0604020202020204" pitchFamily="34" charset="0"/>
                <a:sym typeface="Fira Sans Extra Condensed Medium"/>
              </a:endParaRPr>
            </a:p>
          </p:txBody>
        </p:sp>
      </p:grpSp>
      <p:pic>
        <p:nvPicPr>
          <p:cNvPr id="3" name="Elemento grafico 2" descr="Scena di fattoria">
            <a:extLst>
              <a:ext uri="{FF2B5EF4-FFF2-40B4-BE49-F238E27FC236}">
                <a16:creationId xmlns:a16="http://schemas.microsoft.com/office/drawing/2014/main" id="{F8051C97-1EE7-8507-4993-B4A998E83E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0583" y="1794737"/>
            <a:ext cx="1088401" cy="1088401"/>
          </a:xfrm>
          <a:prstGeom prst="rect">
            <a:avLst/>
          </a:prstGeom>
        </p:spPr>
      </p:pic>
      <p:sp>
        <p:nvSpPr>
          <p:cNvPr id="5" name="Rectangle 6">
            <a:extLst>
              <a:ext uri="{FF2B5EF4-FFF2-40B4-BE49-F238E27FC236}">
                <a16:creationId xmlns:a16="http://schemas.microsoft.com/office/drawing/2014/main" id="{080E64A3-BC5C-C679-02F6-817AA27FDC7F}"/>
              </a:ext>
            </a:extLst>
          </p:cNvPr>
          <p:cNvSpPr/>
          <p:nvPr/>
        </p:nvSpPr>
        <p:spPr>
          <a:xfrm>
            <a:off x="2023897" y="1785406"/>
            <a:ext cx="96141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dirty="0">
                <a:solidFill>
                  <a:srgbClr val="164094"/>
                </a:solidFill>
                <a:latin typeface="Arial"/>
                <a:cs typeface="Arial"/>
              </a:rPr>
              <a:t>Complementarietà con il </a:t>
            </a:r>
            <a:r>
              <a:rPr lang="it-IT" sz="1600" b="1" dirty="0">
                <a:solidFill>
                  <a:srgbClr val="164094"/>
                </a:solidFill>
                <a:latin typeface="Arial"/>
                <a:cs typeface="Arial"/>
              </a:rPr>
              <a:t>PR FESR 2021-2027</a:t>
            </a:r>
            <a:r>
              <a:rPr lang="it-IT" sz="1600" dirty="0">
                <a:solidFill>
                  <a:srgbClr val="164094"/>
                </a:solidFill>
                <a:latin typeface="Arial"/>
                <a:cs typeface="Arial"/>
              </a:rPr>
              <a:t> su politiche di sviluppo territoriale (</a:t>
            </a:r>
            <a:r>
              <a:rPr lang="it-IT" sz="1600" b="1" dirty="0">
                <a:solidFill>
                  <a:srgbClr val="164094"/>
                </a:solidFill>
                <a:latin typeface="Arial"/>
                <a:cs typeface="Arial"/>
              </a:rPr>
              <a:t>Strategie di sviluppo urbano sostenibile </a:t>
            </a:r>
            <a:r>
              <a:rPr lang="it-IT" sz="1600" dirty="0">
                <a:solidFill>
                  <a:srgbClr val="164094"/>
                </a:solidFill>
                <a:latin typeface="Arial"/>
                <a:cs typeface="Arial"/>
              </a:rPr>
              <a:t>e </a:t>
            </a:r>
            <a:r>
              <a:rPr lang="it-IT" sz="1600" b="1" dirty="0">
                <a:solidFill>
                  <a:srgbClr val="164094"/>
                </a:solidFill>
                <a:latin typeface="Arial"/>
                <a:cs typeface="Arial"/>
              </a:rPr>
              <a:t>Strategie Aree Interne)</a:t>
            </a:r>
            <a:r>
              <a:rPr lang="it-IT" sz="1600" dirty="0">
                <a:solidFill>
                  <a:srgbClr val="164094"/>
                </a:solidFill>
                <a:latin typeface="Arial"/>
                <a:cs typeface="Arial"/>
              </a:rPr>
              <a:t> per costruire un sistema in cui tutti i territori abbiano uguali possibilità ed opportunità̀ di sviluppo, e possano essere valorizzati per i loro peculiari fattori di attrattività̀, così da ridurre le disuguaglianze. </a:t>
            </a:r>
          </a:p>
        </p:txBody>
      </p:sp>
      <p:pic>
        <p:nvPicPr>
          <p:cNvPr id="12" name="Elemento grafico 11" descr="Riproduci">
            <a:extLst>
              <a:ext uri="{FF2B5EF4-FFF2-40B4-BE49-F238E27FC236}">
                <a16:creationId xmlns:a16="http://schemas.microsoft.com/office/drawing/2014/main" id="{D5A849E9-5FCD-E953-A1C2-CCF9C8A5A4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0583" y="1039930"/>
            <a:ext cx="552514" cy="55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21146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81">
            <a:extLst>
              <a:ext uri="{FF2B5EF4-FFF2-40B4-BE49-F238E27FC236}">
                <a16:creationId xmlns:a16="http://schemas.microsoft.com/office/drawing/2014/main" id="{D2AF12B8-5B65-EB97-081E-0DD3559DB377}"/>
              </a:ext>
            </a:extLst>
          </p:cNvPr>
          <p:cNvSpPr txBox="1"/>
          <p:nvPr/>
        </p:nvSpPr>
        <p:spPr>
          <a:xfrm>
            <a:off x="575500" y="335935"/>
            <a:ext cx="11494791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fontAlgn="auto" hangingPunct="0"/>
            <a:r>
              <a:rPr lang="it-IT" sz="2800" b="1" cap="all" dirty="0">
                <a:solidFill>
                  <a:srgbClr val="164094"/>
                </a:solidFill>
                <a:latin typeface="Arial"/>
                <a:cs typeface="Arial"/>
                <a:sym typeface="Arial"/>
              </a:rPr>
              <a:t>PRIME INIZIATIVE PROGRAMMATE NELL’AMBITO DEL PR FSE+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1819FA2-C233-75B8-1596-00841AAED06B}"/>
              </a:ext>
            </a:extLst>
          </p:cNvPr>
          <p:cNvSpPr txBox="1"/>
          <p:nvPr/>
        </p:nvSpPr>
        <p:spPr>
          <a:xfrm>
            <a:off x="547947" y="6229780"/>
            <a:ext cx="4900241" cy="276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200" i="1" u="none" strike="noStrike" cap="none" spc="0" normalizeH="0" baseline="0" dirty="0">
                <a:ln>
                  <a:noFill/>
                </a:ln>
                <a:solidFill>
                  <a:srgbClr val="33959F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Nuove iniziative </a:t>
            </a:r>
            <a:r>
              <a:rPr kumimoji="0" lang="it-IT" sz="120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/ </a:t>
            </a:r>
            <a:r>
              <a:rPr kumimoji="0" lang="it-IT" sz="1200" i="1" u="none" strike="noStrike" cap="none" spc="0" normalizeH="0" baseline="0" dirty="0">
                <a:ln>
                  <a:noFill/>
                </a:ln>
                <a:solidFill>
                  <a:srgbClr val="164094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Iniziative in continuità con POR FSE 2014-2020 </a:t>
            </a:r>
            <a:endParaRPr kumimoji="0" lang="it-IT" sz="120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15" name="Freeform 208">
            <a:extLst>
              <a:ext uri="{FF2B5EF4-FFF2-40B4-BE49-F238E27FC236}">
                <a16:creationId xmlns:a16="http://schemas.microsoft.com/office/drawing/2014/main" id="{B669F164-BADE-D42D-9664-F802BCBD8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3538" y="1360340"/>
            <a:ext cx="814719" cy="814717"/>
          </a:xfrm>
          <a:custGeom>
            <a:avLst/>
            <a:gdLst>
              <a:gd name="T0" fmla="*/ 637 w 1275"/>
              <a:gd name="T1" fmla="*/ 0 h 1275"/>
              <a:gd name="T2" fmla="*/ 637 w 1275"/>
              <a:gd name="T3" fmla="*/ 0 h 1275"/>
              <a:gd name="T4" fmla="*/ 1274 w 1275"/>
              <a:gd name="T5" fmla="*/ 637 h 1275"/>
              <a:gd name="T6" fmla="*/ 1274 w 1275"/>
              <a:gd name="T7" fmla="*/ 637 h 1275"/>
              <a:gd name="T8" fmla="*/ 637 w 1275"/>
              <a:gd name="T9" fmla="*/ 1274 h 1275"/>
              <a:gd name="T10" fmla="*/ 637 w 1275"/>
              <a:gd name="T11" fmla="*/ 1274 h 1275"/>
              <a:gd name="T12" fmla="*/ 0 w 1275"/>
              <a:gd name="T13" fmla="*/ 637 h 1275"/>
              <a:gd name="T14" fmla="*/ 0 w 1275"/>
              <a:gd name="T15" fmla="*/ 637 h 1275"/>
              <a:gd name="T16" fmla="*/ 637 w 1275"/>
              <a:gd name="T1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5" h="1275">
                <a:moveTo>
                  <a:pt x="637" y="0"/>
                </a:moveTo>
                <a:lnTo>
                  <a:pt x="637" y="0"/>
                </a:lnTo>
                <a:cubicBezTo>
                  <a:pt x="989" y="0"/>
                  <a:pt x="1274" y="285"/>
                  <a:pt x="1274" y="637"/>
                </a:cubicBezTo>
                <a:lnTo>
                  <a:pt x="1274" y="637"/>
                </a:lnTo>
                <a:cubicBezTo>
                  <a:pt x="1274" y="988"/>
                  <a:pt x="989" y="1274"/>
                  <a:pt x="637" y="1274"/>
                </a:cubicBezTo>
                <a:lnTo>
                  <a:pt x="637" y="1274"/>
                </a:lnTo>
                <a:cubicBezTo>
                  <a:pt x="285" y="1274"/>
                  <a:pt x="0" y="988"/>
                  <a:pt x="0" y="637"/>
                </a:cubicBezTo>
                <a:lnTo>
                  <a:pt x="0" y="637"/>
                </a:lnTo>
                <a:cubicBezTo>
                  <a:pt x="0" y="285"/>
                  <a:pt x="285" y="0"/>
                  <a:pt x="63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600" dirty="0">
              <a:latin typeface="Lato Light" panose="020F0502020204030203" pitchFamily="34" charset="0"/>
            </a:endParaRPr>
          </a:p>
        </p:txBody>
      </p:sp>
      <p:sp>
        <p:nvSpPr>
          <p:cNvPr id="23" name="TextBox 49">
            <a:extLst>
              <a:ext uri="{FF2B5EF4-FFF2-40B4-BE49-F238E27FC236}">
                <a16:creationId xmlns:a16="http://schemas.microsoft.com/office/drawing/2014/main" id="{DC1F8C05-A153-DB03-BB30-CFCAF05891A6}"/>
              </a:ext>
            </a:extLst>
          </p:cNvPr>
          <p:cNvSpPr txBox="1"/>
          <p:nvPr/>
        </p:nvSpPr>
        <p:spPr>
          <a:xfrm>
            <a:off x="6937657" y="3269215"/>
            <a:ext cx="8002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rPr>
              <a:t>2023</a:t>
            </a:r>
          </a:p>
        </p:txBody>
      </p:sp>
      <p:grpSp>
        <p:nvGrpSpPr>
          <p:cNvPr id="67" name="Group 15">
            <a:extLst>
              <a:ext uri="{FF2B5EF4-FFF2-40B4-BE49-F238E27FC236}">
                <a16:creationId xmlns:a16="http://schemas.microsoft.com/office/drawing/2014/main" id="{CF2025C6-B7AD-9B53-1299-01A559B71915}"/>
              </a:ext>
            </a:extLst>
          </p:cNvPr>
          <p:cNvGrpSpPr/>
          <p:nvPr/>
        </p:nvGrpSpPr>
        <p:grpSpPr>
          <a:xfrm>
            <a:off x="1104424" y="1651040"/>
            <a:ext cx="3600000" cy="3600000"/>
            <a:chOff x="1104424" y="1757680"/>
            <a:chExt cx="4184014" cy="4184014"/>
          </a:xfrm>
        </p:grpSpPr>
        <p:grpSp>
          <p:nvGrpSpPr>
            <p:cNvPr id="68" name="Group 10">
              <a:extLst>
                <a:ext uri="{FF2B5EF4-FFF2-40B4-BE49-F238E27FC236}">
                  <a16:creationId xmlns:a16="http://schemas.microsoft.com/office/drawing/2014/main" id="{344D61EA-2912-0FF0-8707-EC0B8D64F00C}"/>
                </a:ext>
              </a:extLst>
            </p:cNvPr>
            <p:cNvGrpSpPr/>
            <p:nvPr/>
          </p:nvGrpSpPr>
          <p:grpSpPr>
            <a:xfrm>
              <a:off x="1414463" y="2066925"/>
              <a:ext cx="3563937" cy="3565525"/>
              <a:chOff x="1414463" y="2066925"/>
              <a:chExt cx="3563937" cy="3565525"/>
            </a:xfrm>
          </p:grpSpPr>
          <p:sp>
            <p:nvSpPr>
              <p:cNvPr id="70" name="Oval 5">
                <a:extLst>
                  <a:ext uri="{FF2B5EF4-FFF2-40B4-BE49-F238E27FC236}">
                    <a16:creationId xmlns:a16="http://schemas.microsoft.com/office/drawing/2014/main" id="{F28F41A3-C2B1-2935-C906-D33D3A412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4463" y="2066925"/>
                <a:ext cx="3563937" cy="3565525"/>
              </a:xfrm>
              <a:prstGeom prst="ellipse">
                <a:avLst/>
              </a:prstGeom>
              <a:solidFill>
                <a:sysClr val="window" lastClr="FFFFFF"/>
              </a:solidFill>
              <a:ln w="19050">
                <a:solidFill>
                  <a:sysClr val="window" lastClr="FFFFFF">
                    <a:lumMod val="85000"/>
                  </a:sysClr>
                </a:solidFill>
              </a:ln>
              <a:effectLst>
                <a:outerShdw blurRad="127000" dist="292100" dir="2700000" algn="tl" rotWithShape="0">
                  <a:prstClr val="black">
                    <a:alpha val="13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71" name="Freeform 6">
                <a:extLst>
                  <a:ext uri="{FF2B5EF4-FFF2-40B4-BE49-F238E27FC236}">
                    <a16:creationId xmlns:a16="http://schemas.microsoft.com/office/drawing/2014/main" id="{18BE1BC1-3EBE-EDCC-F25F-A8C63A00D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5266" y="2819796"/>
                <a:ext cx="1338884" cy="2468568"/>
              </a:xfrm>
              <a:custGeom>
                <a:avLst/>
                <a:gdLst>
                  <a:gd name="T0" fmla="*/ 0 w 232"/>
                  <a:gd name="T1" fmla="*/ 171 h 413"/>
                  <a:gd name="T2" fmla="*/ 73 w 232"/>
                  <a:gd name="T3" fmla="*/ 413 h 413"/>
                  <a:gd name="T4" fmla="*/ 232 w 232"/>
                  <a:gd name="T5" fmla="*/ 171 h 413"/>
                  <a:gd name="T6" fmla="*/ 168 w 232"/>
                  <a:gd name="T7" fmla="*/ 0 h 413"/>
                  <a:gd name="T8" fmla="*/ 0 w 232"/>
                  <a:gd name="T9" fmla="*/ 171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413">
                    <a:moveTo>
                      <a:pt x="0" y="171"/>
                    </a:moveTo>
                    <a:cubicBezTo>
                      <a:pt x="44" y="245"/>
                      <a:pt x="69" y="328"/>
                      <a:pt x="73" y="413"/>
                    </a:cubicBezTo>
                    <a:cubicBezTo>
                      <a:pt x="166" y="373"/>
                      <a:pt x="232" y="280"/>
                      <a:pt x="232" y="171"/>
                    </a:cubicBezTo>
                    <a:cubicBezTo>
                      <a:pt x="232" y="106"/>
                      <a:pt x="208" y="46"/>
                      <a:pt x="168" y="0"/>
                    </a:cubicBezTo>
                    <a:cubicBezTo>
                      <a:pt x="99" y="41"/>
                      <a:pt x="41" y="99"/>
                      <a:pt x="0" y="171"/>
                    </a:cubicBezTo>
                    <a:close/>
                  </a:path>
                </a:pathLst>
              </a:custGeom>
              <a:solidFill>
                <a:srgbClr val="285892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72" name="Freeform 7">
                <a:extLst>
                  <a:ext uri="{FF2B5EF4-FFF2-40B4-BE49-F238E27FC236}">
                    <a16:creationId xmlns:a16="http://schemas.microsoft.com/office/drawing/2014/main" id="{D1EE7E47-B7F9-B172-202C-ECB5A5F172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3594" y="2368551"/>
                <a:ext cx="2468568" cy="1335088"/>
              </a:xfrm>
              <a:custGeom>
                <a:avLst/>
                <a:gdLst>
                  <a:gd name="T0" fmla="*/ 233 w 408"/>
                  <a:gd name="T1" fmla="*/ 237 h 238"/>
                  <a:gd name="T2" fmla="*/ 408 w 408"/>
                  <a:gd name="T3" fmla="*/ 53 h 238"/>
                  <a:gd name="T4" fmla="*/ 250 w 408"/>
                  <a:gd name="T5" fmla="*/ 0 h 238"/>
                  <a:gd name="T6" fmla="*/ 0 w 408"/>
                  <a:gd name="T7" fmla="*/ 180 h 238"/>
                  <a:gd name="T8" fmla="*/ 233 w 408"/>
                  <a:gd name="T9" fmla="*/ 237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238">
                    <a:moveTo>
                      <a:pt x="233" y="237"/>
                    </a:moveTo>
                    <a:cubicBezTo>
                      <a:pt x="276" y="161"/>
                      <a:pt x="336" y="99"/>
                      <a:pt x="408" y="53"/>
                    </a:cubicBezTo>
                    <a:cubicBezTo>
                      <a:pt x="364" y="20"/>
                      <a:pt x="309" y="0"/>
                      <a:pt x="250" y="0"/>
                    </a:cubicBezTo>
                    <a:cubicBezTo>
                      <a:pt x="134" y="0"/>
                      <a:pt x="35" y="75"/>
                      <a:pt x="0" y="180"/>
                    </a:cubicBezTo>
                    <a:cubicBezTo>
                      <a:pt x="71" y="218"/>
                      <a:pt x="151" y="238"/>
                      <a:pt x="233" y="237"/>
                    </a:cubicBezTo>
                    <a:close/>
                  </a:path>
                </a:pathLst>
              </a:custGeom>
              <a:solidFill>
                <a:srgbClr val="4BACC6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  <p:sp>
            <p:nvSpPr>
              <p:cNvPr id="73" name="Freeform 8">
                <a:extLst>
                  <a:ext uri="{FF2B5EF4-FFF2-40B4-BE49-F238E27FC236}">
                    <a16:creationId xmlns:a16="http://schemas.microsoft.com/office/drawing/2014/main" id="{2381D8E8-3C7B-8F9D-732A-436B9CFE2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1475" y="3573003"/>
                <a:ext cx="1924646" cy="1799126"/>
              </a:xfrm>
              <a:custGeom>
                <a:avLst/>
                <a:gdLst>
                  <a:gd name="T0" fmla="*/ 239 w 314"/>
                  <a:gd name="T1" fmla="*/ 57 h 292"/>
                  <a:gd name="T2" fmla="*/ 1 w 314"/>
                  <a:gd name="T3" fmla="*/ 0 h 292"/>
                  <a:gd name="T4" fmla="*/ 0 w 314"/>
                  <a:gd name="T5" fmla="*/ 28 h 292"/>
                  <a:gd name="T6" fmla="*/ 264 w 314"/>
                  <a:gd name="T7" fmla="*/ 292 h 292"/>
                  <a:gd name="T8" fmla="*/ 314 w 314"/>
                  <a:gd name="T9" fmla="*/ 287 h 292"/>
                  <a:gd name="T10" fmla="*/ 248 w 314"/>
                  <a:gd name="T11" fmla="*/ 57 h 292"/>
                  <a:gd name="T12" fmla="*/ 239 w 314"/>
                  <a:gd name="T13" fmla="*/ 57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292">
                    <a:moveTo>
                      <a:pt x="239" y="57"/>
                    </a:moveTo>
                    <a:cubicBezTo>
                      <a:pt x="155" y="57"/>
                      <a:pt x="74" y="37"/>
                      <a:pt x="1" y="0"/>
                    </a:cubicBezTo>
                    <a:cubicBezTo>
                      <a:pt x="0" y="10"/>
                      <a:pt x="0" y="19"/>
                      <a:pt x="0" y="28"/>
                    </a:cubicBezTo>
                    <a:cubicBezTo>
                      <a:pt x="0" y="174"/>
                      <a:pt x="118" y="292"/>
                      <a:pt x="264" y="292"/>
                    </a:cubicBezTo>
                    <a:cubicBezTo>
                      <a:pt x="281" y="292"/>
                      <a:pt x="297" y="291"/>
                      <a:pt x="314" y="287"/>
                    </a:cubicBezTo>
                    <a:cubicBezTo>
                      <a:pt x="312" y="207"/>
                      <a:pt x="290" y="128"/>
                      <a:pt x="248" y="57"/>
                    </a:cubicBezTo>
                    <a:cubicBezTo>
                      <a:pt x="245" y="57"/>
                      <a:pt x="242" y="57"/>
                      <a:pt x="239" y="57"/>
                    </a:cubicBezTo>
                    <a:close/>
                  </a:path>
                </a:pathLst>
              </a:custGeom>
              <a:solidFill>
                <a:srgbClr val="3ABAB5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</a:endParaRPr>
              </a:p>
            </p:txBody>
          </p:sp>
        </p:grpSp>
        <p:sp>
          <p:nvSpPr>
            <p:cNvPr id="69" name="Oval 9">
              <a:extLst>
                <a:ext uri="{FF2B5EF4-FFF2-40B4-BE49-F238E27FC236}">
                  <a16:creationId xmlns:a16="http://schemas.microsoft.com/office/drawing/2014/main" id="{0801CED6-ED73-B3C5-D982-1A53B3F81D08}"/>
                </a:ext>
              </a:extLst>
            </p:cNvPr>
            <p:cNvSpPr/>
            <p:nvPr/>
          </p:nvSpPr>
          <p:spPr>
            <a:xfrm>
              <a:off x="1104424" y="1757680"/>
              <a:ext cx="4184014" cy="4184014"/>
            </a:xfrm>
            <a:prstGeom prst="ellips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74" name="TextBox 27">
            <a:extLst>
              <a:ext uri="{FF2B5EF4-FFF2-40B4-BE49-F238E27FC236}">
                <a16:creationId xmlns:a16="http://schemas.microsoft.com/office/drawing/2014/main" id="{E4B6BB80-D2B9-BA55-E66E-844F3A42FB07}"/>
              </a:ext>
            </a:extLst>
          </p:cNvPr>
          <p:cNvSpPr txBox="1"/>
          <p:nvPr/>
        </p:nvSpPr>
        <p:spPr>
          <a:xfrm>
            <a:off x="2139877" y="1163374"/>
            <a:ext cx="1303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4BACC6"/>
                </a:solidFill>
                <a:latin typeface="Segoe UI"/>
              </a:rPr>
              <a:t>Priorità 1</a:t>
            </a:r>
            <a:endParaRPr lang="en-IN" sz="2000" b="1" dirty="0">
              <a:solidFill>
                <a:srgbClr val="4BACC6"/>
              </a:solidFill>
              <a:latin typeface="Segoe UI"/>
            </a:endParaRPr>
          </a:p>
        </p:txBody>
      </p:sp>
      <p:sp>
        <p:nvSpPr>
          <p:cNvPr id="76" name="TextBox 29">
            <a:extLst>
              <a:ext uri="{FF2B5EF4-FFF2-40B4-BE49-F238E27FC236}">
                <a16:creationId xmlns:a16="http://schemas.microsoft.com/office/drawing/2014/main" id="{5626E587-0A86-031F-9BEB-FBAFD1135141}"/>
              </a:ext>
            </a:extLst>
          </p:cNvPr>
          <p:cNvSpPr txBox="1"/>
          <p:nvPr/>
        </p:nvSpPr>
        <p:spPr>
          <a:xfrm>
            <a:off x="2016693" y="2488830"/>
            <a:ext cx="1090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rPr>
              <a:t>100 M€</a:t>
            </a:r>
            <a:endParaRPr kumimoji="0" lang="en-IN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3" name="TextBox 27">
            <a:extLst>
              <a:ext uri="{FF2B5EF4-FFF2-40B4-BE49-F238E27FC236}">
                <a16:creationId xmlns:a16="http://schemas.microsoft.com/office/drawing/2014/main" id="{028CD1CD-A954-28C4-BD06-7118F1F3D222}"/>
              </a:ext>
            </a:extLst>
          </p:cNvPr>
          <p:cNvSpPr txBox="1"/>
          <p:nvPr/>
        </p:nvSpPr>
        <p:spPr>
          <a:xfrm>
            <a:off x="575500" y="4820012"/>
            <a:ext cx="1303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3ABAB5"/>
                </a:solidFill>
                <a:latin typeface="Segoe UI"/>
              </a:rPr>
              <a:t>Priorità 2</a:t>
            </a:r>
            <a:endParaRPr lang="en-IN" sz="2000" b="1" dirty="0">
              <a:solidFill>
                <a:srgbClr val="3ABAB5"/>
              </a:solidFill>
              <a:latin typeface="Segoe UI"/>
            </a:endParaRPr>
          </a:p>
        </p:txBody>
      </p:sp>
      <p:sp>
        <p:nvSpPr>
          <p:cNvPr id="4" name="TextBox 27">
            <a:extLst>
              <a:ext uri="{FF2B5EF4-FFF2-40B4-BE49-F238E27FC236}">
                <a16:creationId xmlns:a16="http://schemas.microsoft.com/office/drawing/2014/main" id="{59030E17-3737-2275-AFE7-4713F7F2629B}"/>
              </a:ext>
            </a:extLst>
          </p:cNvPr>
          <p:cNvSpPr txBox="1"/>
          <p:nvPr/>
        </p:nvSpPr>
        <p:spPr>
          <a:xfrm>
            <a:off x="4528190" y="4134303"/>
            <a:ext cx="1303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85892"/>
                </a:solidFill>
                <a:latin typeface="Segoe UI"/>
              </a:rPr>
              <a:t>Priorità 3</a:t>
            </a:r>
            <a:endParaRPr lang="en-IN" sz="2000" b="1" dirty="0">
              <a:solidFill>
                <a:srgbClr val="285892"/>
              </a:solidFill>
              <a:latin typeface="Segoe UI"/>
            </a:endParaRPr>
          </a:p>
        </p:txBody>
      </p:sp>
      <p:sp>
        <p:nvSpPr>
          <p:cNvPr id="5" name="TextBox 29">
            <a:extLst>
              <a:ext uri="{FF2B5EF4-FFF2-40B4-BE49-F238E27FC236}">
                <a16:creationId xmlns:a16="http://schemas.microsoft.com/office/drawing/2014/main" id="{EEB53CE9-ACBC-BF66-53ED-F5352F8AEADB}"/>
              </a:ext>
            </a:extLst>
          </p:cNvPr>
          <p:cNvSpPr txBox="1"/>
          <p:nvPr/>
        </p:nvSpPr>
        <p:spPr>
          <a:xfrm>
            <a:off x="1853888" y="3837479"/>
            <a:ext cx="1159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rPr>
              <a:t>76,5 M€</a:t>
            </a:r>
            <a:endParaRPr kumimoji="0" lang="en-IN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6" name="TextBox 29">
            <a:extLst>
              <a:ext uri="{FF2B5EF4-FFF2-40B4-BE49-F238E27FC236}">
                <a16:creationId xmlns:a16="http://schemas.microsoft.com/office/drawing/2014/main" id="{4F6B0C4F-CA71-E974-3B9A-410B1B4692C9}"/>
              </a:ext>
            </a:extLst>
          </p:cNvPr>
          <p:cNvSpPr txBox="1"/>
          <p:nvPr/>
        </p:nvSpPr>
        <p:spPr>
          <a:xfrm>
            <a:off x="3051070" y="3274323"/>
            <a:ext cx="1090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rPr>
              <a:t>148 M€</a:t>
            </a:r>
            <a:endParaRPr kumimoji="0" lang="en-IN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AA9D078-A861-F1FD-5735-C49B1B817B14}"/>
              </a:ext>
            </a:extLst>
          </p:cNvPr>
          <p:cNvSpPr txBox="1"/>
          <p:nvPr/>
        </p:nvSpPr>
        <p:spPr>
          <a:xfrm>
            <a:off x="4726875" y="1015787"/>
            <a:ext cx="6582977" cy="11849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285750" indent="-285750" algn="just">
              <a:spcBef>
                <a:spcPts val="300"/>
              </a:spcBef>
              <a:spcAft>
                <a:spcPts val="300"/>
              </a:spcAft>
              <a:buClr>
                <a:srgbClr val="3AA8B5"/>
              </a:buClr>
              <a:buFont typeface="Wingdings" panose="05000000000000000000" pitchFamily="2" charset="2"/>
              <a:buChar char="Ø"/>
            </a:pPr>
            <a:r>
              <a:rPr lang="it-IT" sz="1400" dirty="0">
                <a:solidFill>
                  <a:srgbClr val="3395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Incentivi all’assunzione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3AA8B5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1400" dirty="0">
                <a:solidFill>
                  <a:srgbClr val="3395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Sostegno alle imprese lombarde verso la certificazione della parità di genere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3AA8B5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1400" dirty="0">
                <a:solidFill>
                  <a:srgbClr val="3395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Politiche attive del lavoro destinate a persone escluse dal Programma GOL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28589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14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Formazione Continua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B13990A-AD55-7715-3AB3-80C9A02BBB95}"/>
              </a:ext>
            </a:extLst>
          </p:cNvPr>
          <p:cNvSpPr txBox="1"/>
          <p:nvPr/>
        </p:nvSpPr>
        <p:spPr>
          <a:xfrm>
            <a:off x="2080796" y="5372203"/>
            <a:ext cx="6116216" cy="6001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285750" indent="-285750" algn="just">
              <a:spcBef>
                <a:spcPts val="300"/>
              </a:spcBef>
              <a:spcAft>
                <a:spcPts val="300"/>
              </a:spcAft>
              <a:buClr>
                <a:srgbClr val="285892"/>
              </a:buClr>
              <a:buFont typeface="Wingdings" panose="05000000000000000000" pitchFamily="2" charset="2"/>
              <a:buChar char="Ø"/>
            </a:pPr>
            <a:r>
              <a:rPr lang="it-IT" sz="14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Istruzione e formazione professionale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28589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14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Istruzione tecnica superiore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475A022-31F4-C2D0-A587-E54B9B865DE9}"/>
              </a:ext>
            </a:extLst>
          </p:cNvPr>
          <p:cNvSpPr txBox="1"/>
          <p:nvPr/>
        </p:nvSpPr>
        <p:spPr>
          <a:xfrm>
            <a:off x="6068389" y="2833046"/>
            <a:ext cx="5452256" cy="29238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3AA8B5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1400" i="0" dirty="0">
                <a:solidFill>
                  <a:srgbClr val="3395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Misura FSE per contrastare la povertà energetica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3AA8B5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1400" i="0" dirty="0">
                <a:solidFill>
                  <a:srgbClr val="3395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Sostegno all’accesso ai servizi a supporto delle responsabilità di cura e per il contrasto alla povertà educativa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3AA8B5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1400" i="0" dirty="0">
                <a:solidFill>
                  <a:srgbClr val="3395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Supporto all’inclusione sociale e all’empowerment sociale e lavorativo delle persone con disabilità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28589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1400" i="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Progetti C.A.S.A. – Centri ALER per i Servizi Abitativi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28589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14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Istruzione e formazione professionale (PPD)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28589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1400" i="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Accompagnamento sociale a favore delle persone sottoposte a provvedimenti dell'autorità giudiziaria e delle loro famiglie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28589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1400" b="0" i="0" u="none" strike="noStrike" cap="none" spc="0" baseline="0" dirty="0">
                <a:ln>
                  <a:noFill/>
                </a:ln>
                <a:solidFill>
                  <a:srgbClr val="164094"/>
                </a:solidFill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Calibri"/>
              </a:rPr>
              <a:t>Percorsi personalizzati </a:t>
            </a:r>
            <a:r>
              <a:rPr lang="it-IT" sz="1400" b="0" i="0" u="none" strike="noStrike" cap="none" spc="0" baseline="0" dirty="0">
                <a:ln>
                  <a:noFill/>
                </a:ln>
                <a:solidFill>
                  <a:srgbClr val="164094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per adolescenti e giovani a rischio di disagio sociale e delle loro famiglie</a:t>
            </a:r>
            <a:endParaRPr lang="it-IT" sz="1400" i="0" dirty="0">
              <a:solidFill>
                <a:srgbClr val="1640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74F4295A-D266-DA1E-07E3-5BCE58AB4AFE}"/>
              </a:ext>
            </a:extLst>
          </p:cNvPr>
          <p:cNvCxnSpPr>
            <a:cxnSpLocks/>
            <a:endCxn id="4" idx="0"/>
          </p:cNvCxnSpPr>
          <p:nvPr/>
        </p:nvCxnSpPr>
        <p:spPr>
          <a:xfrm flipH="1">
            <a:off x="5179971" y="3674433"/>
            <a:ext cx="804710" cy="45987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arentesi quadra aperta 32">
            <a:extLst>
              <a:ext uri="{FF2B5EF4-FFF2-40B4-BE49-F238E27FC236}">
                <a16:creationId xmlns:a16="http://schemas.microsoft.com/office/drawing/2014/main" id="{040BE1A7-E5AC-12B5-F98E-A163FD7AEE3D}"/>
              </a:ext>
            </a:extLst>
          </p:cNvPr>
          <p:cNvSpPr/>
          <p:nvPr/>
        </p:nvSpPr>
        <p:spPr>
          <a:xfrm>
            <a:off x="5984681" y="2751010"/>
            <a:ext cx="222640" cy="3221357"/>
          </a:xfrm>
          <a:prstGeom prst="leftBracket">
            <a:avLst/>
          </a:prstGeom>
          <a:noFill/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cxnSp>
        <p:nvCxnSpPr>
          <p:cNvPr id="35" name="Connettore diritto 34">
            <a:extLst>
              <a:ext uri="{FF2B5EF4-FFF2-40B4-BE49-F238E27FC236}">
                <a16:creationId xmlns:a16="http://schemas.microsoft.com/office/drawing/2014/main" id="{D816B78F-2362-7571-3601-EA6938417B28}"/>
              </a:ext>
            </a:extLst>
          </p:cNvPr>
          <p:cNvCxnSpPr>
            <a:cxnSpLocks/>
            <a:endCxn id="74" idx="3"/>
          </p:cNvCxnSpPr>
          <p:nvPr/>
        </p:nvCxnSpPr>
        <p:spPr>
          <a:xfrm flipH="1">
            <a:off x="3443439" y="1200493"/>
            <a:ext cx="1256084" cy="162936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Parentesi quadra aperta 35">
            <a:extLst>
              <a:ext uri="{FF2B5EF4-FFF2-40B4-BE49-F238E27FC236}">
                <a16:creationId xmlns:a16="http://schemas.microsoft.com/office/drawing/2014/main" id="{5DE6DCB5-48A9-92DD-78DC-8947E3CD5B68}"/>
              </a:ext>
            </a:extLst>
          </p:cNvPr>
          <p:cNvSpPr/>
          <p:nvPr/>
        </p:nvSpPr>
        <p:spPr>
          <a:xfrm>
            <a:off x="4699523" y="947591"/>
            <a:ext cx="227862" cy="1338410"/>
          </a:xfrm>
          <a:prstGeom prst="leftBracket">
            <a:avLst/>
          </a:prstGeom>
          <a:noFill/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cxnSp>
        <p:nvCxnSpPr>
          <p:cNvPr id="44" name="Connettore diritto 43">
            <a:extLst>
              <a:ext uri="{FF2B5EF4-FFF2-40B4-BE49-F238E27FC236}">
                <a16:creationId xmlns:a16="http://schemas.microsoft.com/office/drawing/2014/main" id="{8A1EFC99-2B53-BD2A-D463-4F223893CE70}"/>
              </a:ext>
            </a:extLst>
          </p:cNvPr>
          <p:cNvCxnSpPr>
            <a:cxnSpLocks/>
            <a:stCxn id="45" idx="1"/>
          </p:cNvCxnSpPr>
          <p:nvPr/>
        </p:nvCxnSpPr>
        <p:spPr>
          <a:xfrm flipH="1" flipV="1">
            <a:off x="1557908" y="5238795"/>
            <a:ext cx="523497" cy="451088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arentesi quadra aperta 44">
            <a:extLst>
              <a:ext uri="{FF2B5EF4-FFF2-40B4-BE49-F238E27FC236}">
                <a16:creationId xmlns:a16="http://schemas.microsoft.com/office/drawing/2014/main" id="{61B10418-01EC-2275-6CCA-0D4AED16A58D}"/>
              </a:ext>
            </a:extLst>
          </p:cNvPr>
          <p:cNvSpPr/>
          <p:nvPr/>
        </p:nvSpPr>
        <p:spPr>
          <a:xfrm>
            <a:off x="2081405" y="5384054"/>
            <a:ext cx="159904" cy="611658"/>
          </a:xfrm>
          <a:prstGeom prst="leftBracket">
            <a:avLst/>
          </a:prstGeom>
          <a:noFill/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0458356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AFB9984D-1A78-8323-D876-663AF1EFF298}"/>
              </a:ext>
            </a:extLst>
          </p:cNvPr>
          <p:cNvSpPr/>
          <p:nvPr/>
        </p:nvSpPr>
        <p:spPr>
          <a:xfrm>
            <a:off x="6149651" y="3736059"/>
            <a:ext cx="5451416" cy="514800"/>
          </a:xfrm>
          <a:prstGeom prst="rect">
            <a:avLst/>
          </a:prstGeom>
          <a:solidFill>
            <a:schemeClr val="tx2">
              <a:lumMod val="20000"/>
              <a:lumOff val="80000"/>
              <a:alpha val="69804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B43BB1F0-23FF-4481-2E09-781A95C3D037}"/>
              </a:ext>
            </a:extLst>
          </p:cNvPr>
          <p:cNvSpPr/>
          <p:nvPr/>
        </p:nvSpPr>
        <p:spPr>
          <a:xfrm>
            <a:off x="6136269" y="904370"/>
            <a:ext cx="5464798" cy="514800"/>
          </a:xfrm>
          <a:prstGeom prst="rect">
            <a:avLst/>
          </a:prstGeom>
          <a:solidFill>
            <a:schemeClr val="tx2">
              <a:lumMod val="20000"/>
              <a:lumOff val="80000"/>
              <a:alpha val="69804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9" name="Rettangolo 78">
            <a:extLst>
              <a:ext uri="{FF2B5EF4-FFF2-40B4-BE49-F238E27FC236}">
                <a16:creationId xmlns:a16="http://schemas.microsoft.com/office/drawing/2014/main" id="{9C5AF1D8-1233-F6F6-5A90-6C5DE8930CD2}"/>
              </a:ext>
            </a:extLst>
          </p:cNvPr>
          <p:cNvSpPr/>
          <p:nvPr/>
        </p:nvSpPr>
        <p:spPr>
          <a:xfrm>
            <a:off x="590691" y="3736059"/>
            <a:ext cx="5440905" cy="514800"/>
          </a:xfrm>
          <a:prstGeom prst="rect">
            <a:avLst/>
          </a:prstGeom>
          <a:solidFill>
            <a:schemeClr val="tx2">
              <a:lumMod val="20000"/>
              <a:lumOff val="80000"/>
              <a:alpha val="69804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5" name="Rettangolo 74">
            <a:extLst>
              <a:ext uri="{FF2B5EF4-FFF2-40B4-BE49-F238E27FC236}">
                <a16:creationId xmlns:a16="http://schemas.microsoft.com/office/drawing/2014/main" id="{D5A0071F-B50B-0B94-FB64-909C7CF2A139}"/>
              </a:ext>
            </a:extLst>
          </p:cNvPr>
          <p:cNvSpPr/>
          <p:nvPr/>
        </p:nvSpPr>
        <p:spPr>
          <a:xfrm>
            <a:off x="577310" y="904370"/>
            <a:ext cx="5464798" cy="514800"/>
          </a:xfrm>
          <a:prstGeom prst="rect">
            <a:avLst/>
          </a:prstGeom>
          <a:solidFill>
            <a:schemeClr val="tx2">
              <a:lumMod val="20000"/>
              <a:lumOff val="80000"/>
              <a:alpha val="69804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80B3EC1-E3E0-45DB-AEA4-2B2EC600F950}"/>
              </a:ext>
            </a:extLst>
          </p:cNvPr>
          <p:cNvSpPr txBox="1"/>
          <p:nvPr/>
        </p:nvSpPr>
        <p:spPr>
          <a:xfrm>
            <a:off x="542556" y="342746"/>
            <a:ext cx="9201519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fontAlgn="auto" hangingPunct="0"/>
            <a:r>
              <a:rPr lang="it-IT" sz="2800" b="1" cap="all" dirty="0">
                <a:solidFill>
                  <a:srgbClr val="164094"/>
                </a:solidFill>
                <a:latin typeface="Arial"/>
                <a:cs typeface="Arial"/>
                <a:sym typeface="Arial"/>
              </a:rPr>
              <a:t>FOCUS INIZIATIVE PRIORITÀ 1 - OCCUPAZIONE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6CCB46C-600D-49C7-A833-3D8D4F30DCD2}"/>
              </a:ext>
            </a:extLst>
          </p:cNvPr>
          <p:cNvSpPr/>
          <p:nvPr/>
        </p:nvSpPr>
        <p:spPr bwMode="auto">
          <a:xfrm>
            <a:off x="577308" y="904370"/>
            <a:ext cx="5464800" cy="2708718"/>
          </a:xfrm>
          <a:prstGeom prst="rect">
            <a:avLst/>
          </a:prstGeom>
          <a:noFill/>
          <a:ln w="12700" cap="flat">
            <a:solidFill>
              <a:srgbClr val="285892"/>
            </a:solidFill>
            <a:prstDash val="dash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defTabSz="914400" latinLnBrk="1"/>
            <a:endParaRPr lang="en-US"/>
          </a:p>
        </p:txBody>
      </p:sp>
      <p:sp>
        <p:nvSpPr>
          <p:cNvPr id="27" name="TextBox 14">
            <a:extLst>
              <a:ext uri="{FF2B5EF4-FFF2-40B4-BE49-F238E27FC236}">
                <a16:creationId xmlns:a16="http://schemas.microsoft.com/office/drawing/2014/main" id="{EB420F4C-0D85-496D-9DAF-5E03D42039A6}"/>
              </a:ext>
            </a:extLst>
          </p:cNvPr>
          <p:cNvSpPr txBox="1"/>
          <p:nvPr/>
        </p:nvSpPr>
        <p:spPr bwMode="auto">
          <a:xfrm>
            <a:off x="1589398" y="1038819"/>
            <a:ext cx="3440619" cy="2646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ctr">
              <a:lnSpc>
                <a:spcPct val="80000"/>
              </a:lnSpc>
              <a:defRPr/>
            </a:pPr>
            <a:r>
              <a:rPr lang="it-IT" sz="1400" b="1" dirty="0">
                <a:solidFill>
                  <a:srgbClr val="164094"/>
                </a:solidFill>
                <a:latin typeface="Arial"/>
                <a:cs typeface="Arial"/>
              </a:rPr>
              <a:t>Incentivi all’assunzione</a:t>
            </a:r>
          </a:p>
        </p:txBody>
      </p:sp>
      <p:sp>
        <p:nvSpPr>
          <p:cNvPr id="28" name="CasellaDiTesto 111">
            <a:extLst>
              <a:ext uri="{FF2B5EF4-FFF2-40B4-BE49-F238E27FC236}">
                <a16:creationId xmlns:a16="http://schemas.microsoft.com/office/drawing/2014/main" id="{D9113C99-7796-44B3-8987-94FA7FB89E74}"/>
              </a:ext>
            </a:extLst>
          </p:cNvPr>
          <p:cNvSpPr txBox="1"/>
          <p:nvPr/>
        </p:nvSpPr>
        <p:spPr>
          <a:xfrm>
            <a:off x="1290196" y="1489901"/>
            <a:ext cx="4358450" cy="276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8" tIns="45718" rIns="45718" bIns="45718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just">
              <a:defRPr/>
            </a:pP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Promuovere la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creazione di posti di lavoro</a:t>
            </a: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stabili e di qualità</a:t>
            </a:r>
          </a:p>
        </p:txBody>
      </p:sp>
      <p:pic>
        <p:nvPicPr>
          <p:cNvPr id="29" name="Picture 28" descr="business, goal, person, target, targeting ">
            <a:extLst>
              <a:ext uri="{FF2B5EF4-FFF2-40B4-BE49-F238E27FC236}">
                <a16:creationId xmlns:a16="http://schemas.microsoft.com/office/drawing/2014/main" id="{E1A1428D-5D77-4CD1-BCCD-8464195A4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957" y="1420570"/>
            <a:ext cx="418670" cy="41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29ADA5C4-AA2F-4A36-8E32-1F9023D6E120}"/>
              </a:ext>
            </a:extLst>
          </p:cNvPr>
          <p:cNvSpPr/>
          <p:nvPr/>
        </p:nvSpPr>
        <p:spPr>
          <a:xfrm>
            <a:off x="1233879" y="1892871"/>
            <a:ext cx="4471081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Formare per assumere </a:t>
            </a: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(voucher formazione) abbinati ad incentivi occupazionali.</a:t>
            </a:r>
          </a:p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Incentivi occupazionali </a:t>
            </a: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l’assunzione delle persone inserite in percorsi di politica attiva</a:t>
            </a:r>
          </a:p>
        </p:txBody>
      </p:sp>
      <p:pic>
        <p:nvPicPr>
          <p:cNvPr id="31" name="Picture 30" descr="processing settings, cog, action, organize, manage ">
            <a:extLst>
              <a:ext uri="{FF2B5EF4-FFF2-40B4-BE49-F238E27FC236}">
                <a16:creationId xmlns:a16="http://schemas.microsoft.com/office/drawing/2014/main" id="{6B730EB4-48F1-42F4-9A99-4426A257F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97" y="2079317"/>
            <a:ext cx="452791" cy="45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27F321A0-D9E5-46FD-8A34-D94DD2DCCE2A}"/>
              </a:ext>
            </a:extLst>
          </p:cNvPr>
          <p:cNvSpPr/>
          <p:nvPr/>
        </p:nvSpPr>
        <p:spPr>
          <a:xfrm>
            <a:off x="1241371" y="2690767"/>
            <a:ext cx="946092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>
              <a:defRPr/>
            </a:pPr>
            <a:r>
              <a:rPr lang="it-IT" sz="14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40,00</a:t>
            </a:r>
            <a:r>
              <a:rPr lang="it-IT" sz="16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M€ </a:t>
            </a:r>
            <a:endParaRPr lang="it-IT" sz="1600" b="1" dirty="0">
              <a:solidFill>
                <a:srgbClr val="164094"/>
              </a:solidFill>
              <a:latin typeface="Arial" panose="020B0604020202020204" pitchFamily="34" charset="0"/>
              <a:ea typeface="Geneva"/>
              <a:cs typeface="Arial" panose="020B0604020202020204" pitchFamily="34" charset="0"/>
            </a:endParaRPr>
          </a:p>
        </p:txBody>
      </p:sp>
      <p:pic>
        <p:nvPicPr>
          <p:cNvPr id="34" name="Picture 33" descr="calendar, exercise, plan, schedule ">
            <a:extLst>
              <a:ext uri="{FF2B5EF4-FFF2-40B4-BE49-F238E27FC236}">
                <a16:creationId xmlns:a16="http://schemas.microsoft.com/office/drawing/2014/main" id="{50760130-C8ED-4F8E-B55A-1F5C45C68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68" y="3100625"/>
            <a:ext cx="418049" cy="41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115768D3-D424-4E62-9FA6-8FDBF9EC1A51}"/>
              </a:ext>
            </a:extLst>
          </p:cNvPr>
          <p:cNvSpPr/>
          <p:nvPr/>
        </p:nvSpPr>
        <p:spPr>
          <a:xfrm>
            <a:off x="1241371" y="3079909"/>
            <a:ext cx="3957234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Formare per assumere: Dicembre 2022 </a:t>
            </a:r>
          </a:p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Incentivi occupazionali: Febbraio 2023</a:t>
            </a:r>
          </a:p>
        </p:txBody>
      </p:sp>
      <p:sp>
        <p:nvSpPr>
          <p:cNvPr id="37" name="TextBox 14">
            <a:extLst>
              <a:ext uri="{FF2B5EF4-FFF2-40B4-BE49-F238E27FC236}">
                <a16:creationId xmlns:a16="http://schemas.microsoft.com/office/drawing/2014/main" id="{8A6C1F65-78A3-4721-BCED-347AAB420AB1}"/>
              </a:ext>
            </a:extLst>
          </p:cNvPr>
          <p:cNvSpPr txBox="1"/>
          <p:nvPr/>
        </p:nvSpPr>
        <p:spPr bwMode="auto">
          <a:xfrm>
            <a:off x="6447905" y="943406"/>
            <a:ext cx="5028335" cy="4370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ctr">
              <a:lnSpc>
                <a:spcPct val="80000"/>
              </a:lnSpc>
              <a:defRPr/>
            </a:pPr>
            <a:r>
              <a:rPr lang="it-IT" sz="1400" b="1" dirty="0">
                <a:solidFill>
                  <a:srgbClr val="164094"/>
                </a:solidFill>
                <a:latin typeface="Arial"/>
                <a:cs typeface="Arial"/>
              </a:rPr>
              <a:t>Sostegno alle imprese lombarde verso la certificazione della parità di genere </a:t>
            </a:r>
          </a:p>
        </p:txBody>
      </p:sp>
      <p:sp>
        <p:nvSpPr>
          <p:cNvPr id="38" name="CasellaDiTesto 111">
            <a:extLst>
              <a:ext uri="{FF2B5EF4-FFF2-40B4-BE49-F238E27FC236}">
                <a16:creationId xmlns:a16="http://schemas.microsoft.com/office/drawing/2014/main" id="{ACC5B285-BDBA-4B0A-9C78-2D1EAFD343CE}"/>
              </a:ext>
            </a:extLst>
          </p:cNvPr>
          <p:cNvSpPr txBox="1"/>
          <p:nvPr/>
        </p:nvSpPr>
        <p:spPr>
          <a:xfrm>
            <a:off x="6772275" y="1461431"/>
            <a:ext cx="4689874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8" tIns="45718" rIns="45718" bIns="45718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just">
              <a:defRPr/>
            </a:pP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Ridurre il divario di genere </a:t>
            </a: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sul lavoro, favorendo l’inclusione e l’occupazione femminile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DEEFEE-858C-4BF0-8943-8AA6C0A9D4CF}"/>
              </a:ext>
            </a:extLst>
          </p:cNvPr>
          <p:cNvSpPr/>
          <p:nvPr/>
        </p:nvSpPr>
        <p:spPr>
          <a:xfrm>
            <a:off x="6713373" y="1902155"/>
            <a:ext cx="4748776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Servizi di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consulenza specialistici </a:t>
            </a: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l’</a:t>
            </a:r>
            <a:r>
              <a:rPr lang="it-IT" sz="1200" i="1" dirty="0" err="1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assessment</a:t>
            </a:r>
            <a:r>
              <a:rPr lang="it-IT" sz="1200" i="1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finalizzato alla certificazione della parità di genere.</a:t>
            </a:r>
          </a:p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Contributi a copertura delle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spese di certificazione </a:t>
            </a: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sostenute dalle imprese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F581688-601F-4897-8757-60E5B9066A1A}"/>
              </a:ext>
            </a:extLst>
          </p:cNvPr>
          <p:cNvSpPr/>
          <p:nvPr/>
        </p:nvSpPr>
        <p:spPr>
          <a:xfrm>
            <a:off x="6685426" y="2678395"/>
            <a:ext cx="902812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>
              <a:defRPr/>
            </a:pPr>
            <a:r>
              <a:rPr lang="it-IT" sz="14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10,00</a:t>
            </a:r>
            <a:r>
              <a:rPr lang="it-IT" sz="16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M€</a:t>
            </a:r>
            <a:endParaRPr lang="it-IT" sz="1600" b="1" dirty="0">
              <a:solidFill>
                <a:srgbClr val="164094"/>
              </a:solidFill>
              <a:latin typeface="Arial" panose="020B0604020202020204" pitchFamily="34" charset="0"/>
              <a:ea typeface="Geneva"/>
              <a:cs typeface="Arial" panose="020B0604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ED11922-8502-45EB-ACE6-C5F18BC810AB}"/>
              </a:ext>
            </a:extLst>
          </p:cNvPr>
          <p:cNvSpPr/>
          <p:nvPr/>
        </p:nvSpPr>
        <p:spPr>
          <a:xfrm>
            <a:off x="6713374" y="3161863"/>
            <a:ext cx="273256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Gennaio 2023</a:t>
            </a:r>
          </a:p>
        </p:txBody>
      </p:sp>
      <p:pic>
        <p:nvPicPr>
          <p:cNvPr id="7" name="Elemento grafico 6">
            <a:extLst>
              <a:ext uri="{FF2B5EF4-FFF2-40B4-BE49-F238E27FC236}">
                <a16:creationId xmlns:a16="http://schemas.microsoft.com/office/drawing/2014/main" id="{797CB065-9EDC-E1F7-4C83-0D5EA1AEB2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7957" y="2620835"/>
            <a:ext cx="418670" cy="418670"/>
          </a:xfrm>
          <a:prstGeom prst="rect">
            <a:avLst/>
          </a:prstGeom>
        </p:spPr>
      </p:pic>
      <p:pic>
        <p:nvPicPr>
          <p:cNvPr id="9" name="Picture 28" descr="business, goal, person, target, targeting ">
            <a:extLst>
              <a:ext uri="{FF2B5EF4-FFF2-40B4-BE49-F238E27FC236}">
                <a16:creationId xmlns:a16="http://schemas.microsoft.com/office/drawing/2014/main" id="{2AE91088-1639-8575-19CF-18A03B5A9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840" y="1466853"/>
            <a:ext cx="418670" cy="41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0" descr="processing settings, cog, action, organize, manage ">
            <a:extLst>
              <a:ext uri="{FF2B5EF4-FFF2-40B4-BE49-F238E27FC236}">
                <a16:creationId xmlns:a16="http://schemas.microsoft.com/office/drawing/2014/main" id="{97D506EE-65B7-C8F5-2EEA-E3B357691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780" y="2079317"/>
            <a:ext cx="452791" cy="45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Elemento grafico 11">
            <a:extLst>
              <a:ext uri="{FF2B5EF4-FFF2-40B4-BE49-F238E27FC236}">
                <a16:creationId xmlns:a16="http://schemas.microsoft.com/office/drawing/2014/main" id="{0ABA0EB4-05F0-4200-2181-23AF3FA298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56840" y="2592433"/>
            <a:ext cx="418670" cy="418670"/>
          </a:xfrm>
          <a:prstGeom prst="rect">
            <a:avLst/>
          </a:prstGeom>
        </p:spPr>
      </p:pic>
      <p:sp>
        <p:nvSpPr>
          <p:cNvPr id="53" name="Rectangle 23">
            <a:extLst>
              <a:ext uri="{FF2B5EF4-FFF2-40B4-BE49-F238E27FC236}">
                <a16:creationId xmlns:a16="http://schemas.microsoft.com/office/drawing/2014/main" id="{E1E270EE-00F9-788D-7B27-5D3FACCD0210}"/>
              </a:ext>
            </a:extLst>
          </p:cNvPr>
          <p:cNvSpPr/>
          <p:nvPr/>
        </p:nvSpPr>
        <p:spPr bwMode="auto">
          <a:xfrm>
            <a:off x="577308" y="3736059"/>
            <a:ext cx="5464800" cy="2708718"/>
          </a:xfrm>
          <a:prstGeom prst="rect">
            <a:avLst/>
          </a:prstGeom>
          <a:noFill/>
          <a:ln w="12700" cap="flat">
            <a:solidFill>
              <a:srgbClr val="285892"/>
            </a:solidFill>
            <a:prstDash val="dash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defTabSz="914400" latinLnBrk="1"/>
            <a:endParaRPr lang="en-US"/>
          </a:p>
        </p:txBody>
      </p:sp>
      <p:sp>
        <p:nvSpPr>
          <p:cNvPr id="54" name="TextBox 14">
            <a:extLst>
              <a:ext uri="{FF2B5EF4-FFF2-40B4-BE49-F238E27FC236}">
                <a16:creationId xmlns:a16="http://schemas.microsoft.com/office/drawing/2014/main" id="{B05FE740-AB76-546C-087B-F9B6F49C8DEA}"/>
              </a:ext>
            </a:extLst>
          </p:cNvPr>
          <p:cNvSpPr txBox="1"/>
          <p:nvPr/>
        </p:nvSpPr>
        <p:spPr bwMode="auto">
          <a:xfrm>
            <a:off x="1589398" y="3885776"/>
            <a:ext cx="3440619" cy="2646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ctr">
              <a:lnSpc>
                <a:spcPct val="80000"/>
              </a:lnSpc>
              <a:defRPr/>
            </a:pPr>
            <a:r>
              <a:rPr lang="it-IT" sz="1400" b="1" dirty="0">
                <a:solidFill>
                  <a:srgbClr val="164094"/>
                </a:solidFill>
                <a:latin typeface="Arial"/>
                <a:cs typeface="Arial"/>
              </a:rPr>
              <a:t>Formazione Continua</a:t>
            </a:r>
          </a:p>
        </p:txBody>
      </p:sp>
      <p:sp>
        <p:nvSpPr>
          <p:cNvPr id="55" name="CasellaDiTesto 111">
            <a:extLst>
              <a:ext uri="{FF2B5EF4-FFF2-40B4-BE49-F238E27FC236}">
                <a16:creationId xmlns:a16="http://schemas.microsoft.com/office/drawing/2014/main" id="{86277F57-13ED-92F4-A272-E9E108465300}"/>
              </a:ext>
            </a:extLst>
          </p:cNvPr>
          <p:cNvSpPr txBox="1"/>
          <p:nvPr/>
        </p:nvSpPr>
        <p:spPr>
          <a:xfrm>
            <a:off x="1300984" y="4281661"/>
            <a:ext cx="435845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8" tIns="45718" rIns="45718" bIns="45718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just">
              <a:defRPr/>
            </a:pP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Riapertura e aggiornamento del Catalogo composto da corsi proposti dagli Enti accreditati, dalle Università e dalle Fondazioni ITS</a:t>
            </a:r>
          </a:p>
        </p:txBody>
      </p:sp>
      <p:pic>
        <p:nvPicPr>
          <p:cNvPr id="56" name="Picture 28" descr="business, goal, person, target, targeting ">
            <a:extLst>
              <a:ext uri="{FF2B5EF4-FFF2-40B4-BE49-F238E27FC236}">
                <a16:creationId xmlns:a16="http://schemas.microsoft.com/office/drawing/2014/main" id="{983A74A4-015F-D901-7FBA-9C48A5C96C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28" y="4349530"/>
            <a:ext cx="418670" cy="41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Rectangle 29">
            <a:extLst>
              <a:ext uri="{FF2B5EF4-FFF2-40B4-BE49-F238E27FC236}">
                <a16:creationId xmlns:a16="http://schemas.microsoft.com/office/drawing/2014/main" id="{62FAA13E-0BB9-C505-7AA6-57F39242BD7A}"/>
              </a:ext>
            </a:extLst>
          </p:cNvPr>
          <p:cNvSpPr/>
          <p:nvPr/>
        </p:nvSpPr>
        <p:spPr>
          <a:xfrm>
            <a:off x="1241371" y="4906434"/>
            <a:ext cx="4471081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Voucher formativi finalizzati all’acquisito di corsi di formazione dal Catalogo regionale di Formazione continua</a:t>
            </a:r>
          </a:p>
        </p:txBody>
      </p:sp>
      <p:pic>
        <p:nvPicPr>
          <p:cNvPr id="58" name="Picture 30" descr="processing settings, cog, action, organize, manage ">
            <a:extLst>
              <a:ext uri="{FF2B5EF4-FFF2-40B4-BE49-F238E27FC236}">
                <a16:creationId xmlns:a16="http://schemas.microsoft.com/office/drawing/2014/main" id="{F5FB9949-9A77-60DD-257B-C6511E5B5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12" y="4906428"/>
            <a:ext cx="452791" cy="45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Rectangle 32">
            <a:extLst>
              <a:ext uri="{FF2B5EF4-FFF2-40B4-BE49-F238E27FC236}">
                <a16:creationId xmlns:a16="http://schemas.microsoft.com/office/drawing/2014/main" id="{5D0D854E-937B-26B9-865E-2FAC28C04E55}"/>
              </a:ext>
            </a:extLst>
          </p:cNvPr>
          <p:cNvSpPr/>
          <p:nvPr/>
        </p:nvSpPr>
        <p:spPr>
          <a:xfrm>
            <a:off x="1277705" y="5556635"/>
            <a:ext cx="938077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>
              <a:defRPr/>
            </a:pPr>
            <a:r>
              <a:rPr lang="it-IT" sz="14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30,00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M€ </a:t>
            </a:r>
          </a:p>
        </p:txBody>
      </p:sp>
      <p:sp>
        <p:nvSpPr>
          <p:cNvPr id="61" name="Rectangle 34">
            <a:extLst>
              <a:ext uri="{FF2B5EF4-FFF2-40B4-BE49-F238E27FC236}">
                <a16:creationId xmlns:a16="http://schemas.microsoft.com/office/drawing/2014/main" id="{95B01A4E-FA91-BC03-9EDE-B43F325817A2}"/>
              </a:ext>
            </a:extLst>
          </p:cNvPr>
          <p:cNvSpPr/>
          <p:nvPr/>
        </p:nvSpPr>
        <p:spPr>
          <a:xfrm>
            <a:off x="1256866" y="6009936"/>
            <a:ext cx="395723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Dicembre 2022</a:t>
            </a:r>
          </a:p>
        </p:txBody>
      </p:sp>
      <p:sp>
        <p:nvSpPr>
          <p:cNvPr id="63" name="TextBox 14">
            <a:extLst>
              <a:ext uri="{FF2B5EF4-FFF2-40B4-BE49-F238E27FC236}">
                <a16:creationId xmlns:a16="http://schemas.microsoft.com/office/drawing/2014/main" id="{882DE4BE-7120-5D6F-53D2-0E863EF9A678}"/>
              </a:ext>
            </a:extLst>
          </p:cNvPr>
          <p:cNvSpPr txBox="1"/>
          <p:nvPr/>
        </p:nvSpPr>
        <p:spPr bwMode="auto">
          <a:xfrm>
            <a:off x="6323079" y="3776779"/>
            <a:ext cx="5277988" cy="4370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ctr">
              <a:lnSpc>
                <a:spcPct val="80000"/>
              </a:lnSpc>
              <a:defRPr/>
            </a:pPr>
            <a:r>
              <a:rPr lang="it-IT" sz="1400" b="1" dirty="0">
                <a:solidFill>
                  <a:srgbClr val="164094"/>
                </a:solidFill>
                <a:latin typeface="Arial"/>
                <a:cs typeface="Arial"/>
              </a:rPr>
              <a:t>Politiche attive del lavoro destinate a persone che sono escluse dal Programma GOL finanziato con il PNRR</a:t>
            </a:r>
          </a:p>
        </p:txBody>
      </p:sp>
      <p:sp>
        <p:nvSpPr>
          <p:cNvPr id="64" name="CasellaDiTesto 111">
            <a:extLst>
              <a:ext uri="{FF2B5EF4-FFF2-40B4-BE49-F238E27FC236}">
                <a16:creationId xmlns:a16="http://schemas.microsoft.com/office/drawing/2014/main" id="{B3B9B98A-B272-6361-6651-9711644C5925}"/>
              </a:ext>
            </a:extLst>
          </p:cNvPr>
          <p:cNvSpPr txBox="1"/>
          <p:nvPr/>
        </p:nvSpPr>
        <p:spPr>
          <a:xfrm>
            <a:off x="6713373" y="4349803"/>
            <a:ext cx="4748776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8" tIns="45718" rIns="45718" bIns="45718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just">
              <a:defRPr/>
            </a:pP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Migliorare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l'accesso all'occupazione e le misure di attivazione</a:t>
            </a: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 tutte le persone in cerca di lavoro, in particolare i giovani </a:t>
            </a:r>
          </a:p>
        </p:txBody>
      </p:sp>
      <p:sp>
        <p:nvSpPr>
          <p:cNvPr id="65" name="Rectangle 39">
            <a:extLst>
              <a:ext uri="{FF2B5EF4-FFF2-40B4-BE49-F238E27FC236}">
                <a16:creationId xmlns:a16="http://schemas.microsoft.com/office/drawing/2014/main" id="{0270BB26-4976-79C5-13D5-EF8C81435D70}"/>
              </a:ext>
            </a:extLst>
          </p:cNvPr>
          <p:cNvSpPr/>
          <p:nvPr/>
        </p:nvSpPr>
        <p:spPr>
          <a:xfrm>
            <a:off x="6664270" y="4839723"/>
            <a:ext cx="474539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sostituzione dell’attuale DOTE UNICA LAVORO, sarà impostata secondo il nuovo modello introdotto da GOL e risulterà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complementare </a:t>
            </a: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 esso rispetto al bacino dei destinatari</a:t>
            </a:r>
          </a:p>
        </p:txBody>
      </p:sp>
      <p:sp>
        <p:nvSpPr>
          <p:cNvPr id="66" name="Rectangle 42">
            <a:extLst>
              <a:ext uri="{FF2B5EF4-FFF2-40B4-BE49-F238E27FC236}">
                <a16:creationId xmlns:a16="http://schemas.microsoft.com/office/drawing/2014/main" id="{CB90D964-A3F6-CD94-AB58-5C26029AC6A7}"/>
              </a:ext>
            </a:extLst>
          </p:cNvPr>
          <p:cNvSpPr/>
          <p:nvPr/>
        </p:nvSpPr>
        <p:spPr>
          <a:xfrm>
            <a:off x="6685426" y="5595086"/>
            <a:ext cx="894797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>
              <a:defRPr/>
            </a:pPr>
            <a:r>
              <a:rPr lang="it-IT" sz="14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20,00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M€</a:t>
            </a:r>
            <a:endParaRPr lang="it-IT" sz="1600" b="1" dirty="0">
              <a:solidFill>
                <a:srgbClr val="164094"/>
              </a:solidFill>
              <a:latin typeface="Arial" panose="020B0604020202020204" pitchFamily="34" charset="0"/>
              <a:ea typeface="Geneva"/>
              <a:cs typeface="Arial" panose="020B0604020202020204" pitchFamily="34" charset="0"/>
            </a:endParaRPr>
          </a:p>
        </p:txBody>
      </p:sp>
      <p:sp>
        <p:nvSpPr>
          <p:cNvPr id="67" name="Rectangle 44">
            <a:extLst>
              <a:ext uri="{FF2B5EF4-FFF2-40B4-BE49-F238E27FC236}">
                <a16:creationId xmlns:a16="http://schemas.microsoft.com/office/drawing/2014/main" id="{7BA39302-4A26-020D-FB85-16458296E51C}"/>
              </a:ext>
            </a:extLst>
          </p:cNvPr>
          <p:cNvSpPr/>
          <p:nvPr/>
        </p:nvSpPr>
        <p:spPr>
          <a:xfrm>
            <a:off x="6654471" y="6024965"/>
            <a:ext cx="273256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Gennaio 2023</a:t>
            </a:r>
          </a:p>
        </p:txBody>
      </p:sp>
      <p:pic>
        <p:nvPicPr>
          <p:cNvPr id="68" name="Elemento grafico 67">
            <a:extLst>
              <a:ext uri="{FF2B5EF4-FFF2-40B4-BE49-F238E27FC236}">
                <a16:creationId xmlns:a16="http://schemas.microsoft.com/office/drawing/2014/main" id="{72641200-AC9E-0D3C-137A-1B3EE14C57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5328" y="5444402"/>
            <a:ext cx="418670" cy="418670"/>
          </a:xfrm>
          <a:prstGeom prst="rect">
            <a:avLst/>
          </a:prstGeom>
        </p:spPr>
      </p:pic>
      <p:pic>
        <p:nvPicPr>
          <p:cNvPr id="69" name="Picture 28" descr="business, goal, person, target, targeting ">
            <a:extLst>
              <a:ext uri="{FF2B5EF4-FFF2-40B4-BE49-F238E27FC236}">
                <a16:creationId xmlns:a16="http://schemas.microsoft.com/office/drawing/2014/main" id="{3169E15C-8AEA-6C4C-035F-069D2381E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600" y="4389177"/>
            <a:ext cx="418670" cy="41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30" descr="processing settings, cog, action, organize, manage ">
            <a:extLst>
              <a:ext uri="{FF2B5EF4-FFF2-40B4-BE49-F238E27FC236}">
                <a16:creationId xmlns:a16="http://schemas.microsoft.com/office/drawing/2014/main" id="{EBA76E85-AE4A-2CE2-8AEB-155129789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539" y="4936492"/>
            <a:ext cx="452791" cy="45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Elemento grafico 71">
            <a:extLst>
              <a:ext uri="{FF2B5EF4-FFF2-40B4-BE49-F238E27FC236}">
                <a16:creationId xmlns:a16="http://schemas.microsoft.com/office/drawing/2014/main" id="{0F08E551-6E47-8ED4-E3D0-DE43F7B67D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45600" y="5486052"/>
            <a:ext cx="418670" cy="418670"/>
          </a:xfrm>
          <a:prstGeom prst="rect">
            <a:avLst/>
          </a:prstGeom>
        </p:spPr>
      </p:pic>
      <p:pic>
        <p:nvPicPr>
          <p:cNvPr id="76" name="Picture 33" descr="calendar, exercise, plan, schedule ">
            <a:extLst>
              <a:ext uri="{FF2B5EF4-FFF2-40B4-BE49-F238E27FC236}">
                <a16:creationId xmlns:a16="http://schemas.microsoft.com/office/drawing/2014/main" id="{3B5D2B10-8760-AE35-063A-7BC3A68DB9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151" y="3100625"/>
            <a:ext cx="418049" cy="41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33" descr="calendar, exercise, plan, schedule ">
            <a:extLst>
              <a:ext uri="{FF2B5EF4-FFF2-40B4-BE49-F238E27FC236}">
                <a16:creationId xmlns:a16="http://schemas.microsoft.com/office/drawing/2014/main" id="{C5C14DFF-1A6D-F5F1-95D9-52B2DC312F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39" y="5929481"/>
            <a:ext cx="418049" cy="41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33" descr="calendar, exercise, plan, schedule ">
            <a:extLst>
              <a:ext uri="{FF2B5EF4-FFF2-40B4-BE49-F238E27FC236}">
                <a16:creationId xmlns:a16="http://schemas.microsoft.com/office/drawing/2014/main" id="{E6FA7244-6AE7-2566-5D62-75A6EF64C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788" y="5954439"/>
            <a:ext cx="418049" cy="41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3">
            <a:extLst>
              <a:ext uri="{FF2B5EF4-FFF2-40B4-BE49-F238E27FC236}">
                <a16:creationId xmlns:a16="http://schemas.microsoft.com/office/drawing/2014/main" id="{15CCFE68-A96A-2D25-3D8B-9F8EB708C209}"/>
              </a:ext>
            </a:extLst>
          </p:cNvPr>
          <p:cNvSpPr/>
          <p:nvPr/>
        </p:nvSpPr>
        <p:spPr bwMode="auto">
          <a:xfrm>
            <a:off x="6136267" y="904370"/>
            <a:ext cx="5464800" cy="2708718"/>
          </a:xfrm>
          <a:prstGeom prst="rect">
            <a:avLst/>
          </a:prstGeom>
          <a:noFill/>
          <a:ln w="12700" cap="flat">
            <a:solidFill>
              <a:srgbClr val="285892"/>
            </a:solidFill>
            <a:prstDash val="dash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defTabSz="914400" latinLnBrk="1"/>
            <a:endParaRPr lang="en-US"/>
          </a:p>
        </p:txBody>
      </p:sp>
      <p:sp>
        <p:nvSpPr>
          <p:cNvPr id="11" name="Rectangle 23">
            <a:extLst>
              <a:ext uri="{FF2B5EF4-FFF2-40B4-BE49-F238E27FC236}">
                <a16:creationId xmlns:a16="http://schemas.microsoft.com/office/drawing/2014/main" id="{7E34640C-E509-0E78-D8A9-A330E26C3D41}"/>
              </a:ext>
            </a:extLst>
          </p:cNvPr>
          <p:cNvSpPr/>
          <p:nvPr/>
        </p:nvSpPr>
        <p:spPr bwMode="auto">
          <a:xfrm>
            <a:off x="6136267" y="3736059"/>
            <a:ext cx="5464800" cy="2708718"/>
          </a:xfrm>
          <a:prstGeom prst="rect">
            <a:avLst/>
          </a:prstGeom>
          <a:noFill/>
          <a:ln w="12700" cap="flat">
            <a:solidFill>
              <a:srgbClr val="285892"/>
            </a:solidFill>
            <a:prstDash val="dash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defTabSz="914400" latinLnBrk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0266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730D5471-BAE8-81E6-E624-C735F7D9B9CE}"/>
              </a:ext>
            </a:extLst>
          </p:cNvPr>
          <p:cNvSpPr/>
          <p:nvPr/>
        </p:nvSpPr>
        <p:spPr>
          <a:xfrm>
            <a:off x="6174605" y="961241"/>
            <a:ext cx="5464800" cy="514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7A9F166F-7BB5-371B-5009-67B71EDE4324}"/>
              </a:ext>
            </a:extLst>
          </p:cNvPr>
          <p:cNvSpPr/>
          <p:nvPr/>
        </p:nvSpPr>
        <p:spPr>
          <a:xfrm>
            <a:off x="610314" y="961241"/>
            <a:ext cx="5464518" cy="514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8CD95F88-7A33-4DFF-B078-AC192F30DA65}"/>
              </a:ext>
            </a:extLst>
          </p:cNvPr>
          <p:cNvSpPr/>
          <p:nvPr/>
        </p:nvSpPr>
        <p:spPr bwMode="auto">
          <a:xfrm>
            <a:off x="610032" y="961241"/>
            <a:ext cx="5464800" cy="2707200"/>
          </a:xfrm>
          <a:prstGeom prst="rect">
            <a:avLst/>
          </a:prstGeom>
          <a:noFill/>
          <a:ln w="12700" cap="flat">
            <a:solidFill>
              <a:srgbClr val="285892"/>
            </a:solidFill>
            <a:prstDash val="dash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defTabSz="914400" latinLnBrk="1"/>
            <a:endParaRPr lang="en-US"/>
          </a:p>
        </p:txBody>
      </p:sp>
      <p:sp>
        <p:nvSpPr>
          <p:cNvPr id="23" name="TextBox 14">
            <a:extLst>
              <a:ext uri="{FF2B5EF4-FFF2-40B4-BE49-F238E27FC236}">
                <a16:creationId xmlns:a16="http://schemas.microsoft.com/office/drawing/2014/main" id="{9ED4258D-7311-40C1-BB3F-53AA96927DD0}"/>
              </a:ext>
            </a:extLst>
          </p:cNvPr>
          <p:cNvSpPr txBox="1"/>
          <p:nvPr/>
        </p:nvSpPr>
        <p:spPr bwMode="auto">
          <a:xfrm>
            <a:off x="610917" y="1117722"/>
            <a:ext cx="5385600" cy="2646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>
              <a:lnSpc>
                <a:spcPct val="80000"/>
              </a:lnSpc>
              <a:defRPr/>
            </a:pPr>
            <a:r>
              <a:rPr lang="it-IT" sz="1400" b="1" dirty="0">
                <a:solidFill>
                  <a:srgbClr val="164094"/>
                </a:solidFill>
                <a:latin typeface="Arial"/>
                <a:cs typeface="Arial"/>
              </a:rPr>
              <a:t>Istruzione e formazione professionale</a:t>
            </a:r>
          </a:p>
        </p:txBody>
      </p:sp>
      <p:sp>
        <p:nvSpPr>
          <p:cNvPr id="24" name="CasellaDiTesto 111">
            <a:extLst>
              <a:ext uri="{FF2B5EF4-FFF2-40B4-BE49-F238E27FC236}">
                <a16:creationId xmlns:a16="http://schemas.microsoft.com/office/drawing/2014/main" id="{38345928-D76D-4CD5-8890-988C8A3B7146}"/>
              </a:ext>
            </a:extLst>
          </p:cNvPr>
          <p:cNvSpPr txBox="1"/>
          <p:nvPr/>
        </p:nvSpPr>
        <p:spPr>
          <a:xfrm>
            <a:off x="1255192" y="1580267"/>
            <a:ext cx="4628791" cy="1015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lvl="0" algn="just">
              <a:defRPr/>
            </a:pP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Realizzare il sistema di istruzione e formazione professionale per sviluppare esperienze formative di qualità, caratterizzate da un forte raccordo con il sistema delle imprese, e per concorrere alla lotta alla dispersione scolastica, alla promozione dell’occupabilità dei giovani e alla competitività del sistema economico regionale</a:t>
            </a:r>
          </a:p>
        </p:txBody>
      </p:sp>
      <p:pic>
        <p:nvPicPr>
          <p:cNvPr id="25" name="Picture 4" descr="business, goal, person, target, targeting ">
            <a:extLst>
              <a:ext uri="{FF2B5EF4-FFF2-40B4-BE49-F238E27FC236}">
                <a16:creationId xmlns:a16="http://schemas.microsoft.com/office/drawing/2014/main" id="{EFCA5195-B895-4CD1-930F-45DE208E08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74" y="1826228"/>
            <a:ext cx="418671" cy="41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B08AD1DF-9275-4218-9126-75FB4591ABEC}"/>
              </a:ext>
            </a:extLst>
          </p:cNvPr>
          <p:cNvSpPr/>
          <p:nvPr/>
        </p:nvSpPr>
        <p:spPr>
          <a:xfrm>
            <a:off x="1190689" y="2555947"/>
            <a:ext cx="4427907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263,60</a:t>
            </a:r>
            <a:r>
              <a:rPr lang="it-IT" sz="1600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M€</a:t>
            </a: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 (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di cui FSE: 49,00 M€ su Priorità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– Terzi anni </a:t>
            </a:r>
            <a:r>
              <a:rPr lang="it-IT" sz="1200" b="1" dirty="0" err="1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IeFP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10,00 M€ su Priorità 3 - PPD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30" name="Picture 4" descr="calendar, exercise, plan, schedule ">
            <a:extLst>
              <a:ext uri="{FF2B5EF4-FFF2-40B4-BE49-F238E27FC236}">
                <a16:creationId xmlns:a16="http://schemas.microsoft.com/office/drawing/2014/main" id="{FC5EB634-D350-4150-B148-F2036969F6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19" y="3080468"/>
            <a:ext cx="418670" cy="41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4DDA1243-0E8D-4FC4-9469-B1A57CCC29B3}"/>
              </a:ext>
            </a:extLst>
          </p:cNvPr>
          <p:cNvSpPr/>
          <p:nvPr/>
        </p:nvSpPr>
        <p:spPr>
          <a:xfrm>
            <a:off x="1208445" y="3149922"/>
            <a:ext cx="27325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Ottobre 2022 </a:t>
            </a:r>
          </a:p>
        </p:txBody>
      </p:sp>
      <p:sp>
        <p:nvSpPr>
          <p:cNvPr id="33" name="TextBox 14">
            <a:extLst>
              <a:ext uri="{FF2B5EF4-FFF2-40B4-BE49-F238E27FC236}">
                <a16:creationId xmlns:a16="http://schemas.microsoft.com/office/drawing/2014/main" id="{9CBD9CB9-745E-475B-9D3E-FC4D7E0D7B45}"/>
              </a:ext>
            </a:extLst>
          </p:cNvPr>
          <p:cNvSpPr txBox="1"/>
          <p:nvPr/>
        </p:nvSpPr>
        <p:spPr bwMode="auto">
          <a:xfrm>
            <a:off x="7048126" y="1111392"/>
            <a:ext cx="3613355" cy="2646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>
              <a:lnSpc>
                <a:spcPct val="80000"/>
              </a:lnSpc>
              <a:defRPr/>
            </a:pPr>
            <a:r>
              <a:rPr lang="it-IT" sz="1400" b="1" dirty="0">
                <a:solidFill>
                  <a:srgbClr val="164094"/>
                </a:solidFill>
                <a:latin typeface="Arial"/>
                <a:cs typeface="Arial"/>
              </a:rPr>
              <a:t>Istruzione tecnica superiore</a:t>
            </a:r>
          </a:p>
        </p:txBody>
      </p:sp>
      <p:sp>
        <p:nvSpPr>
          <p:cNvPr id="34" name="CasellaDiTesto 111">
            <a:extLst>
              <a:ext uri="{FF2B5EF4-FFF2-40B4-BE49-F238E27FC236}">
                <a16:creationId xmlns:a16="http://schemas.microsoft.com/office/drawing/2014/main" id="{8DB3A130-C505-4B6F-BA78-30675AF35151}"/>
              </a:ext>
            </a:extLst>
          </p:cNvPr>
          <p:cNvSpPr txBox="1"/>
          <p:nvPr/>
        </p:nvSpPr>
        <p:spPr>
          <a:xfrm>
            <a:off x="6921531" y="1881020"/>
            <a:ext cx="4416043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lvl="0" algn="just">
              <a:defRPr/>
            </a:pP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Stabilizzare e sviluppare il sistema lombardo di istruzione tecnica superiore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54B45DC-C48A-4417-967D-18B3DC9AE5CF}"/>
              </a:ext>
            </a:extLst>
          </p:cNvPr>
          <p:cNvSpPr/>
          <p:nvPr/>
        </p:nvSpPr>
        <p:spPr>
          <a:xfrm>
            <a:off x="6873272" y="2629618"/>
            <a:ext cx="2393604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14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39,10</a:t>
            </a:r>
            <a:r>
              <a:rPr lang="it-IT" sz="16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M€ (di cui 27,5 M€ FSE)</a:t>
            </a:r>
            <a:endParaRPr lang="it-IT" sz="1600" b="1" dirty="0">
              <a:solidFill>
                <a:srgbClr val="164094"/>
              </a:solidFill>
              <a:latin typeface="Arial" panose="020B0604020202020204" pitchFamily="34" charset="0"/>
              <a:ea typeface="Geneva"/>
              <a:cs typeface="Arial" panose="020B0604020202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3D00DC1-578A-4BE0-B9E2-1B6F0D22119A}"/>
              </a:ext>
            </a:extLst>
          </p:cNvPr>
          <p:cNvSpPr/>
          <p:nvPr/>
        </p:nvSpPr>
        <p:spPr>
          <a:xfrm>
            <a:off x="6703791" y="3134532"/>
            <a:ext cx="27325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Ottobre 2022 </a:t>
            </a:r>
            <a:endParaRPr lang="it-IT" sz="1400" dirty="0">
              <a:solidFill>
                <a:srgbClr val="1640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Elemento grafico 1">
            <a:extLst>
              <a:ext uri="{FF2B5EF4-FFF2-40B4-BE49-F238E27FC236}">
                <a16:creationId xmlns:a16="http://schemas.microsoft.com/office/drawing/2014/main" id="{23D90051-1DAC-831A-65AA-E242D66843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8572" y="2571539"/>
            <a:ext cx="405564" cy="40556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DBCAF1A-2582-4E83-F4B0-8518DFD600D0}"/>
              </a:ext>
            </a:extLst>
          </p:cNvPr>
          <p:cNvSpPr/>
          <p:nvPr/>
        </p:nvSpPr>
        <p:spPr bwMode="auto">
          <a:xfrm>
            <a:off x="6174604" y="961241"/>
            <a:ext cx="5464800" cy="2707200"/>
          </a:xfrm>
          <a:prstGeom prst="rect">
            <a:avLst/>
          </a:prstGeom>
          <a:noFill/>
          <a:ln w="12700" cap="flat">
            <a:solidFill>
              <a:srgbClr val="285892"/>
            </a:solidFill>
            <a:prstDash val="dash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defTabSz="914400" latinLnBrk="1"/>
            <a:endParaRPr lang="en-US"/>
          </a:p>
        </p:txBody>
      </p:sp>
      <p:pic>
        <p:nvPicPr>
          <p:cNvPr id="7" name="Picture 4" descr="business, goal, person, target, targeting ">
            <a:extLst>
              <a:ext uri="{FF2B5EF4-FFF2-40B4-BE49-F238E27FC236}">
                <a16:creationId xmlns:a16="http://schemas.microsoft.com/office/drawing/2014/main" id="{262FA9D3-520C-1ED0-2826-B66F743FE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340" y="1881020"/>
            <a:ext cx="418671" cy="41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alendar, exercise, plan, schedule ">
            <a:extLst>
              <a:ext uri="{FF2B5EF4-FFF2-40B4-BE49-F238E27FC236}">
                <a16:creationId xmlns:a16="http://schemas.microsoft.com/office/drawing/2014/main" id="{AD4D40F1-5332-901B-1695-0CF3D88A24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736" y="3080468"/>
            <a:ext cx="418670" cy="41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Elemento grafico 10">
            <a:extLst>
              <a:ext uri="{FF2B5EF4-FFF2-40B4-BE49-F238E27FC236}">
                <a16:creationId xmlns:a16="http://schemas.microsoft.com/office/drawing/2014/main" id="{F6ACB47A-BF45-1078-D81F-4574FBD88C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65736" y="2571539"/>
            <a:ext cx="405564" cy="405564"/>
          </a:xfrm>
          <a:prstGeom prst="rect">
            <a:avLst/>
          </a:prstGeom>
        </p:spPr>
      </p:pic>
      <p:sp>
        <p:nvSpPr>
          <p:cNvPr id="13" name="TextBox 81">
            <a:extLst>
              <a:ext uri="{FF2B5EF4-FFF2-40B4-BE49-F238E27FC236}">
                <a16:creationId xmlns:a16="http://schemas.microsoft.com/office/drawing/2014/main" id="{93BEC517-A2F1-32B5-78FD-4519A4513F4B}"/>
              </a:ext>
            </a:extLst>
          </p:cNvPr>
          <p:cNvSpPr txBox="1"/>
          <p:nvPr/>
        </p:nvSpPr>
        <p:spPr>
          <a:xfrm>
            <a:off x="576441" y="338849"/>
            <a:ext cx="11470160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r>
              <a:rPr lang="it-IT" sz="2800" b="1" cap="all" dirty="0">
                <a:solidFill>
                  <a:srgbClr val="164094"/>
                </a:solidFill>
                <a:latin typeface="Arial"/>
                <a:cs typeface="Arial"/>
                <a:sym typeface="Arial"/>
              </a:rPr>
              <a:t>FOCUS INIZIATIVE PRIORITÀ 2 - ISTRUZIONE E FORMAZIONE</a:t>
            </a:r>
          </a:p>
        </p:txBody>
      </p:sp>
    </p:spTree>
    <p:extLst>
      <p:ext uri="{BB962C8B-B14F-4D97-AF65-F5344CB8AC3E}">
        <p14:creationId xmlns:p14="http://schemas.microsoft.com/office/powerpoint/2010/main" val="242145229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A1C2A16A-9761-194C-C65B-3FC001ADA8B1}"/>
              </a:ext>
            </a:extLst>
          </p:cNvPr>
          <p:cNvSpPr/>
          <p:nvPr/>
        </p:nvSpPr>
        <p:spPr>
          <a:xfrm>
            <a:off x="6167769" y="946221"/>
            <a:ext cx="5455049" cy="5139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7" name="Rettangolo 76">
            <a:extLst>
              <a:ext uri="{FF2B5EF4-FFF2-40B4-BE49-F238E27FC236}">
                <a16:creationId xmlns:a16="http://schemas.microsoft.com/office/drawing/2014/main" id="{D4E75DF7-81F6-EB39-4D2B-7E7B4F9C6DE2}"/>
              </a:ext>
            </a:extLst>
          </p:cNvPr>
          <p:cNvSpPr/>
          <p:nvPr/>
        </p:nvSpPr>
        <p:spPr>
          <a:xfrm>
            <a:off x="628144" y="3739617"/>
            <a:ext cx="5470443" cy="513948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4" name="Rettangolo 73">
            <a:extLst>
              <a:ext uri="{FF2B5EF4-FFF2-40B4-BE49-F238E27FC236}">
                <a16:creationId xmlns:a16="http://schemas.microsoft.com/office/drawing/2014/main" id="{F55D3AB0-406D-2D87-A1AD-8986280CD1B3}"/>
              </a:ext>
            </a:extLst>
          </p:cNvPr>
          <p:cNvSpPr/>
          <p:nvPr/>
        </p:nvSpPr>
        <p:spPr>
          <a:xfrm>
            <a:off x="633663" y="945881"/>
            <a:ext cx="5456819" cy="5139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Rectangle 23">
            <a:extLst>
              <a:ext uri="{FF2B5EF4-FFF2-40B4-BE49-F238E27FC236}">
                <a16:creationId xmlns:a16="http://schemas.microsoft.com/office/drawing/2014/main" id="{2D1D929D-932F-1987-E79A-A322E71DDE3F}"/>
              </a:ext>
            </a:extLst>
          </p:cNvPr>
          <p:cNvSpPr/>
          <p:nvPr/>
        </p:nvSpPr>
        <p:spPr bwMode="auto">
          <a:xfrm>
            <a:off x="625682" y="945881"/>
            <a:ext cx="5464800" cy="2708718"/>
          </a:xfrm>
          <a:prstGeom prst="rect">
            <a:avLst/>
          </a:prstGeom>
          <a:noFill/>
          <a:ln w="12700" cap="flat">
            <a:solidFill>
              <a:srgbClr val="285892"/>
            </a:solidFill>
            <a:prstDash val="dash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defTabSz="914400" latinLnBrk="1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80B3EC1-E3E0-45DB-AEA4-2B2EC600F950}"/>
              </a:ext>
            </a:extLst>
          </p:cNvPr>
          <p:cNvSpPr txBox="1"/>
          <p:nvPr/>
        </p:nvSpPr>
        <p:spPr>
          <a:xfrm>
            <a:off x="582768" y="345306"/>
            <a:ext cx="10894857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r>
              <a:rPr lang="it-IT" sz="2800" b="1" cap="all" dirty="0">
                <a:solidFill>
                  <a:srgbClr val="164094"/>
                </a:solidFill>
                <a:latin typeface="Arial"/>
                <a:cs typeface="Arial"/>
                <a:sym typeface="Arial"/>
              </a:rPr>
              <a:t>FOCUS INIZIATIVE PRIORITÀ 3 - INCLUSIONE SOCIALE (1/2) </a:t>
            </a:r>
          </a:p>
        </p:txBody>
      </p:sp>
      <p:sp>
        <p:nvSpPr>
          <p:cNvPr id="3" name="TextBox 14">
            <a:extLst>
              <a:ext uri="{FF2B5EF4-FFF2-40B4-BE49-F238E27FC236}">
                <a16:creationId xmlns:a16="http://schemas.microsoft.com/office/drawing/2014/main" id="{9205B068-EA26-9FD0-B62F-0523F34A636F}"/>
              </a:ext>
            </a:extLst>
          </p:cNvPr>
          <p:cNvSpPr txBox="1"/>
          <p:nvPr/>
        </p:nvSpPr>
        <p:spPr bwMode="auto">
          <a:xfrm>
            <a:off x="1228458" y="1108664"/>
            <a:ext cx="4347915" cy="2646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ctr">
              <a:lnSpc>
                <a:spcPct val="80000"/>
              </a:lnSpc>
              <a:defRPr/>
            </a:pPr>
            <a:r>
              <a:rPr lang="it-IT" sz="1400" b="1" dirty="0">
                <a:solidFill>
                  <a:srgbClr val="164094"/>
                </a:solidFill>
                <a:latin typeface="Arial"/>
                <a:cs typeface="Arial"/>
              </a:rPr>
              <a:t>Misura FSE per contrastare la povertà energetica</a:t>
            </a:r>
          </a:p>
        </p:txBody>
      </p:sp>
      <p:sp>
        <p:nvSpPr>
          <p:cNvPr id="4" name="CasellaDiTesto 111">
            <a:extLst>
              <a:ext uri="{FF2B5EF4-FFF2-40B4-BE49-F238E27FC236}">
                <a16:creationId xmlns:a16="http://schemas.microsoft.com/office/drawing/2014/main" id="{AB3E98E5-C4EC-8C33-6F7D-EE89B545B772}"/>
              </a:ext>
            </a:extLst>
          </p:cNvPr>
          <p:cNvSpPr txBox="1"/>
          <p:nvPr/>
        </p:nvSpPr>
        <p:spPr>
          <a:xfrm>
            <a:off x="1342002" y="1561085"/>
            <a:ext cx="4558729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8" tIns="45718" rIns="45718" bIns="45718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just">
              <a:defRPr/>
            </a:pP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Supportare il mantenimento dell’abitazione nei casi di fragilità economica e sociale, a partire dalla sinergia con l’Azione k.1</a:t>
            </a:r>
          </a:p>
        </p:txBody>
      </p:sp>
      <p:pic>
        <p:nvPicPr>
          <p:cNvPr id="5" name="Picture 28" descr="business, goal, person, target, targeting ">
            <a:extLst>
              <a:ext uri="{FF2B5EF4-FFF2-40B4-BE49-F238E27FC236}">
                <a16:creationId xmlns:a16="http://schemas.microsoft.com/office/drawing/2014/main" id="{95CB179A-ED0F-E2ED-9DD6-6483362994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60" y="1585418"/>
            <a:ext cx="418670" cy="41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9">
            <a:extLst>
              <a:ext uri="{FF2B5EF4-FFF2-40B4-BE49-F238E27FC236}">
                <a16:creationId xmlns:a16="http://schemas.microsoft.com/office/drawing/2014/main" id="{3A8E67B4-07A1-55F5-7487-865C7C7F9968}"/>
              </a:ext>
            </a:extLst>
          </p:cNvPr>
          <p:cNvSpPr/>
          <p:nvPr/>
        </p:nvSpPr>
        <p:spPr>
          <a:xfrm>
            <a:off x="1291852" y="2109585"/>
            <a:ext cx="460888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Azione l.1. Sostegno a percorsi di accompagnamento per le persone a rischio di povertà ed esclusione sociale</a:t>
            </a:r>
          </a:p>
        </p:txBody>
      </p:sp>
      <p:pic>
        <p:nvPicPr>
          <p:cNvPr id="7" name="Picture 30" descr="processing settings, cog, action, organize, manage ">
            <a:extLst>
              <a:ext uri="{FF2B5EF4-FFF2-40B4-BE49-F238E27FC236}">
                <a16:creationId xmlns:a16="http://schemas.microsoft.com/office/drawing/2014/main" id="{9938A7E9-964E-FBEF-18F8-E74DE170CA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600" y="2096369"/>
            <a:ext cx="452791" cy="45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2">
            <a:extLst>
              <a:ext uri="{FF2B5EF4-FFF2-40B4-BE49-F238E27FC236}">
                <a16:creationId xmlns:a16="http://schemas.microsoft.com/office/drawing/2014/main" id="{39633DB5-0358-9B66-5F75-C5D5053035AF}"/>
              </a:ext>
            </a:extLst>
          </p:cNvPr>
          <p:cNvSpPr/>
          <p:nvPr/>
        </p:nvSpPr>
        <p:spPr>
          <a:xfrm>
            <a:off x="1291852" y="2667242"/>
            <a:ext cx="946093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>
              <a:defRPr/>
            </a:pPr>
            <a:r>
              <a:rPr lang="it-IT" sz="14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58,00</a:t>
            </a:r>
            <a:r>
              <a:rPr lang="it-IT" sz="16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M€ </a:t>
            </a:r>
            <a:endParaRPr lang="it-IT" sz="1600" b="1" dirty="0">
              <a:solidFill>
                <a:srgbClr val="164094"/>
              </a:solidFill>
              <a:latin typeface="Arial" panose="020B0604020202020204" pitchFamily="34" charset="0"/>
              <a:ea typeface="Geneva"/>
              <a:cs typeface="Arial" panose="020B0604020202020204" pitchFamily="34" charset="0"/>
            </a:endParaRPr>
          </a:p>
        </p:txBody>
      </p:sp>
      <p:pic>
        <p:nvPicPr>
          <p:cNvPr id="11" name="Elemento grafico 10">
            <a:extLst>
              <a:ext uri="{FF2B5EF4-FFF2-40B4-BE49-F238E27FC236}">
                <a16:creationId xmlns:a16="http://schemas.microsoft.com/office/drawing/2014/main" id="{0F4A4714-152B-4B9B-482C-B25C34C05C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27660" y="2595255"/>
            <a:ext cx="418670" cy="418670"/>
          </a:xfrm>
          <a:prstGeom prst="rect">
            <a:avLst/>
          </a:prstGeom>
        </p:spPr>
      </p:pic>
      <p:sp>
        <p:nvSpPr>
          <p:cNvPr id="13" name="TextBox 14">
            <a:extLst>
              <a:ext uri="{FF2B5EF4-FFF2-40B4-BE49-F238E27FC236}">
                <a16:creationId xmlns:a16="http://schemas.microsoft.com/office/drawing/2014/main" id="{FFE10F9B-8FA0-13A3-7DF8-C49E082B0F91}"/>
              </a:ext>
            </a:extLst>
          </p:cNvPr>
          <p:cNvSpPr txBox="1"/>
          <p:nvPr/>
        </p:nvSpPr>
        <p:spPr bwMode="auto">
          <a:xfrm>
            <a:off x="6451584" y="1124693"/>
            <a:ext cx="4776807" cy="2646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ctr">
              <a:lnSpc>
                <a:spcPct val="80000"/>
              </a:lnSpc>
              <a:defRPr/>
            </a:pPr>
            <a:r>
              <a:rPr lang="it-IT" sz="1400" b="1" dirty="0">
                <a:solidFill>
                  <a:srgbClr val="164094"/>
                </a:solidFill>
                <a:latin typeface="Arial"/>
                <a:cs typeface="Arial"/>
              </a:rPr>
              <a:t>Progetti C.A.S.A. – Centri ALER per i Servizi Abitativi</a:t>
            </a:r>
          </a:p>
        </p:txBody>
      </p:sp>
      <p:sp>
        <p:nvSpPr>
          <p:cNvPr id="14" name="CasellaDiTesto 111">
            <a:extLst>
              <a:ext uri="{FF2B5EF4-FFF2-40B4-BE49-F238E27FC236}">
                <a16:creationId xmlns:a16="http://schemas.microsoft.com/office/drawing/2014/main" id="{AE3C1704-0548-9A56-4755-0AEC3E9B2AF3}"/>
              </a:ext>
            </a:extLst>
          </p:cNvPr>
          <p:cNvSpPr txBox="1"/>
          <p:nvPr/>
        </p:nvSpPr>
        <p:spPr>
          <a:xfrm>
            <a:off x="6856391" y="1501011"/>
            <a:ext cx="4766427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8" tIns="45718" rIns="45718" bIns="45718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just">
              <a:defRPr/>
            </a:pP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Proseguire e consolidare il modello di innovazione sociale e welfare locale, sperimentato con il progetto C.A.S.A e i servizi di accompagnamento all’abitare, a partire dalla sinergia con l’Azione l.1</a:t>
            </a:r>
          </a:p>
        </p:txBody>
      </p:sp>
      <p:pic>
        <p:nvPicPr>
          <p:cNvPr id="15" name="Picture 28" descr="business, goal, person, target, targeting ">
            <a:extLst>
              <a:ext uri="{FF2B5EF4-FFF2-40B4-BE49-F238E27FC236}">
                <a16:creationId xmlns:a16="http://schemas.microsoft.com/office/drawing/2014/main" id="{128F7F63-18F2-29D8-E4C0-1FB444F8A7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838" y="1604076"/>
            <a:ext cx="418670" cy="41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29">
            <a:extLst>
              <a:ext uri="{FF2B5EF4-FFF2-40B4-BE49-F238E27FC236}">
                <a16:creationId xmlns:a16="http://schemas.microsoft.com/office/drawing/2014/main" id="{CD4857D7-62EE-56EE-86D5-7E6A8C0AF798}"/>
              </a:ext>
            </a:extLst>
          </p:cNvPr>
          <p:cNvSpPr/>
          <p:nvPr/>
        </p:nvSpPr>
        <p:spPr>
          <a:xfrm>
            <a:off x="6856391" y="2160535"/>
            <a:ext cx="4692866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Azione k.1. Sostegno allo sviluppo ed alla diffusione dei servizi abitativi</a:t>
            </a:r>
          </a:p>
        </p:txBody>
      </p:sp>
      <p:pic>
        <p:nvPicPr>
          <p:cNvPr id="17" name="Picture 30" descr="processing settings, cog, action, organize, manage ">
            <a:extLst>
              <a:ext uri="{FF2B5EF4-FFF2-40B4-BE49-F238E27FC236}">
                <a16:creationId xmlns:a16="http://schemas.microsoft.com/office/drawing/2014/main" id="{363A637E-10A2-862D-8DBB-FE3B9E377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778" y="2155654"/>
            <a:ext cx="452791" cy="45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32">
            <a:extLst>
              <a:ext uri="{FF2B5EF4-FFF2-40B4-BE49-F238E27FC236}">
                <a16:creationId xmlns:a16="http://schemas.microsoft.com/office/drawing/2014/main" id="{BB1A3CCA-A0A0-7FF9-0BA7-72B377351549}"/>
              </a:ext>
            </a:extLst>
          </p:cNvPr>
          <p:cNvSpPr/>
          <p:nvPr/>
        </p:nvSpPr>
        <p:spPr>
          <a:xfrm>
            <a:off x="6891782" y="2676993"/>
            <a:ext cx="946093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>
              <a:defRPr/>
            </a:pPr>
            <a:r>
              <a:rPr lang="it-IT" sz="14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14,00</a:t>
            </a:r>
            <a:r>
              <a:rPr lang="it-IT" sz="16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M€ </a:t>
            </a:r>
            <a:endParaRPr lang="it-IT" sz="1600" b="1" dirty="0">
              <a:solidFill>
                <a:srgbClr val="164094"/>
              </a:solidFill>
              <a:latin typeface="Arial" panose="020B0604020202020204" pitchFamily="34" charset="0"/>
              <a:ea typeface="Geneva"/>
              <a:cs typeface="Arial" panose="020B0604020202020204" pitchFamily="34" charset="0"/>
            </a:endParaRPr>
          </a:p>
        </p:txBody>
      </p:sp>
      <p:sp>
        <p:nvSpPr>
          <p:cNvPr id="20" name="Rectangle 34">
            <a:extLst>
              <a:ext uri="{FF2B5EF4-FFF2-40B4-BE49-F238E27FC236}">
                <a16:creationId xmlns:a16="http://schemas.microsoft.com/office/drawing/2014/main" id="{3EEDBCEC-BB6A-56ED-1E78-BDD6ACDF56DF}"/>
              </a:ext>
            </a:extLst>
          </p:cNvPr>
          <p:cNvSpPr/>
          <p:nvPr/>
        </p:nvSpPr>
        <p:spPr>
          <a:xfrm>
            <a:off x="6891782" y="3200723"/>
            <a:ext cx="395723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partire dal 2023</a:t>
            </a:r>
          </a:p>
        </p:txBody>
      </p:sp>
      <p:pic>
        <p:nvPicPr>
          <p:cNvPr id="25" name="Elemento grafico 24">
            <a:extLst>
              <a:ext uri="{FF2B5EF4-FFF2-40B4-BE49-F238E27FC236}">
                <a16:creationId xmlns:a16="http://schemas.microsoft.com/office/drawing/2014/main" id="{DCBCF74A-61BA-A3B8-4C2C-B6553EEA35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88838" y="2609390"/>
            <a:ext cx="418670" cy="418670"/>
          </a:xfrm>
          <a:prstGeom prst="rect">
            <a:avLst/>
          </a:prstGeom>
        </p:spPr>
      </p:pic>
      <p:sp>
        <p:nvSpPr>
          <p:cNvPr id="26" name="Rectangle 23">
            <a:extLst>
              <a:ext uri="{FF2B5EF4-FFF2-40B4-BE49-F238E27FC236}">
                <a16:creationId xmlns:a16="http://schemas.microsoft.com/office/drawing/2014/main" id="{72889925-EB93-EE91-CA14-CBD5E12CDED3}"/>
              </a:ext>
            </a:extLst>
          </p:cNvPr>
          <p:cNvSpPr/>
          <p:nvPr/>
        </p:nvSpPr>
        <p:spPr bwMode="auto">
          <a:xfrm>
            <a:off x="625682" y="3736650"/>
            <a:ext cx="5464800" cy="2708718"/>
          </a:xfrm>
          <a:prstGeom prst="rect">
            <a:avLst/>
          </a:prstGeom>
          <a:noFill/>
          <a:ln w="12700" cap="flat">
            <a:solidFill>
              <a:srgbClr val="285892"/>
            </a:solidFill>
            <a:prstDash val="dash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defTabSz="914400" latinLnBrk="1"/>
            <a:endParaRPr lang="en-US"/>
          </a:p>
        </p:txBody>
      </p:sp>
      <p:sp>
        <p:nvSpPr>
          <p:cNvPr id="27" name="TextBox 14">
            <a:extLst>
              <a:ext uri="{FF2B5EF4-FFF2-40B4-BE49-F238E27FC236}">
                <a16:creationId xmlns:a16="http://schemas.microsoft.com/office/drawing/2014/main" id="{8A8D2569-1DCF-ED73-B56B-11DDF67BF024}"/>
              </a:ext>
            </a:extLst>
          </p:cNvPr>
          <p:cNvSpPr txBox="1"/>
          <p:nvPr/>
        </p:nvSpPr>
        <p:spPr bwMode="auto">
          <a:xfrm>
            <a:off x="663027" y="3769199"/>
            <a:ext cx="5460223" cy="4801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ctr">
              <a:lnSpc>
                <a:spcPct val="90000"/>
              </a:lnSpc>
              <a:defRPr/>
            </a:pPr>
            <a:r>
              <a:rPr lang="it-IT" sz="1400" b="1" dirty="0">
                <a:solidFill>
                  <a:srgbClr val="164094"/>
                </a:solidFill>
                <a:latin typeface="Arial"/>
                <a:cs typeface="Arial"/>
              </a:rPr>
              <a:t>Sostegno all’accesso ai servizi a supporto delle responsabilità di cura e per il contrasto alla povertà educativa</a:t>
            </a:r>
          </a:p>
        </p:txBody>
      </p:sp>
      <p:sp>
        <p:nvSpPr>
          <p:cNvPr id="28" name="CasellaDiTesto 111">
            <a:extLst>
              <a:ext uri="{FF2B5EF4-FFF2-40B4-BE49-F238E27FC236}">
                <a16:creationId xmlns:a16="http://schemas.microsoft.com/office/drawing/2014/main" id="{FADDE245-50FE-467D-35C4-C543D2526E94}"/>
              </a:ext>
            </a:extLst>
          </p:cNvPr>
          <p:cNvSpPr txBox="1"/>
          <p:nvPr/>
        </p:nvSpPr>
        <p:spPr>
          <a:xfrm>
            <a:off x="1342003" y="4349557"/>
            <a:ext cx="4593535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8" tIns="45718" rIns="45718" bIns="45718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just">
              <a:defRPr/>
            </a:pP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Favorire l’accesso ai servizi dedicati ai minori per supportare la genitorialità, investire sullo sviluppo dei minori e favorire la conciliazione vita-lavoro</a:t>
            </a:r>
          </a:p>
        </p:txBody>
      </p:sp>
      <p:pic>
        <p:nvPicPr>
          <p:cNvPr id="29" name="Picture 28" descr="business, goal, person, target, targeting ">
            <a:extLst>
              <a:ext uri="{FF2B5EF4-FFF2-40B4-BE49-F238E27FC236}">
                <a16:creationId xmlns:a16="http://schemas.microsoft.com/office/drawing/2014/main" id="{0ABC3A91-12DA-0672-D486-80F69D2C5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26" y="4471452"/>
            <a:ext cx="386134" cy="38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7B3A808C-B2D4-77A3-DAE6-4204604E1275}"/>
              </a:ext>
            </a:extLst>
          </p:cNvPr>
          <p:cNvSpPr/>
          <p:nvPr/>
        </p:nvSpPr>
        <p:spPr>
          <a:xfrm>
            <a:off x="1288424" y="4964999"/>
            <a:ext cx="4647112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Compartecipazione alla spesa sostenuta dalle famiglie per l’accesso ai servizi</a:t>
            </a:r>
          </a:p>
        </p:txBody>
      </p:sp>
      <p:pic>
        <p:nvPicPr>
          <p:cNvPr id="45" name="Picture 30" descr="processing settings, cog, action, organize, manage ">
            <a:extLst>
              <a:ext uri="{FF2B5EF4-FFF2-40B4-BE49-F238E27FC236}">
                <a16:creationId xmlns:a16="http://schemas.microsoft.com/office/drawing/2014/main" id="{563B56CA-338C-2629-88C7-E7E39C072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47" y="4984465"/>
            <a:ext cx="383492" cy="38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32">
            <a:extLst>
              <a:ext uri="{FF2B5EF4-FFF2-40B4-BE49-F238E27FC236}">
                <a16:creationId xmlns:a16="http://schemas.microsoft.com/office/drawing/2014/main" id="{8500F3A9-F809-C7C6-82A7-F8C3DD791585}"/>
              </a:ext>
            </a:extLst>
          </p:cNvPr>
          <p:cNvSpPr/>
          <p:nvPr/>
        </p:nvSpPr>
        <p:spPr>
          <a:xfrm>
            <a:off x="1293111" y="5473495"/>
            <a:ext cx="2024914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>
              <a:defRPr/>
            </a:pPr>
            <a:r>
              <a:rPr lang="it-IT" sz="14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40,00</a:t>
            </a:r>
            <a:r>
              <a:rPr lang="it-IT" sz="16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M€ prima edizione</a:t>
            </a:r>
            <a:endParaRPr lang="it-IT" sz="1600" b="1" dirty="0">
              <a:solidFill>
                <a:srgbClr val="164094"/>
              </a:solidFill>
              <a:latin typeface="Arial" panose="020B0604020202020204" pitchFamily="34" charset="0"/>
              <a:ea typeface="Geneva"/>
              <a:cs typeface="Arial" panose="020B0604020202020204" pitchFamily="34" charset="0"/>
            </a:endParaRPr>
          </a:p>
        </p:txBody>
      </p:sp>
      <p:sp>
        <p:nvSpPr>
          <p:cNvPr id="48" name="Rectangle 34">
            <a:extLst>
              <a:ext uri="{FF2B5EF4-FFF2-40B4-BE49-F238E27FC236}">
                <a16:creationId xmlns:a16="http://schemas.microsoft.com/office/drawing/2014/main" id="{C62F8BEA-F226-ED24-5BD5-A04323679634}"/>
              </a:ext>
            </a:extLst>
          </p:cNvPr>
          <p:cNvSpPr/>
          <p:nvPr/>
        </p:nvSpPr>
        <p:spPr>
          <a:xfrm>
            <a:off x="1288424" y="5973814"/>
            <a:ext cx="395723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partire dal 2023</a:t>
            </a:r>
          </a:p>
        </p:txBody>
      </p:sp>
      <p:pic>
        <p:nvPicPr>
          <p:cNvPr id="49" name="Elemento grafico 48">
            <a:extLst>
              <a:ext uri="{FF2B5EF4-FFF2-40B4-BE49-F238E27FC236}">
                <a16:creationId xmlns:a16="http://schemas.microsoft.com/office/drawing/2014/main" id="{8EFD8CBA-F6B6-9CB7-CDFE-1FA0198F4A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5358" y="5402567"/>
            <a:ext cx="418670" cy="418670"/>
          </a:xfrm>
          <a:prstGeom prst="rect">
            <a:avLst/>
          </a:prstGeom>
        </p:spPr>
      </p:pic>
      <p:pic>
        <p:nvPicPr>
          <p:cNvPr id="75" name="Picture 33" descr="calendar, exercise, plan, schedule ">
            <a:extLst>
              <a:ext uri="{FF2B5EF4-FFF2-40B4-BE49-F238E27FC236}">
                <a16:creationId xmlns:a16="http://schemas.microsoft.com/office/drawing/2014/main" id="{21A59B12-441D-0C90-516D-FB546131C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71" y="3104986"/>
            <a:ext cx="418049" cy="41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33" descr="calendar, exercise, plan, schedule ">
            <a:extLst>
              <a:ext uri="{FF2B5EF4-FFF2-40B4-BE49-F238E27FC236}">
                <a16:creationId xmlns:a16="http://schemas.microsoft.com/office/drawing/2014/main" id="{78944D7C-BCCB-7CBF-341C-E947752D1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149" y="3104986"/>
            <a:ext cx="418049" cy="41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33" descr="calendar, exercise, plan, schedule ">
            <a:extLst>
              <a:ext uri="{FF2B5EF4-FFF2-40B4-BE49-F238E27FC236}">
                <a16:creationId xmlns:a16="http://schemas.microsoft.com/office/drawing/2014/main" id="{F5949A78-BE46-063A-3856-B06926AA2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9" y="5897178"/>
            <a:ext cx="418049" cy="41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23">
            <a:extLst>
              <a:ext uri="{FF2B5EF4-FFF2-40B4-BE49-F238E27FC236}">
                <a16:creationId xmlns:a16="http://schemas.microsoft.com/office/drawing/2014/main" id="{0F666C92-7583-B451-EB8C-758BBF4F8B68}"/>
              </a:ext>
            </a:extLst>
          </p:cNvPr>
          <p:cNvSpPr/>
          <p:nvPr/>
        </p:nvSpPr>
        <p:spPr bwMode="auto">
          <a:xfrm>
            <a:off x="6159787" y="946221"/>
            <a:ext cx="5463031" cy="2708718"/>
          </a:xfrm>
          <a:prstGeom prst="rect">
            <a:avLst/>
          </a:prstGeom>
          <a:noFill/>
          <a:ln w="12700" cap="flat">
            <a:solidFill>
              <a:srgbClr val="285892"/>
            </a:solidFill>
            <a:prstDash val="dash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defTabSz="914400" latinLnBrk="1"/>
            <a:endParaRPr lang="en-US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E205027B-0758-BC17-6299-1354EA1A07CC}"/>
              </a:ext>
            </a:extLst>
          </p:cNvPr>
          <p:cNvSpPr/>
          <p:nvPr/>
        </p:nvSpPr>
        <p:spPr>
          <a:xfrm>
            <a:off x="6159788" y="3736650"/>
            <a:ext cx="5470443" cy="514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1" name="TextBox 14">
            <a:extLst>
              <a:ext uri="{FF2B5EF4-FFF2-40B4-BE49-F238E27FC236}">
                <a16:creationId xmlns:a16="http://schemas.microsoft.com/office/drawing/2014/main" id="{6D1E39C6-2845-5499-06CA-757DC01C26CF}"/>
              </a:ext>
            </a:extLst>
          </p:cNvPr>
          <p:cNvSpPr txBox="1"/>
          <p:nvPr/>
        </p:nvSpPr>
        <p:spPr bwMode="auto">
          <a:xfrm>
            <a:off x="6578074" y="3773434"/>
            <a:ext cx="4776807" cy="4801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ctr">
              <a:lnSpc>
                <a:spcPct val="90000"/>
              </a:lnSpc>
              <a:defRPr/>
            </a:pPr>
            <a:r>
              <a:rPr lang="it-IT" sz="1400" b="1" dirty="0">
                <a:solidFill>
                  <a:srgbClr val="164094"/>
                </a:solidFill>
                <a:latin typeface="Arial"/>
                <a:cs typeface="Arial"/>
              </a:rPr>
              <a:t>Supporto all’inclusione sociale e all’empowerment sociale e lavorativo delle persone con disabilità</a:t>
            </a:r>
          </a:p>
        </p:txBody>
      </p:sp>
      <p:sp>
        <p:nvSpPr>
          <p:cNvPr id="37" name="CasellaDiTesto 111">
            <a:extLst>
              <a:ext uri="{FF2B5EF4-FFF2-40B4-BE49-F238E27FC236}">
                <a16:creationId xmlns:a16="http://schemas.microsoft.com/office/drawing/2014/main" id="{5981A965-6471-0352-5910-5824B0A4AB5F}"/>
              </a:ext>
            </a:extLst>
          </p:cNvPr>
          <p:cNvSpPr txBox="1"/>
          <p:nvPr/>
        </p:nvSpPr>
        <p:spPr>
          <a:xfrm>
            <a:off x="6824993" y="4317789"/>
            <a:ext cx="469411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8" tIns="45718" rIns="45718" bIns="45718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algn="just">
              <a:defRPr/>
            </a:pPr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Promuovere opportunità di empowerment e valorizzazione delle abilità a sostegno dell’inclusione sociale favorendo l’integrazione tra il sistema dei servizi sociali e dei servizi per il lavoro</a:t>
            </a:r>
          </a:p>
        </p:txBody>
      </p:sp>
      <p:pic>
        <p:nvPicPr>
          <p:cNvPr id="38" name="Picture 28" descr="business, goal, person, target, targeting ">
            <a:extLst>
              <a:ext uri="{FF2B5EF4-FFF2-40B4-BE49-F238E27FC236}">
                <a16:creationId xmlns:a16="http://schemas.microsoft.com/office/drawing/2014/main" id="{EB754AAC-5A15-FD72-FB5B-6B41A40333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672" y="4372507"/>
            <a:ext cx="386134" cy="38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angle 29">
            <a:extLst>
              <a:ext uri="{FF2B5EF4-FFF2-40B4-BE49-F238E27FC236}">
                <a16:creationId xmlns:a16="http://schemas.microsoft.com/office/drawing/2014/main" id="{DAABCDEB-A7B2-AF24-20CA-DE2F5F41C70F}"/>
              </a:ext>
            </a:extLst>
          </p:cNvPr>
          <p:cNvSpPr/>
          <p:nvPr/>
        </p:nvSpPr>
        <p:spPr>
          <a:xfrm>
            <a:off x="6767856" y="4925267"/>
            <a:ext cx="4751247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Finanziamento di progetti territoriali promossi da reti pubblico-private</a:t>
            </a:r>
          </a:p>
        </p:txBody>
      </p:sp>
      <p:pic>
        <p:nvPicPr>
          <p:cNvPr id="40" name="Picture 30" descr="processing settings, cog, action, organize, manage ">
            <a:extLst>
              <a:ext uri="{FF2B5EF4-FFF2-40B4-BE49-F238E27FC236}">
                <a16:creationId xmlns:a16="http://schemas.microsoft.com/office/drawing/2014/main" id="{5AF725A4-75B7-25D4-C2B0-CCB769103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993" y="4885520"/>
            <a:ext cx="383492" cy="38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Rectangle 32">
            <a:extLst>
              <a:ext uri="{FF2B5EF4-FFF2-40B4-BE49-F238E27FC236}">
                <a16:creationId xmlns:a16="http://schemas.microsoft.com/office/drawing/2014/main" id="{8787F8C4-9131-15F6-BC43-A3D8BFED51D8}"/>
              </a:ext>
            </a:extLst>
          </p:cNvPr>
          <p:cNvSpPr/>
          <p:nvPr/>
        </p:nvSpPr>
        <p:spPr>
          <a:xfrm>
            <a:off x="6740764" y="5370480"/>
            <a:ext cx="2068195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>
              <a:defRPr/>
            </a:pPr>
            <a:r>
              <a:rPr lang="it-IT" sz="14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10,00</a:t>
            </a:r>
            <a:r>
              <a:rPr lang="it-IT" sz="16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 </a:t>
            </a:r>
            <a:r>
              <a:rPr lang="it-IT" sz="1200" b="1" dirty="0">
                <a:solidFill>
                  <a:srgbClr val="164094"/>
                </a:solidFill>
                <a:latin typeface="Arial" panose="020B0604020202020204" pitchFamily="34" charset="0"/>
                <a:ea typeface="Geneva"/>
                <a:cs typeface="Arial" panose="020B0604020202020204" pitchFamily="34" charset="0"/>
              </a:rPr>
              <a:t>M€ prima edizione </a:t>
            </a:r>
            <a:endParaRPr lang="it-IT" sz="1600" b="1" dirty="0">
              <a:solidFill>
                <a:srgbClr val="164094"/>
              </a:solidFill>
              <a:latin typeface="Arial" panose="020B0604020202020204" pitchFamily="34" charset="0"/>
              <a:ea typeface="Geneva"/>
              <a:cs typeface="Arial" panose="020B0604020202020204" pitchFamily="34" charset="0"/>
            </a:endParaRPr>
          </a:p>
        </p:txBody>
      </p:sp>
      <p:sp>
        <p:nvSpPr>
          <p:cNvPr id="42" name="Rectangle 34">
            <a:extLst>
              <a:ext uri="{FF2B5EF4-FFF2-40B4-BE49-F238E27FC236}">
                <a16:creationId xmlns:a16="http://schemas.microsoft.com/office/drawing/2014/main" id="{60A75B5D-6DF6-9BCD-8AE8-43979DBD6E07}"/>
              </a:ext>
            </a:extLst>
          </p:cNvPr>
          <p:cNvSpPr/>
          <p:nvPr/>
        </p:nvSpPr>
        <p:spPr>
          <a:xfrm>
            <a:off x="6767857" y="5904722"/>
            <a:ext cx="395723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/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partire dal 2023</a:t>
            </a:r>
          </a:p>
        </p:txBody>
      </p:sp>
      <p:pic>
        <p:nvPicPr>
          <p:cNvPr id="43" name="Elemento grafico 42">
            <a:extLst>
              <a:ext uri="{FF2B5EF4-FFF2-40B4-BE49-F238E27FC236}">
                <a16:creationId xmlns:a16="http://schemas.microsoft.com/office/drawing/2014/main" id="{3E56B7BA-17C8-190E-79B0-15509BC0E1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22404" y="5303622"/>
            <a:ext cx="418670" cy="418670"/>
          </a:xfrm>
          <a:prstGeom prst="rect">
            <a:avLst/>
          </a:prstGeom>
        </p:spPr>
      </p:pic>
      <p:pic>
        <p:nvPicPr>
          <p:cNvPr id="44" name="Picture 33" descr="calendar, exercise, plan, schedule ">
            <a:extLst>
              <a:ext uri="{FF2B5EF4-FFF2-40B4-BE49-F238E27FC236}">
                <a16:creationId xmlns:a16="http://schemas.microsoft.com/office/drawing/2014/main" id="{56764D1F-D0FC-3D5C-A036-E66A0A07DA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715" y="5821765"/>
            <a:ext cx="418049" cy="41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ectangle 23">
            <a:extLst>
              <a:ext uri="{FF2B5EF4-FFF2-40B4-BE49-F238E27FC236}">
                <a16:creationId xmlns:a16="http://schemas.microsoft.com/office/drawing/2014/main" id="{2084615C-F550-942B-713A-A551F8779AA6}"/>
              </a:ext>
            </a:extLst>
          </p:cNvPr>
          <p:cNvSpPr/>
          <p:nvPr/>
        </p:nvSpPr>
        <p:spPr bwMode="auto">
          <a:xfrm>
            <a:off x="6170382" y="3736650"/>
            <a:ext cx="5463031" cy="2708718"/>
          </a:xfrm>
          <a:prstGeom prst="rect">
            <a:avLst/>
          </a:prstGeom>
          <a:noFill/>
          <a:ln w="12700" cap="flat">
            <a:solidFill>
              <a:srgbClr val="285892"/>
            </a:solidFill>
            <a:prstDash val="dash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defTabSz="914400" latinLnBrk="1"/>
            <a:endParaRPr lang="en-US"/>
          </a:p>
        </p:txBody>
      </p:sp>
      <p:sp>
        <p:nvSpPr>
          <p:cNvPr id="22" name="Rectangle 34">
            <a:extLst>
              <a:ext uri="{FF2B5EF4-FFF2-40B4-BE49-F238E27FC236}">
                <a16:creationId xmlns:a16="http://schemas.microsoft.com/office/drawing/2014/main" id="{A5452A33-0139-EE60-3781-CF4381D6418E}"/>
              </a:ext>
            </a:extLst>
          </p:cNvPr>
          <p:cNvSpPr/>
          <p:nvPr/>
        </p:nvSpPr>
        <p:spPr>
          <a:xfrm>
            <a:off x="1315325" y="3207788"/>
            <a:ext cx="395723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it-IT" sz="1200" dirty="0">
                <a:solidFill>
                  <a:srgbClr val="1640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Dopo l’anagrafe dell’utenza prevista per il 2023</a:t>
            </a:r>
          </a:p>
        </p:txBody>
      </p:sp>
    </p:spTree>
    <p:extLst>
      <p:ext uri="{BB962C8B-B14F-4D97-AF65-F5344CB8AC3E}">
        <p14:creationId xmlns:p14="http://schemas.microsoft.com/office/powerpoint/2010/main" val="294350753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Tema di Office">
  <a:themeElements>
    <a:clrScheme name="Tema di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Tema di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Tema di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Tema di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C46A21CE82E82409FB9E706FED56C93" ma:contentTypeVersion="12" ma:contentTypeDescription="Creare un nuovo documento." ma:contentTypeScope="" ma:versionID="c7661aa3e2a57b5071130e2c5fa61569">
  <xsd:schema xmlns:xsd="http://www.w3.org/2001/XMLSchema" xmlns:xs="http://www.w3.org/2001/XMLSchema" xmlns:p="http://schemas.microsoft.com/office/2006/metadata/properties" xmlns:ns2="b5410350-7b76-478f-aabb-1f4d43e0c1a8" xmlns:ns3="21455e8b-c132-4e90-b842-232e68485468" targetNamespace="http://schemas.microsoft.com/office/2006/metadata/properties" ma:root="true" ma:fieldsID="0b9c804dbf2a54c87ba5da22f196ff37" ns2:_="" ns3:_="">
    <xsd:import namespace="b5410350-7b76-478f-aabb-1f4d43e0c1a8"/>
    <xsd:import namespace="21455e8b-c132-4e90-b842-232e684854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410350-7b76-478f-aabb-1f4d43e0c1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455e8b-c132-4e90-b842-232e6848546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0743F0-5F99-41DC-AAFC-6F867A25CA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E6B1B26-838B-4C0C-9E49-138A30D8FE32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b5410350-7b76-478f-aabb-1f4d43e0c1a8"/>
    <ds:schemaRef ds:uri="http://purl.org/dc/dcmitype/"/>
    <ds:schemaRef ds:uri="http://schemas.openxmlformats.org/package/2006/metadata/core-properties"/>
    <ds:schemaRef ds:uri="21455e8b-c132-4e90-b842-232e68485468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2C9A806-0462-41E1-9716-2B52177498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5410350-7b76-478f-aabb-1f4d43e0c1a8"/>
    <ds:schemaRef ds:uri="21455e8b-c132-4e90-b842-232e684854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5006</TotalTime>
  <Words>1384</Words>
  <Application>Microsoft Office PowerPoint</Application>
  <PresentationFormat>Widescreen</PresentationFormat>
  <Paragraphs>135</Paragraphs>
  <Slides>11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20" baseType="lpstr">
      <vt:lpstr>Arial</vt:lpstr>
      <vt:lpstr>Arial Black</vt:lpstr>
      <vt:lpstr>Calibri</vt:lpstr>
      <vt:lpstr>Century Gothic</vt:lpstr>
      <vt:lpstr>Lato Light</vt:lpstr>
      <vt:lpstr>Segoe UI</vt:lpstr>
      <vt:lpstr>Titillium Web</vt:lpstr>
      <vt:lpstr>Wingdings</vt:lpstr>
      <vt:lpstr>Tema di Office</vt:lpstr>
      <vt:lpstr>Presentazione standard di PowerPoint</vt:lpstr>
      <vt:lpstr>Presentazione standard di PowerPoint</vt:lpstr>
      <vt:lpstr>Priorità del PR FSE+ 2021-2027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Ilaria Calanca</dc:creator>
  <cp:lastModifiedBy>Brunella Reverberi</cp:lastModifiedBy>
  <cp:revision>591</cp:revision>
  <dcterms:modified xsi:type="dcterms:W3CDTF">2022-11-30T10:59:20Z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0x010100DC46A21CE82E82409FB9E706FED56C93</vt:lpwstr>
  </property>
</Properties>
</file>