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2"/>
  </p:notesMasterIdLst>
  <p:sldIdLst>
    <p:sldId id="257" r:id="rId2"/>
    <p:sldId id="1125" r:id="rId3"/>
    <p:sldId id="1126" r:id="rId4"/>
    <p:sldId id="1112" r:id="rId5"/>
    <p:sldId id="941" r:id="rId6"/>
    <p:sldId id="942" r:id="rId7"/>
    <p:sldId id="1128" r:id="rId8"/>
    <p:sldId id="1129" r:id="rId9"/>
    <p:sldId id="1130" r:id="rId10"/>
    <p:sldId id="113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orgio Bocca" initials="GB" lastIdx="1" clrIdx="0">
    <p:extLst>
      <p:ext uri="{19B8F6BF-5375-455C-9EA6-DF929625EA0E}">
        <p15:presenceInfo xmlns:p15="http://schemas.microsoft.com/office/powerpoint/2012/main" userId="Giorgio Bocc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9965"/>
    <a:srgbClr val="FFFFFF"/>
    <a:srgbClr val="A9D18E"/>
    <a:srgbClr val="DEE7D1"/>
    <a:srgbClr val="B307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occagp\Desktop\FESR\Comitato%20sorveglianza%2021-27\20220929%20-%20Insediamento\SLIDE%20Piano%20finanziario%20per%20azioni%20FESR%2021_27_290320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occagp\Desktop\FESR\Comitato%20sorveglianza%2021-27\20220929%20-%20Insediamento\SLIDE%20Piano%20finanziario%20per%20azioni%20FESR%2021_27_2903202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948443064083482E-2"/>
          <c:y val="0"/>
          <c:w val="0.97513278595664354"/>
          <c:h val="0.8812038133208287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Foglio1!$G$3</c:f>
              <c:strCache>
                <c:ptCount val="1"/>
                <c:pt idx="0">
                  <c:v> Dotazione finanziaria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359A-4845-AAF3-242EB7CFFCB0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59A-4845-AAF3-242EB7CFFCB0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359A-4845-AAF3-242EB7CFFCB0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59A-4845-AAF3-242EB7CFFCB0}"/>
              </c:ext>
            </c:extLst>
          </c:dPt>
          <c:dLbls>
            <c:dLbl>
              <c:idx val="1"/>
              <c:layout>
                <c:manualLayout>
                  <c:x val="0.11381862215910703"/>
                  <c:y val="-0.37499423445489755"/>
                </c:manualLayout>
              </c:layout>
              <c:dLblPos val="ctr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59A-4845-AAF3-242EB7CFFCB0}"/>
                </c:ext>
              </c:extLst>
            </c:dLbl>
            <c:dLbl>
              <c:idx val="3"/>
              <c:layout>
                <c:manualLayout>
                  <c:x val="0.11603545802215616"/>
                  <c:y val="-0.14091451706822253"/>
                </c:manualLayout>
              </c:layout>
              <c:tx>
                <c:rich>
                  <a:bodyPr/>
                  <a:lstStyle/>
                  <a:p>
                    <a:fld id="{B612A76B-F89D-4475-A2B2-2A9C59529CA4}" type="SERIESNAME">
                      <a:rPr lang="en-US" smtClean="0"/>
                      <a:pPr/>
                      <a:t>[NOME SERIE]</a:t>
                    </a:fld>
                    <a:endParaRPr lang="en-US" dirty="0"/>
                  </a:p>
                  <a:p>
                    <a:fld id="{7747CAB6-071A-49C1-95FE-16F25236B37D}" type="VALUE">
                      <a:rPr lang="en-US" baseline="0" smtClean="0"/>
                      <a:pPr/>
                      <a:t>[VALORE]</a:t>
                    </a:fld>
                    <a:endParaRPr lang="it-IT"/>
                  </a:p>
                </c:rich>
              </c:tx>
              <c:dLblPos val="ctr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359A-4845-AAF3-242EB7CFFCB0}"/>
                </c:ext>
              </c:extLst>
            </c:dLbl>
            <c:dLbl>
              <c:idx val="5"/>
              <c:layout>
                <c:manualLayout>
                  <c:x val="-1.8298154561831884E-2"/>
                  <c:y val="-0.12334498296487699"/>
                </c:manualLayout>
              </c:layout>
              <c:dLblPos val="ctr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59A-4845-AAF3-242EB7CFFCB0}"/>
                </c:ext>
              </c:extLst>
            </c:dLbl>
            <c:dLbl>
              <c:idx val="7"/>
              <c:layout>
                <c:manualLayout>
                  <c:x val="7.2082994202711005E-3"/>
                  <c:y val="-0.16908925593983695"/>
                </c:manualLayout>
              </c:layout>
              <c:dLblPos val="ctr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59A-4845-AAF3-242EB7CFFCB0}"/>
                </c:ext>
              </c:extLst>
            </c:dLbl>
            <c:dLbl>
              <c:idx val="9"/>
              <c:layout>
                <c:manualLayout>
                  <c:x val="-1.1097659402744149E-3"/>
                  <c:y val="-0.14227533811012388"/>
                </c:manualLayout>
              </c:layout>
              <c:dLblPos val="ctr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59A-4845-AAF3-242EB7CFFCB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(Foglio1!$B$22:$B$23,Foglio1!$B$40:$B$41,Foglio1!$B$42:$B$43,Foglio1!$B$54:$B$55,Foglio1!$B$56:$B$57)</c:f>
              <c:strCache>
                <c:ptCount val="10"/>
                <c:pt idx="0">
                  <c:v>ASSE 1</c:v>
                </c:pt>
                <c:pt idx="1">
                  <c:v>ASSE 1</c:v>
                </c:pt>
                <c:pt idx="2">
                  <c:v>ASSE 2</c:v>
                </c:pt>
                <c:pt idx="3">
                  <c:v>ASSE 2</c:v>
                </c:pt>
                <c:pt idx="4">
                  <c:v>ASSE 3</c:v>
                </c:pt>
                <c:pt idx="5">
                  <c:v>ASSE 3</c:v>
                </c:pt>
                <c:pt idx="6">
                  <c:v>ASSE 4</c:v>
                </c:pt>
                <c:pt idx="7">
                  <c:v>ASSE 4</c:v>
                </c:pt>
                <c:pt idx="8">
                  <c:v>ASSE 5 (A.T.)</c:v>
                </c:pt>
                <c:pt idx="9">
                  <c:v>ASSE 5 (A.T.)</c:v>
                </c:pt>
              </c:strCache>
            </c:strRef>
          </c:cat>
          <c:val>
            <c:numRef>
              <c:f>(Foglio1!$G$22:$G$23,Foglio1!$G$40:$G$41,Foglio1!$G$42:$G$43,Foglio1!$G$54:$G$55,Foglio1!$G$56:$G$57)</c:f>
              <c:numCache>
                <c:formatCode>#,##0\ "€"</c:formatCode>
                <c:ptCount val="10"/>
                <c:pt idx="1">
                  <c:v>1091000000</c:v>
                </c:pt>
                <c:pt idx="3">
                  <c:v>591000000</c:v>
                </c:pt>
                <c:pt idx="5">
                  <c:v>51000000</c:v>
                </c:pt>
                <c:pt idx="7">
                  <c:v>207000000</c:v>
                </c:pt>
                <c:pt idx="9">
                  <c:v>60000000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9A-4845-AAF3-242EB7CFFC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73577296"/>
        <c:axId val="473574672"/>
      </c:barChart>
      <c:catAx>
        <c:axId val="4735772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73574672"/>
        <c:crosses val="autoZero"/>
        <c:auto val="1"/>
        <c:lblAlgn val="ctr"/>
        <c:lblOffset val="100"/>
        <c:noMultiLvlLbl val="0"/>
      </c:catAx>
      <c:valAx>
        <c:axId val="47357467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€&quot;* #,##0_);_(&quot;€&quot;* \(#,##0\);_(&quot;€&quot;* &quot;-&quot;_);_(@_)" sourceLinked="0"/>
        <c:majorTickMark val="none"/>
        <c:minorTickMark val="none"/>
        <c:tickLblPos val="nextTo"/>
        <c:crossAx val="473577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58836581736631"/>
          <c:y val="0.18667731923306105"/>
          <c:w val="0.47250902049660654"/>
          <c:h val="0.66898969467266067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5AE-4FF7-8105-FADD3530F58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5AE-4FF7-8105-FADD3530F58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5AE-4FF7-8105-FADD3530F58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5AE-4FF7-8105-FADD3530F58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5AE-4FF7-8105-FADD3530F587}"/>
              </c:ext>
            </c:extLst>
          </c:dPt>
          <c:cat>
            <c:strRef>
              <c:f>(Foglio1!$B$22,Foglio1!$B$40,Foglio1!$B$42,Foglio1!$B$54,Foglio1!$B$56)</c:f>
              <c:strCache>
                <c:ptCount val="5"/>
                <c:pt idx="0">
                  <c:v>ASSE 1</c:v>
                </c:pt>
                <c:pt idx="1">
                  <c:v>ASSE 2</c:v>
                </c:pt>
                <c:pt idx="2">
                  <c:v>ASSE 3</c:v>
                </c:pt>
                <c:pt idx="3">
                  <c:v>ASSE 4</c:v>
                </c:pt>
                <c:pt idx="4">
                  <c:v>ASSE 5 (A.T.)</c:v>
                </c:pt>
              </c:strCache>
            </c:strRef>
          </c:cat>
          <c:val>
            <c:numRef>
              <c:f>(Foglio1!$G$23,Foglio1!$G$41,Foglio1!$G$43,Foglio1!$G$55,Foglio1!$G$57)</c:f>
              <c:numCache>
                <c:formatCode>#,##0\ "€"</c:formatCode>
                <c:ptCount val="5"/>
                <c:pt idx="0">
                  <c:v>1091000000</c:v>
                </c:pt>
                <c:pt idx="1">
                  <c:v>591000000</c:v>
                </c:pt>
                <c:pt idx="2">
                  <c:v>51000000</c:v>
                </c:pt>
                <c:pt idx="3">
                  <c:v>207000000</c:v>
                </c:pt>
                <c:pt idx="4">
                  <c:v>60000000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5AE-4FF7-8105-FADD3530F587}"/>
            </c:ext>
          </c:extLst>
        </c:ser>
        <c:ser>
          <c:idx val="1"/>
          <c:order val="1"/>
          <c:tx>
            <c:v>Dotazione finanziaria</c:v>
          </c:tx>
          <c:spPr>
            <a:solidFill>
              <a:schemeClr val="accent6"/>
            </a:solidFill>
          </c:spPr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A5AE-4FF7-8105-FADD3530F587}"/>
              </c:ext>
            </c:extLst>
          </c:dPt>
          <c:dLbls>
            <c:dLbl>
              <c:idx val="0"/>
              <c:layout>
                <c:manualLayout>
                  <c:x val="0.3391464975479942"/>
                  <c:y val="-0.6552024279223538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defRPr>
                    </a:pPr>
                    <a:r>
                      <a:rPr lang="en-US" sz="1400" b="1" baseline="0" dirty="0" err="1">
                        <a:latin typeface="Century Gothic" panose="020B0502020202020204" pitchFamily="34" charset="0"/>
                      </a:rPr>
                      <a:t>Dotazione</a:t>
                    </a:r>
                    <a:r>
                      <a:rPr lang="en-US" sz="1400" b="1" baseline="0" dirty="0">
                        <a:latin typeface="Century Gothic" panose="020B0502020202020204" pitchFamily="34" charset="0"/>
                      </a:rPr>
                      <a:t> </a:t>
                    </a:r>
                    <a:r>
                      <a:rPr lang="en-US" sz="1400" b="1" baseline="0" dirty="0" err="1">
                        <a:latin typeface="Century Gothic" panose="020B0502020202020204" pitchFamily="34" charset="0"/>
                      </a:rPr>
                      <a:t>finanziaria</a:t>
                    </a:r>
                    <a:endParaRPr lang="en-US" sz="1400" b="1" baseline="0" dirty="0">
                      <a:latin typeface="Century Gothic" panose="020B0502020202020204" pitchFamily="34" charset="0"/>
                    </a:endParaRPr>
                  </a:p>
                  <a:p>
                    <a:pPr>
                      <a:defRPr sz="1400">
                        <a:latin typeface="Century Gothic" panose="020B0502020202020204" pitchFamily="34" charset="0"/>
                      </a:defRPr>
                    </a:pPr>
                    <a:r>
                      <a:rPr lang="en-US" sz="1400" b="1" baseline="0" dirty="0">
                        <a:latin typeface="Century Gothic" panose="020B0502020202020204" pitchFamily="34" charset="0"/>
                      </a:rPr>
                      <a:t>2.000.000.000 </a:t>
                    </a:r>
                    <a:r>
                      <a:rPr lang="en-US" sz="1400" b="1" i="0" u="none" strike="noStrike" baseline="0" dirty="0">
                        <a:effectLst/>
                      </a:rPr>
                      <a:t>€</a:t>
                    </a:r>
                    <a:endParaRPr lang="en-US" sz="1400" b="1" baseline="0" dirty="0">
                      <a:latin typeface="Century Gothic" panose="020B0502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1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6802111000500959"/>
                      <c:h val="0.32447951964861166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C-A5AE-4FF7-8105-FADD3530F58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1"/>
            <c:showSerName val="1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Lit>
              <c:formatCode>General</c:formatCode>
              <c:ptCount val="1"/>
              <c:pt idx="0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0D-A5AE-4FF7-8105-FADD3530F5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57FC85-C106-4CBE-8613-FE3BAEFA0258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530E6330-94D4-4209-8E0E-D05EDC9C8AAE}">
      <dgm:prSet phldrT="[Testo]" custT="1"/>
      <dgm:spPr>
        <a:effectLst>
          <a:outerShdw blurRad="50800" dist="508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r>
            <a:rPr lang="it-IT" sz="1800" dirty="0">
              <a:latin typeface="Century Gothic" panose="020B0502020202020204" pitchFamily="34" charset="0"/>
            </a:rPr>
            <a:t>15/07/22</a:t>
          </a:r>
        </a:p>
      </dgm:t>
    </dgm:pt>
    <dgm:pt modelId="{A97FB036-D27B-47F3-B9A4-8387AE36F9AE}" type="parTrans" cxnId="{B09AD65C-C2D8-41CB-9C79-19BB6AC69D37}">
      <dgm:prSet/>
      <dgm:spPr/>
      <dgm:t>
        <a:bodyPr/>
        <a:lstStyle/>
        <a:p>
          <a:endParaRPr lang="it-IT"/>
        </a:p>
      </dgm:t>
    </dgm:pt>
    <dgm:pt modelId="{8E66BDA3-1D38-4C6A-BDBE-BDC734A6A412}" type="sibTrans" cxnId="{B09AD65C-C2D8-41CB-9C79-19BB6AC69D37}">
      <dgm:prSet/>
      <dgm:spPr>
        <a:effectLst>
          <a:outerShdw blurRad="50800" dist="508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endParaRPr lang="it-IT"/>
        </a:p>
      </dgm:t>
    </dgm:pt>
    <dgm:pt modelId="{640F352E-099C-40AB-A1D1-46204C3DCAC3}">
      <dgm:prSet phldrT="[Testo]" custT="1"/>
      <dgm:spPr>
        <a:effectLst>
          <a:outerShdw blurRad="50800" dist="508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pPr algn="l">
            <a:buNone/>
          </a:pPr>
          <a:r>
            <a:rPr lang="it-IT" sz="1400" dirty="0">
              <a:latin typeface="Century Gothic" panose="020B0502020202020204" pitchFamily="34" charset="0"/>
            </a:rPr>
            <a:t>	</a:t>
          </a:r>
          <a:r>
            <a:rPr lang="it-IT" sz="1400" b="1" dirty="0">
              <a:latin typeface="Century Gothic" panose="020B0502020202020204" pitchFamily="34" charset="0"/>
            </a:rPr>
            <a:t>Accordo di partenariato</a:t>
          </a:r>
        </a:p>
      </dgm:t>
    </dgm:pt>
    <dgm:pt modelId="{A86E26DC-AF74-41DD-A224-D4A6AFF554EA}" type="parTrans" cxnId="{407B9287-4EC4-4FA2-9422-F7650D6A0D82}">
      <dgm:prSet/>
      <dgm:spPr/>
      <dgm:t>
        <a:bodyPr/>
        <a:lstStyle/>
        <a:p>
          <a:endParaRPr lang="it-IT"/>
        </a:p>
      </dgm:t>
    </dgm:pt>
    <dgm:pt modelId="{00E655EF-AB64-48CF-9E37-5E0BAB480A67}" type="sibTrans" cxnId="{407B9287-4EC4-4FA2-9422-F7650D6A0D82}">
      <dgm:prSet/>
      <dgm:spPr/>
      <dgm:t>
        <a:bodyPr/>
        <a:lstStyle/>
        <a:p>
          <a:endParaRPr lang="it-IT"/>
        </a:p>
      </dgm:t>
    </dgm:pt>
    <dgm:pt modelId="{0D81EE0A-5F81-4C1A-92E4-F9F65BFA1491}">
      <dgm:prSet phldrT="[Testo]" custT="1"/>
      <dgm:spPr>
        <a:effectLst>
          <a:outerShdw blurRad="50800" dist="508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r>
            <a:rPr lang="it-IT" sz="1800" dirty="0">
              <a:latin typeface="Century Gothic" panose="020B0502020202020204" pitchFamily="34" charset="0"/>
            </a:rPr>
            <a:t>01/08/22</a:t>
          </a:r>
        </a:p>
      </dgm:t>
    </dgm:pt>
    <dgm:pt modelId="{97364E07-DE22-413E-B735-C6CE54E710AB}" type="parTrans" cxnId="{84AC1894-6E6E-48CD-AA27-028B2CD40A2E}">
      <dgm:prSet/>
      <dgm:spPr/>
      <dgm:t>
        <a:bodyPr/>
        <a:lstStyle/>
        <a:p>
          <a:endParaRPr lang="it-IT"/>
        </a:p>
      </dgm:t>
    </dgm:pt>
    <dgm:pt modelId="{6F758BA4-D3B5-44EA-9FB4-59028F934A0E}" type="sibTrans" cxnId="{84AC1894-6E6E-48CD-AA27-028B2CD40A2E}">
      <dgm:prSet/>
      <dgm:spPr>
        <a:effectLst>
          <a:outerShdw blurRad="50800" dist="508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endParaRPr lang="it-IT"/>
        </a:p>
      </dgm:t>
    </dgm:pt>
    <dgm:pt modelId="{156187B9-1554-4385-8A75-9EC703EF0168}">
      <dgm:prSet phldrT="[Testo]" custT="1"/>
      <dgm:spPr>
        <a:effectLst>
          <a:outerShdw blurRad="50800" dist="508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pPr algn="l">
            <a:buNone/>
          </a:pPr>
          <a:r>
            <a:rPr lang="it-IT" sz="1300" dirty="0">
              <a:latin typeface="Century Gothic" panose="020B0502020202020204" pitchFamily="34" charset="0"/>
            </a:rPr>
            <a:t>	</a:t>
          </a:r>
          <a:r>
            <a:rPr lang="it-IT" sz="1400" b="1" dirty="0">
              <a:latin typeface="Century Gothic" panose="020B0502020202020204" pitchFamily="34" charset="0"/>
            </a:rPr>
            <a:t>Approvazione PR FESR Lombardia 2021-2027</a:t>
          </a:r>
        </a:p>
      </dgm:t>
    </dgm:pt>
    <dgm:pt modelId="{A4641C71-5381-4CB8-89EB-FBB90AB94013}" type="parTrans" cxnId="{86E42C78-3363-470F-9F1D-25D79710FDB8}">
      <dgm:prSet/>
      <dgm:spPr/>
      <dgm:t>
        <a:bodyPr/>
        <a:lstStyle/>
        <a:p>
          <a:endParaRPr lang="it-IT"/>
        </a:p>
      </dgm:t>
    </dgm:pt>
    <dgm:pt modelId="{F3FB2503-F4E5-42A2-81DB-895B73A0B57A}" type="sibTrans" cxnId="{86E42C78-3363-470F-9F1D-25D79710FDB8}">
      <dgm:prSet/>
      <dgm:spPr/>
      <dgm:t>
        <a:bodyPr/>
        <a:lstStyle/>
        <a:p>
          <a:endParaRPr lang="it-IT"/>
        </a:p>
      </dgm:t>
    </dgm:pt>
    <dgm:pt modelId="{38270A16-1F99-483B-998E-84A188A4FDB6}">
      <dgm:prSet custT="1"/>
      <dgm:spPr>
        <a:effectLst>
          <a:outerShdw blurRad="50800" dist="508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r>
            <a:rPr lang="it-IT" sz="1800" dirty="0">
              <a:latin typeface="Century Gothic" panose="020B0502020202020204" pitchFamily="34" charset="0"/>
            </a:rPr>
            <a:t>05/09/22</a:t>
          </a:r>
        </a:p>
      </dgm:t>
    </dgm:pt>
    <dgm:pt modelId="{22606406-16F8-41C8-80A7-AFFBDC2BBE00}" type="parTrans" cxnId="{BCD82CB3-C63A-4B77-8E94-42A07A0A4E31}">
      <dgm:prSet/>
      <dgm:spPr/>
      <dgm:t>
        <a:bodyPr/>
        <a:lstStyle/>
        <a:p>
          <a:endParaRPr lang="it-IT"/>
        </a:p>
      </dgm:t>
    </dgm:pt>
    <dgm:pt modelId="{EE482C23-B89E-4D1A-8ADB-1F6121DDC92C}" type="sibTrans" cxnId="{BCD82CB3-C63A-4B77-8E94-42A07A0A4E31}">
      <dgm:prSet/>
      <dgm:spPr>
        <a:effectLst>
          <a:outerShdw blurRad="50800" dist="508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endParaRPr lang="it-IT"/>
        </a:p>
      </dgm:t>
    </dgm:pt>
    <dgm:pt modelId="{904ECB60-2C1D-4BC1-A78B-E736959EE6B8}">
      <dgm:prSet custT="1"/>
      <dgm:spPr>
        <a:effectLst>
          <a:outerShdw blurRad="50800" dist="508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pPr algn="l">
            <a:buNone/>
          </a:pPr>
          <a:r>
            <a:rPr lang="it-IT" sz="1400" dirty="0">
              <a:latin typeface="Century Gothic" panose="020B0502020202020204" pitchFamily="34" charset="0"/>
            </a:rPr>
            <a:t>	</a:t>
          </a:r>
          <a:r>
            <a:rPr lang="it-IT" sz="1400" b="1" dirty="0">
              <a:latin typeface="Century Gothic" panose="020B0502020202020204" pitchFamily="34" charset="0"/>
            </a:rPr>
            <a:t>Presa d’atto della Decisione</a:t>
          </a:r>
        </a:p>
      </dgm:t>
    </dgm:pt>
    <dgm:pt modelId="{44020BAC-D2CD-428E-8FA5-3A915668D4EF}" type="parTrans" cxnId="{13811F4E-A35C-48D2-B9F7-329F5A993F99}">
      <dgm:prSet/>
      <dgm:spPr/>
      <dgm:t>
        <a:bodyPr/>
        <a:lstStyle/>
        <a:p>
          <a:endParaRPr lang="it-IT"/>
        </a:p>
      </dgm:t>
    </dgm:pt>
    <dgm:pt modelId="{6F361A08-93DD-4543-B802-C6451FBA409E}" type="sibTrans" cxnId="{13811F4E-A35C-48D2-B9F7-329F5A993F99}">
      <dgm:prSet/>
      <dgm:spPr/>
      <dgm:t>
        <a:bodyPr/>
        <a:lstStyle/>
        <a:p>
          <a:endParaRPr lang="it-IT"/>
        </a:p>
      </dgm:t>
    </dgm:pt>
    <dgm:pt modelId="{869C3B23-D423-4332-AF00-652D19FBB571}">
      <dgm:prSet custT="1"/>
      <dgm:spPr>
        <a:effectLst>
          <a:outerShdw blurRad="50800" dist="508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r>
            <a:rPr lang="it-IT" sz="1800" dirty="0">
              <a:latin typeface="Century Gothic" panose="020B0502020202020204" pitchFamily="34" charset="0"/>
            </a:rPr>
            <a:t>08/09/22</a:t>
          </a:r>
        </a:p>
      </dgm:t>
    </dgm:pt>
    <dgm:pt modelId="{E287B3B8-902F-46E2-A0DE-64B8D28B5B9D}" type="parTrans" cxnId="{314E0EF1-96C3-4B19-85F1-EB1D31B0A947}">
      <dgm:prSet/>
      <dgm:spPr/>
      <dgm:t>
        <a:bodyPr/>
        <a:lstStyle/>
        <a:p>
          <a:endParaRPr lang="it-IT"/>
        </a:p>
      </dgm:t>
    </dgm:pt>
    <dgm:pt modelId="{7EC73176-8145-48B3-8AEA-D3EB773CC858}" type="sibTrans" cxnId="{314E0EF1-96C3-4B19-85F1-EB1D31B0A947}">
      <dgm:prSet/>
      <dgm:spPr>
        <a:effectLst>
          <a:outerShdw blurRad="50800" dist="508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endParaRPr lang="it-IT"/>
        </a:p>
      </dgm:t>
    </dgm:pt>
    <dgm:pt modelId="{0EF8A685-0503-4123-95E9-BB88FD026EC8}">
      <dgm:prSet custT="1"/>
      <dgm:spPr>
        <a:effectLst>
          <a:outerShdw blurRad="50800" dist="508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pPr algn="l">
            <a:buNone/>
          </a:pPr>
          <a:r>
            <a:rPr lang="it-IT" sz="1200" dirty="0">
              <a:latin typeface="Century Gothic" panose="020B0502020202020204" pitchFamily="34" charset="0"/>
            </a:rPr>
            <a:t>	</a:t>
          </a:r>
          <a:r>
            <a:rPr lang="it-IT" sz="1400" b="1" dirty="0">
              <a:latin typeface="Century Gothic" panose="020B0502020202020204" pitchFamily="34" charset="0"/>
            </a:rPr>
            <a:t>Condivisione con la Commissione europea dei criteri di selezione ex art. 40 Reg. 1060/2021</a:t>
          </a:r>
        </a:p>
      </dgm:t>
    </dgm:pt>
    <dgm:pt modelId="{6499CB67-F935-404C-8FC1-C49026F8CE43}" type="parTrans" cxnId="{856CF07E-82F1-4832-B37E-BF8DBB805F7C}">
      <dgm:prSet/>
      <dgm:spPr/>
      <dgm:t>
        <a:bodyPr/>
        <a:lstStyle/>
        <a:p>
          <a:endParaRPr lang="it-IT"/>
        </a:p>
      </dgm:t>
    </dgm:pt>
    <dgm:pt modelId="{929A1FB5-FD92-4DA0-A96F-CB018DCBEE73}" type="sibTrans" cxnId="{856CF07E-82F1-4832-B37E-BF8DBB805F7C}">
      <dgm:prSet/>
      <dgm:spPr/>
      <dgm:t>
        <a:bodyPr/>
        <a:lstStyle/>
        <a:p>
          <a:endParaRPr lang="it-IT"/>
        </a:p>
      </dgm:t>
    </dgm:pt>
    <dgm:pt modelId="{4E0BACA7-ADDE-485A-909C-3F1607ED45D6}">
      <dgm:prSet custT="1"/>
      <dgm:spPr>
        <a:effectLst>
          <a:outerShdw blurRad="50800" dist="508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r>
            <a:rPr lang="it-IT" sz="1800" dirty="0">
              <a:latin typeface="Century Gothic" panose="020B0502020202020204" pitchFamily="34" charset="0"/>
            </a:rPr>
            <a:t>29/09/22</a:t>
          </a:r>
        </a:p>
      </dgm:t>
    </dgm:pt>
    <dgm:pt modelId="{D782A106-CB40-4AA2-A094-9FE312C4884E}" type="parTrans" cxnId="{AB1F4BE1-465B-44F9-AB2E-01B36C0B8C9B}">
      <dgm:prSet/>
      <dgm:spPr/>
      <dgm:t>
        <a:bodyPr/>
        <a:lstStyle/>
        <a:p>
          <a:endParaRPr lang="it-IT"/>
        </a:p>
      </dgm:t>
    </dgm:pt>
    <dgm:pt modelId="{71AAC18D-A952-44CF-9068-12DA5A02C381}" type="sibTrans" cxnId="{AB1F4BE1-465B-44F9-AB2E-01B36C0B8C9B}">
      <dgm:prSet/>
      <dgm:spPr/>
      <dgm:t>
        <a:bodyPr/>
        <a:lstStyle/>
        <a:p>
          <a:endParaRPr lang="it-IT"/>
        </a:p>
      </dgm:t>
    </dgm:pt>
    <dgm:pt modelId="{37B94E05-7651-4386-B55B-FA12BFB2598D}">
      <dgm:prSet custT="1"/>
      <dgm:spPr>
        <a:effectLst>
          <a:outerShdw blurRad="50800" dist="508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pPr algn="l">
            <a:buNone/>
          </a:pPr>
          <a:r>
            <a:rPr lang="it-IT" sz="1500" dirty="0">
              <a:latin typeface="Century Gothic" panose="020B0502020202020204" pitchFamily="34" charset="0"/>
            </a:rPr>
            <a:t>	</a:t>
          </a:r>
          <a:r>
            <a:rPr lang="it-IT" sz="1400" b="1" dirty="0">
              <a:latin typeface="Century Gothic" panose="020B0502020202020204" pitchFamily="34" charset="0"/>
            </a:rPr>
            <a:t>Comitato di sorveglianza</a:t>
          </a:r>
        </a:p>
      </dgm:t>
    </dgm:pt>
    <dgm:pt modelId="{FFAE37F2-D080-4309-8FB5-3CE46DC21200}" type="parTrans" cxnId="{7C3C47E1-08F6-4DAF-A356-65940A917486}">
      <dgm:prSet/>
      <dgm:spPr/>
      <dgm:t>
        <a:bodyPr/>
        <a:lstStyle/>
        <a:p>
          <a:endParaRPr lang="it-IT"/>
        </a:p>
      </dgm:t>
    </dgm:pt>
    <dgm:pt modelId="{6E5E320A-0EB4-4474-A9B4-AF8330037321}" type="sibTrans" cxnId="{7C3C47E1-08F6-4DAF-A356-65940A917486}">
      <dgm:prSet/>
      <dgm:spPr/>
      <dgm:t>
        <a:bodyPr/>
        <a:lstStyle/>
        <a:p>
          <a:endParaRPr lang="it-IT"/>
        </a:p>
      </dgm:t>
    </dgm:pt>
    <dgm:pt modelId="{6C6CFADE-4A70-4673-930C-88FD50F9EA93}">
      <dgm:prSet phldrT="[Testo]" custT="1"/>
      <dgm:spPr>
        <a:effectLst>
          <a:outerShdw blurRad="50800" dist="508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pPr algn="l">
            <a:buNone/>
          </a:pPr>
          <a:r>
            <a:rPr lang="it-IT" sz="1400" b="1" dirty="0">
              <a:latin typeface="Century Gothic" panose="020B0502020202020204" pitchFamily="34" charset="0"/>
            </a:rPr>
            <a:t>  Decisione</a:t>
          </a:r>
        </a:p>
      </dgm:t>
    </dgm:pt>
    <dgm:pt modelId="{D45B1C1D-58A3-4F58-BE38-A6B1F80E97B8}" type="parTrans" cxnId="{363DDDD4-DCB8-47EB-916A-8DBFAA5D82DD}">
      <dgm:prSet/>
      <dgm:spPr/>
      <dgm:t>
        <a:bodyPr/>
        <a:lstStyle/>
        <a:p>
          <a:endParaRPr lang="it-IT"/>
        </a:p>
      </dgm:t>
    </dgm:pt>
    <dgm:pt modelId="{4333E886-4781-45DD-887F-598A8CA64755}" type="sibTrans" cxnId="{363DDDD4-DCB8-47EB-916A-8DBFAA5D82DD}">
      <dgm:prSet/>
      <dgm:spPr/>
      <dgm:t>
        <a:bodyPr/>
        <a:lstStyle/>
        <a:p>
          <a:endParaRPr lang="it-IT"/>
        </a:p>
      </dgm:t>
    </dgm:pt>
    <dgm:pt modelId="{50C615DE-6280-4864-B6A6-7AA113DCF814}">
      <dgm:prSet phldrT="[Testo]" custT="1"/>
      <dgm:spPr>
        <a:effectLst>
          <a:outerShdw blurRad="50800" dist="508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pPr algn="l">
            <a:buNone/>
          </a:pPr>
          <a:endParaRPr lang="it-IT" sz="1400" b="1" dirty="0">
            <a:latin typeface="Century Gothic" panose="020B0502020202020204" pitchFamily="34" charset="0"/>
          </a:endParaRPr>
        </a:p>
      </dgm:t>
    </dgm:pt>
    <dgm:pt modelId="{45C5966D-A056-413A-8067-A89DCC0633B5}" type="parTrans" cxnId="{2C655269-2409-46C4-B1A5-100C2881F757}">
      <dgm:prSet/>
      <dgm:spPr/>
      <dgm:t>
        <a:bodyPr/>
        <a:lstStyle/>
        <a:p>
          <a:endParaRPr lang="it-IT"/>
        </a:p>
      </dgm:t>
    </dgm:pt>
    <dgm:pt modelId="{0DAE4C8B-D886-4773-A6B7-D75AB22C7649}" type="sibTrans" cxnId="{2C655269-2409-46C4-B1A5-100C2881F757}">
      <dgm:prSet/>
      <dgm:spPr/>
      <dgm:t>
        <a:bodyPr/>
        <a:lstStyle/>
        <a:p>
          <a:endParaRPr lang="it-IT"/>
        </a:p>
      </dgm:t>
    </dgm:pt>
    <dgm:pt modelId="{838C6A3E-D7C2-4650-93A0-F3AC4B4834A7}">
      <dgm:prSet phldrT="[Testo]" custT="1"/>
      <dgm:spPr>
        <a:effectLst>
          <a:outerShdw blurRad="50800" dist="508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pPr algn="l">
            <a:buNone/>
          </a:pPr>
          <a:r>
            <a:rPr lang="it-IT" sz="1400" b="1" dirty="0">
              <a:latin typeface="Century Gothic" panose="020B0502020202020204" pitchFamily="34" charset="0"/>
            </a:rPr>
            <a:t>  C(2022) 5671 </a:t>
          </a:r>
          <a:r>
            <a:rPr lang="it-IT" sz="1400" b="1" dirty="0" err="1">
              <a:latin typeface="Century Gothic" panose="020B0502020202020204" pitchFamily="34" charset="0"/>
            </a:rPr>
            <a:t>final</a:t>
          </a:r>
          <a:r>
            <a:rPr lang="it-IT" sz="1400" b="1" dirty="0">
              <a:latin typeface="Century Gothic" panose="020B0502020202020204" pitchFamily="34" charset="0"/>
            </a:rPr>
            <a:t> </a:t>
          </a:r>
        </a:p>
      </dgm:t>
    </dgm:pt>
    <dgm:pt modelId="{9F48813F-671F-4DFB-AFF9-E99BDFA6E9E5}" type="parTrans" cxnId="{FFEDCE77-52C9-4AFB-81E5-F802821EBE61}">
      <dgm:prSet/>
      <dgm:spPr/>
      <dgm:t>
        <a:bodyPr/>
        <a:lstStyle/>
        <a:p>
          <a:endParaRPr lang="it-IT"/>
        </a:p>
      </dgm:t>
    </dgm:pt>
    <dgm:pt modelId="{467E02DB-D624-4FCD-8F46-42B2864A0865}" type="sibTrans" cxnId="{FFEDCE77-52C9-4AFB-81E5-F802821EBE61}">
      <dgm:prSet/>
      <dgm:spPr/>
      <dgm:t>
        <a:bodyPr/>
        <a:lstStyle/>
        <a:p>
          <a:endParaRPr lang="it-IT"/>
        </a:p>
      </dgm:t>
    </dgm:pt>
    <dgm:pt modelId="{E90E366B-6DEB-4713-BC32-A10AE3CC371A}">
      <dgm:prSet custT="1"/>
      <dgm:spPr>
        <a:effectLst>
          <a:outerShdw blurRad="50800" dist="508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pPr algn="l">
            <a:buNone/>
          </a:pPr>
          <a:r>
            <a:rPr lang="it-IT" sz="1400" b="1" dirty="0">
              <a:latin typeface="Century Gothic" panose="020B0502020202020204" pitchFamily="34" charset="0"/>
            </a:rPr>
            <a:t>DGR</a:t>
          </a:r>
        </a:p>
      </dgm:t>
    </dgm:pt>
    <dgm:pt modelId="{D6EE32F0-A81E-4643-AFF3-0E632AC5F28A}" type="parTrans" cxnId="{4FD7F3EF-BE32-479D-9721-AEC35CA84B38}">
      <dgm:prSet/>
      <dgm:spPr/>
    </dgm:pt>
    <dgm:pt modelId="{6FEA8774-1F61-4E76-AFCF-1663970445C3}" type="sibTrans" cxnId="{4FD7F3EF-BE32-479D-9721-AEC35CA84B38}">
      <dgm:prSet/>
      <dgm:spPr/>
    </dgm:pt>
    <dgm:pt modelId="{83BC890F-BE37-49D1-99A7-2EDC7427DB5B}">
      <dgm:prSet custT="1"/>
      <dgm:spPr>
        <a:effectLst>
          <a:outerShdw blurRad="50800" dist="508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pPr algn="l">
            <a:buNone/>
          </a:pPr>
          <a:endParaRPr lang="it-IT" sz="1400" b="1" dirty="0">
            <a:latin typeface="Century Gothic" panose="020B0502020202020204" pitchFamily="34" charset="0"/>
          </a:endParaRPr>
        </a:p>
      </dgm:t>
    </dgm:pt>
    <dgm:pt modelId="{6D3E3B0C-EE5C-4029-B006-0077FC83413D}" type="parTrans" cxnId="{8C54C41E-4529-44F9-AED7-6B611C28271F}">
      <dgm:prSet/>
      <dgm:spPr/>
    </dgm:pt>
    <dgm:pt modelId="{F506FCF7-5BE7-4802-9C5A-09C591296217}" type="sibTrans" cxnId="{8C54C41E-4529-44F9-AED7-6B611C28271F}">
      <dgm:prSet/>
      <dgm:spPr/>
    </dgm:pt>
    <dgm:pt modelId="{A321FB58-93BB-40A0-9A8C-EE8DFB86B6CC}">
      <dgm:prSet custT="1"/>
      <dgm:spPr>
        <a:effectLst>
          <a:outerShdw blurRad="50800" dist="508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pPr algn="l">
            <a:buNone/>
          </a:pPr>
          <a:endParaRPr lang="it-IT" sz="1400" b="1" dirty="0">
            <a:latin typeface="Century Gothic" panose="020B0502020202020204" pitchFamily="34" charset="0"/>
          </a:endParaRPr>
        </a:p>
      </dgm:t>
    </dgm:pt>
    <dgm:pt modelId="{82EFF6DE-C57D-4E73-A47B-7E7A32AC5CB6}" type="parTrans" cxnId="{749C6870-9FE5-438C-88E8-E75A637043D9}">
      <dgm:prSet/>
      <dgm:spPr/>
    </dgm:pt>
    <dgm:pt modelId="{53F6359D-FEE6-4E09-B026-D2DD1320D9FC}" type="sibTrans" cxnId="{749C6870-9FE5-438C-88E8-E75A637043D9}">
      <dgm:prSet/>
      <dgm:spPr/>
    </dgm:pt>
    <dgm:pt modelId="{BEAFD821-6EB4-4CE0-9F08-F6C1C8F2AD51}">
      <dgm:prSet custT="1"/>
      <dgm:spPr>
        <a:effectLst>
          <a:outerShdw blurRad="50800" dist="508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pPr algn="l">
            <a:buNone/>
          </a:pPr>
          <a:r>
            <a:rPr lang="it-IT" sz="1400" b="1" dirty="0">
              <a:latin typeface="Century Gothic" panose="020B0502020202020204" pitchFamily="34" charset="0"/>
            </a:rPr>
            <a:t>6884/2022</a:t>
          </a:r>
        </a:p>
      </dgm:t>
    </dgm:pt>
    <dgm:pt modelId="{9181B655-45B5-4311-8C58-102D1EDA5CDE}" type="parTrans" cxnId="{BEE29986-96B8-4EB8-9ED3-0D5E35CD66B1}">
      <dgm:prSet/>
      <dgm:spPr/>
    </dgm:pt>
    <dgm:pt modelId="{0BF019D3-A7BE-4CCF-B48A-D1E27A10BAAA}" type="sibTrans" cxnId="{BEE29986-96B8-4EB8-9ED3-0D5E35CD66B1}">
      <dgm:prSet/>
      <dgm:spPr/>
    </dgm:pt>
    <dgm:pt modelId="{FDB1C744-4BBD-4BC2-9EBE-192A3E345337}" type="pres">
      <dgm:prSet presAssocID="{8E57FC85-C106-4CBE-8613-FE3BAEFA0258}" presName="Name0" presStyleCnt="0">
        <dgm:presLayoutVars>
          <dgm:dir/>
          <dgm:resizeHandles val="exact"/>
        </dgm:presLayoutVars>
      </dgm:prSet>
      <dgm:spPr/>
    </dgm:pt>
    <dgm:pt modelId="{75A41041-2621-4EC7-864D-AD956BEABBE1}" type="pres">
      <dgm:prSet presAssocID="{530E6330-94D4-4209-8E0E-D05EDC9C8AAE}" presName="node" presStyleLbl="node1" presStyleIdx="0" presStyleCnt="5">
        <dgm:presLayoutVars>
          <dgm:bulletEnabled val="1"/>
        </dgm:presLayoutVars>
      </dgm:prSet>
      <dgm:spPr/>
    </dgm:pt>
    <dgm:pt modelId="{9F23DC50-CD14-4CC3-8190-7B186F4127FA}" type="pres">
      <dgm:prSet presAssocID="{8E66BDA3-1D38-4C6A-BDBE-BDC734A6A412}" presName="sibTrans" presStyleLbl="sibTrans2D1" presStyleIdx="0" presStyleCnt="4"/>
      <dgm:spPr/>
    </dgm:pt>
    <dgm:pt modelId="{F2C3D7B5-3C63-49FA-A01A-CC1B7B01B21D}" type="pres">
      <dgm:prSet presAssocID="{8E66BDA3-1D38-4C6A-BDBE-BDC734A6A412}" presName="connectorText" presStyleLbl="sibTrans2D1" presStyleIdx="0" presStyleCnt="4"/>
      <dgm:spPr/>
    </dgm:pt>
    <dgm:pt modelId="{46A2C159-31B9-4720-8A2B-7203F39D62AE}" type="pres">
      <dgm:prSet presAssocID="{0D81EE0A-5F81-4C1A-92E4-F9F65BFA1491}" presName="node" presStyleLbl="node1" presStyleIdx="1" presStyleCnt="5">
        <dgm:presLayoutVars>
          <dgm:bulletEnabled val="1"/>
        </dgm:presLayoutVars>
      </dgm:prSet>
      <dgm:spPr/>
    </dgm:pt>
    <dgm:pt modelId="{9DC85BD7-32EC-4DE8-B0CD-D12DAAB023DF}" type="pres">
      <dgm:prSet presAssocID="{6F758BA4-D3B5-44EA-9FB4-59028F934A0E}" presName="sibTrans" presStyleLbl="sibTrans2D1" presStyleIdx="1" presStyleCnt="4"/>
      <dgm:spPr/>
    </dgm:pt>
    <dgm:pt modelId="{F21E263C-7466-419D-A0D4-B0CA0349145E}" type="pres">
      <dgm:prSet presAssocID="{6F758BA4-D3B5-44EA-9FB4-59028F934A0E}" presName="connectorText" presStyleLbl="sibTrans2D1" presStyleIdx="1" presStyleCnt="4"/>
      <dgm:spPr/>
    </dgm:pt>
    <dgm:pt modelId="{DB5E6BFC-6D82-45F8-9BE4-F71F9F390402}" type="pres">
      <dgm:prSet presAssocID="{38270A16-1F99-483B-998E-84A188A4FDB6}" presName="node" presStyleLbl="node1" presStyleIdx="2" presStyleCnt="5">
        <dgm:presLayoutVars>
          <dgm:bulletEnabled val="1"/>
        </dgm:presLayoutVars>
      </dgm:prSet>
      <dgm:spPr/>
    </dgm:pt>
    <dgm:pt modelId="{1422AA4B-F5A4-4920-8824-230AF8A2F803}" type="pres">
      <dgm:prSet presAssocID="{EE482C23-B89E-4D1A-8ADB-1F6121DDC92C}" presName="sibTrans" presStyleLbl="sibTrans2D1" presStyleIdx="2" presStyleCnt="4"/>
      <dgm:spPr/>
    </dgm:pt>
    <dgm:pt modelId="{FBA38436-B2BE-42C0-B969-9382DB0D351A}" type="pres">
      <dgm:prSet presAssocID="{EE482C23-B89E-4D1A-8ADB-1F6121DDC92C}" presName="connectorText" presStyleLbl="sibTrans2D1" presStyleIdx="2" presStyleCnt="4"/>
      <dgm:spPr/>
    </dgm:pt>
    <dgm:pt modelId="{C1FAD282-3753-44D4-A3ED-68DFC007E8C2}" type="pres">
      <dgm:prSet presAssocID="{869C3B23-D423-4332-AF00-652D19FBB571}" presName="node" presStyleLbl="node1" presStyleIdx="3" presStyleCnt="5">
        <dgm:presLayoutVars>
          <dgm:bulletEnabled val="1"/>
        </dgm:presLayoutVars>
      </dgm:prSet>
      <dgm:spPr/>
    </dgm:pt>
    <dgm:pt modelId="{742372D3-0B60-47BF-A1BB-A88B940CB160}" type="pres">
      <dgm:prSet presAssocID="{7EC73176-8145-48B3-8AEA-D3EB773CC858}" presName="sibTrans" presStyleLbl="sibTrans2D1" presStyleIdx="3" presStyleCnt="4"/>
      <dgm:spPr/>
    </dgm:pt>
    <dgm:pt modelId="{839DAE65-C8BD-4369-9AAF-ADED27F8F9F3}" type="pres">
      <dgm:prSet presAssocID="{7EC73176-8145-48B3-8AEA-D3EB773CC858}" presName="connectorText" presStyleLbl="sibTrans2D1" presStyleIdx="3" presStyleCnt="4"/>
      <dgm:spPr/>
    </dgm:pt>
    <dgm:pt modelId="{38153679-7C54-499A-BA50-32A7ABEF3993}" type="pres">
      <dgm:prSet presAssocID="{4E0BACA7-ADDE-485A-909C-3F1607ED45D6}" presName="node" presStyleLbl="node1" presStyleIdx="4" presStyleCnt="5">
        <dgm:presLayoutVars>
          <dgm:bulletEnabled val="1"/>
        </dgm:presLayoutVars>
      </dgm:prSet>
      <dgm:spPr/>
    </dgm:pt>
  </dgm:ptLst>
  <dgm:cxnLst>
    <dgm:cxn modelId="{AEEDC604-6782-4BE3-AC2F-31D395EF8F6A}" type="presOf" srcId="{8E66BDA3-1D38-4C6A-BDBE-BDC734A6A412}" destId="{F2C3D7B5-3C63-49FA-A01A-CC1B7B01B21D}" srcOrd="1" destOrd="0" presId="urn:microsoft.com/office/officeart/2005/8/layout/process1"/>
    <dgm:cxn modelId="{31941212-4DF9-4711-B154-7E4153668357}" type="presOf" srcId="{E90E366B-6DEB-4713-BC32-A10AE3CC371A}" destId="{DB5E6BFC-6D82-45F8-9BE4-F71F9F390402}" srcOrd="0" destOrd="4" presId="urn:microsoft.com/office/officeart/2005/8/layout/process1"/>
    <dgm:cxn modelId="{6332D113-193D-4D11-ABFD-A047CB2E51AF}" type="presOf" srcId="{A321FB58-93BB-40A0-9A8C-EE8DFB86B6CC}" destId="{DB5E6BFC-6D82-45F8-9BE4-F71F9F390402}" srcOrd="0" destOrd="3" presId="urn:microsoft.com/office/officeart/2005/8/layout/process1"/>
    <dgm:cxn modelId="{8C54C41E-4529-44F9-AED7-6B611C28271F}" srcId="{38270A16-1F99-483B-998E-84A188A4FDB6}" destId="{83BC890F-BE37-49D1-99A7-2EDC7427DB5B}" srcOrd="1" destOrd="0" parTransId="{6D3E3B0C-EE5C-4029-B006-0077FC83413D}" sibTransId="{F506FCF7-5BE7-4802-9C5A-09C591296217}"/>
    <dgm:cxn modelId="{41BE2624-516E-40EA-9A60-76351CF67D21}" type="presOf" srcId="{7EC73176-8145-48B3-8AEA-D3EB773CC858}" destId="{839DAE65-C8BD-4369-9AAF-ADED27F8F9F3}" srcOrd="1" destOrd="0" presId="urn:microsoft.com/office/officeart/2005/8/layout/process1"/>
    <dgm:cxn modelId="{E2FE8027-1B3B-45E9-AA08-70AD3C352450}" type="presOf" srcId="{37B94E05-7651-4386-B55B-FA12BFB2598D}" destId="{38153679-7C54-499A-BA50-32A7ABEF3993}" srcOrd="0" destOrd="1" presId="urn:microsoft.com/office/officeart/2005/8/layout/process1"/>
    <dgm:cxn modelId="{D7BDB231-295F-412F-93E5-DA7EEA6D94C2}" type="presOf" srcId="{6F758BA4-D3B5-44EA-9FB4-59028F934A0E}" destId="{9DC85BD7-32EC-4DE8-B0CD-D12DAAB023DF}" srcOrd="0" destOrd="0" presId="urn:microsoft.com/office/officeart/2005/8/layout/process1"/>
    <dgm:cxn modelId="{DEEBD431-AE85-4EBF-9252-93DDFEBC6878}" type="presOf" srcId="{EE482C23-B89E-4D1A-8ADB-1F6121DDC92C}" destId="{FBA38436-B2BE-42C0-B969-9382DB0D351A}" srcOrd="1" destOrd="0" presId="urn:microsoft.com/office/officeart/2005/8/layout/process1"/>
    <dgm:cxn modelId="{7976C737-916F-4FD8-B24A-11B335650B3D}" type="presOf" srcId="{838C6A3E-D7C2-4650-93A0-F3AC4B4834A7}" destId="{46A2C159-31B9-4720-8A2B-7203F39D62AE}" srcOrd="0" destOrd="4" presId="urn:microsoft.com/office/officeart/2005/8/layout/process1"/>
    <dgm:cxn modelId="{B09AD65C-C2D8-41CB-9C79-19BB6AC69D37}" srcId="{8E57FC85-C106-4CBE-8613-FE3BAEFA0258}" destId="{530E6330-94D4-4209-8E0E-D05EDC9C8AAE}" srcOrd="0" destOrd="0" parTransId="{A97FB036-D27B-47F3-B9A4-8387AE36F9AE}" sibTransId="{8E66BDA3-1D38-4C6A-BDBE-BDC734A6A412}"/>
    <dgm:cxn modelId="{E7A7F166-825E-4331-825F-A4F1DE856551}" type="presOf" srcId="{530E6330-94D4-4209-8E0E-D05EDC9C8AAE}" destId="{75A41041-2621-4EC7-864D-AD956BEABBE1}" srcOrd="0" destOrd="0" presId="urn:microsoft.com/office/officeart/2005/8/layout/process1"/>
    <dgm:cxn modelId="{2944D367-CFBC-4912-AD6D-AB77954DFAA6}" type="presOf" srcId="{8E66BDA3-1D38-4C6A-BDBE-BDC734A6A412}" destId="{9F23DC50-CD14-4CC3-8190-7B186F4127FA}" srcOrd="0" destOrd="0" presId="urn:microsoft.com/office/officeart/2005/8/layout/process1"/>
    <dgm:cxn modelId="{2C655269-2409-46C4-B1A5-100C2881F757}" srcId="{0D81EE0A-5F81-4C1A-92E4-F9F65BFA1491}" destId="{50C615DE-6280-4864-B6A6-7AA113DCF814}" srcOrd="1" destOrd="0" parTransId="{45C5966D-A056-413A-8067-A89DCC0633B5}" sibTransId="{0DAE4C8B-D886-4773-A6B7-D75AB22C7649}"/>
    <dgm:cxn modelId="{5A05EE4A-B593-487A-89CD-C5747DDFE3CB}" type="presOf" srcId="{8E57FC85-C106-4CBE-8613-FE3BAEFA0258}" destId="{FDB1C744-4BBD-4BC2-9EBE-192A3E345337}" srcOrd="0" destOrd="0" presId="urn:microsoft.com/office/officeart/2005/8/layout/process1"/>
    <dgm:cxn modelId="{13811F4E-A35C-48D2-B9F7-329F5A993F99}" srcId="{38270A16-1F99-483B-998E-84A188A4FDB6}" destId="{904ECB60-2C1D-4BC1-A78B-E736959EE6B8}" srcOrd="0" destOrd="0" parTransId="{44020BAC-D2CD-428E-8FA5-3A915668D4EF}" sibTransId="{6F361A08-93DD-4543-B802-C6451FBA409E}"/>
    <dgm:cxn modelId="{749C6870-9FE5-438C-88E8-E75A637043D9}" srcId="{38270A16-1F99-483B-998E-84A188A4FDB6}" destId="{A321FB58-93BB-40A0-9A8C-EE8DFB86B6CC}" srcOrd="2" destOrd="0" parTransId="{82EFF6DE-C57D-4E73-A47B-7E7A32AC5CB6}" sibTransId="{53F6359D-FEE6-4E09-B026-D2DD1320D9FC}"/>
    <dgm:cxn modelId="{179A6051-CC9A-4A92-A4A8-558C73E7AD06}" type="presOf" srcId="{0D81EE0A-5F81-4C1A-92E4-F9F65BFA1491}" destId="{46A2C159-31B9-4720-8A2B-7203F39D62AE}" srcOrd="0" destOrd="0" presId="urn:microsoft.com/office/officeart/2005/8/layout/process1"/>
    <dgm:cxn modelId="{FFEDCE77-52C9-4AFB-81E5-F802821EBE61}" srcId="{0D81EE0A-5F81-4C1A-92E4-F9F65BFA1491}" destId="{838C6A3E-D7C2-4650-93A0-F3AC4B4834A7}" srcOrd="3" destOrd="0" parTransId="{9F48813F-671F-4DFB-AFF9-E99BDFA6E9E5}" sibTransId="{467E02DB-D624-4FCD-8F46-42B2864A0865}"/>
    <dgm:cxn modelId="{86E42C78-3363-470F-9F1D-25D79710FDB8}" srcId="{0D81EE0A-5F81-4C1A-92E4-F9F65BFA1491}" destId="{156187B9-1554-4385-8A75-9EC703EF0168}" srcOrd="0" destOrd="0" parTransId="{A4641C71-5381-4CB8-89EB-FBB90AB94013}" sibTransId="{F3FB2503-F4E5-42A2-81DB-895B73A0B57A}"/>
    <dgm:cxn modelId="{B192AE58-4A98-44E1-B6F2-0602DEC7FC42}" type="presOf" srcId="{50C615DE-6280-4864-B6A6-7AA113DCF814}" destId="{46A2C159-31B9-4720-8A2B-7203F39D62AE}" srcOrd="0" destOrd="2" presId="urn:microsoft.com/office/officeart/2005/8/layout/process1"/>
    <dgm:cxn modelId="{F3370B59-7B05-43EC-94A3-E8FBC56B2B11}" type="presOf" srcId="{BEAFD821-6EB4-4CE0-9F08-F6C1C8F2AD51}" destId="{DB5E6BFC-6D82-45F8-9BE4-F71F9F390402}" srcOrd="0" destOrd="5" presId="urn:microsoft.com/office/officeart/2005/8/layout/process1"/>
    <dgm:cxn modelId="{0DD77459-6A09-4E0E-A212-4027BD8E6EFA}" type="presOf" srcId="{7EC73176-8145-48B3-8AEA-D3EB773CC858}" destId="{742372D3-0B60-47BF-A1BB-A88B940CB160}" srcOrd="0" destOrd="0" presId="urn:microsoft.com/office/officeart/2005/8/layout/process1"/>
    <dgm:cxn modelId="{856CF07E-82F1-4832-B37E-BF8DBB805F7C}" srcId="{869C3B23-D423-4332-AF00-652D19FBB571}" destId="{0EF8A685-0503-4123-95E9-BB88FD026EC8}" srcOrd="0" destOrd="0" parTransId="{6499CB67-F935-404C-8FC1-C49026F8CE43}" sibTransId="{929A1FB5-FD92-4DA0-A96F-CB018DCBEE73}"/>
    <dgm:cxn modelId="{BEE29986-96B8-4EB8-9ED3-0D5E35CD66B1}" srcId="{A321FB58-93BB-40A0-9A8C-EE8DFB86B6CC}" destId="{BEAFD821-6EB4-4CE0-9F08-F6C1C8F2AD51}" srcOrd="1" destOrd="0" parTransId="{9181B655-45B5-4311-8C58-102D1EDA5CDE}" sibTransId="{0BF019D3-A7BE-4CCF-B48A-D1E27A10BAAA}"/>
    <dgm:cxn modelId="{407B9287-4EC4-4FA2-9422-F7650D6A0D82}" srcId="{530E6330-94D4-4209-8E0E-D05EDC9C8AAE}" destId="{640F352E-099C-40AB-A1D1-46204C3DCAC3}" srcOrd="0" destOrd="0" parTransId="{A86E26DC-AF74-41DD-A224-D4A6AFF554EA}" sibTransId="{00E655EF-AB64-48CF-9E37-5E0BAB480A67}"/>
    <dgm:cxn modelId="{473EC290-5845-4903-8167-51146BEDE82A}" type="presOf" srcId="{904ECB60-2C1D-4BC1-A78B-E736959EE6B8}" destId="{DB5E6BFC-6D82-45F8-9BE4-F71F9F390402}" srcOrd="0" destOrd="1" presId="urn:microsoft.com/office/officeart/2005/8/layout/process1"/>
    <dgm:cxn modelId="{84AC1894-6E6E-48CD-AA27-028B2CD40A2E}" srcId="{8E57FC85-C106-4CBE-8613-FE3BAEFA0258}" destId="{0D81EE0A-5F81-4C1A-92E4-F9F65BFA1491}" srcOrd="1" destOrd="0" parTransId="{97364E07-DE22-413E-B735-C6CE54E710AB}" sibTransId="{6F758BA4-D3B5-44EA-9FB4-59028F934A0E}"/>
    <dgm:cxn modelId="{3F75A096-65B5-408E-902F-2D83463995DE}" type="presOf" srcId="{EE482C23-B89E-4D1A-8ADB-1F6121DDC92C}" destId="{1422AA4B-F5A4-4920-8824-230AF8A2F803}" srcOrd="0" destOrd="0" presId="urn:microsoft.com/office/officeart/2005/8/layout/process1"/>
    <dgm:cxn modelId="{BCD82CB3-C63A-4B77-8E94-42A07A0A4E31}" srcId="{8E57FC85-C106-4CBE-8613-FE3BAEFA0258}" destId="{38270A16-1F99-483B-998E-84A188A4FDB6}" srcOrd="2" destOrd="0" parTransId="{22606406-16F8-41C8-80A7-AFFBDC2BBE00}" sibTransId="{EE482C23-B89E-4D1A-8ADB-1F6121DDC92C}"/>
    <dgm:cxn modelId="{5A0C5FBA-3402-4755-BE74-3001E6813D05}" type="presOf" srcId="{6C6CFADE-4A70-4673-930C-88FD50F9EA93}" destId="{46A2C159-31B9-4720-8A2B-7203F39D62AE}" srcOrd="0" destOrd="3" presId="urn:microsoft.com/office/officeart/2005/8/layout/process1"/>
    <dgm:cxn modelId="{53A229C6-3BC0-4496-A8D5-50906342A748}" type="presOf" srcId="{38270A16-1F99-483B-998E-84A188A4FDB6}" destId="{DB5E6BFC-6D82-45F8-9BE4-F71F9F390402}" srcOrd="0" destOrd="0" presId="urn:microsoft.com/office/officeart/2005/8/layout/process1"/>
    <dgm:cxn modelId="{BEFE36CA-3F1F-45C2-B5B2-BD73CB7EC5D9}" type="presOf" srcId="{640F352E-099C-40AB-A1D1-46204C3DCAC3}" destId="{75A41041-2621-4EC7-864D-AD956BEABBE1}" srcOrd="0" destOrd="1" presId="urn:microsoft.com/office/officeart/2005/8/layout/process1"/>
    <dgm:cxn modelId="{AF6DA8D3-B4D1-4792-B681-A130A4747B8F}" type="presOf" srcId="{869C3B23-D423-4332-AF00-652D19FBB571}" destId="{C1FAD282-3753-44D4-A3ED-68DFC007E8C2}" srcOrd="0" destOrd="0" presId="urn:microsoft.com/office/officeart/2005/8/layout/process1"/>
    <dgm:cxn modelId="{363DDDD4-DCB8-47EB-916A-8DBFAA5D82DD}" srcId="{0D81EE0A-5F81-4C1A-92E4-F9F65BFA1491}" destId="{6C6CFADE-4A70-4673-930C-88FD50F9EA93}" srcOrd="2" destOrd="0" parTransId="{D45B1C1D-58A3-4F58-BE38-A6B1F80E97B8}" sibTransId="{4333E886-4781-45DD-887F-598A8CA64755}"/>
    <dgm:cxn modelId="{3D936EDB-DD7B-482A-B8A7-3A3985D88C22}" type="presOf" srcId="{83BC890F-BE37-49D1-99A7-2EDC7427DB5B}" destId="{DB5E6BFC-6D82-45F8-9BE4-F71F9F390402}" srcOrd="0" destOrd="2" presId="urn:microsoft.com/office/officeart/2005/8/layout/process1"/>
    <dgm:cxn modelId="{7C3C47E1-08F6-4DAF-A356-65940A917486}" srcId="{4E0BACA7-ADDE-485A-909C-3F1607ED45D6}" destId="{37B94E05-7651-4386-B55B-FA12BFB2598D}" srcOrd="0" destOrd="0" parTransId="{FFAE37F2-D080-4309-8FB5-3CE46DC21200}" sibTransId="{6E5E320A-0EB4-4474-A9B4-AF8330037321}"/>
    <dgm:cxn modelId="{AB1F4BE1-465B-44F9-AB2E-01B36C0B8C9B}" srcId="{8E57FC85-C106-4CBE-8613-FE3BAEFA0258}" destId="{4E0BACA7-ADDE-485A-909C-3F1607ED45D6}" srcOrd="4" destOrd="0" parTransId="{D782A106-CB40-4AA2-A094-9FE312C4884E}" sibTransId="{71AAC18D-A952-44CF-9068-12DA5A02C381}"/>
    <dgm:cxn modelId="{97D76DE8-50D7-4720-9639-E5ED3F4BDD0B}" type="presOf" srcId="{0EF8A685-0503-4123-95E9-BB88FD026EC8}" destId="{C1FAD282-3753-44D4-A3ED-68DFC007E8C2}" srcOrd="0" destOrd="1" presId="urn:microsoft.com/office/officeart/2005/8/layout/process1"/>
    <dgm:cxn modelId="{241F7DEC-C5E3-47D7-8A00-9E00B4507C28}" type="presOf" srcId="{4E0BACA7-ADDE-485A-909C-3F1607ED45D6}" destId="{38153679-7C54-499A-BA50-32A7ABEF3993}" srcOrd="0" destOrd="0" presId="urn:microsoft.com/office/officeart/2005/8/layout/process1"/>
    <dgm:cxn modelId="{4FD7F3EF-BE32-479D-9721-AEC35CA84B38}" srcId="{A321FB58-93BB-40A0-9A8C-EE8DFB86B6CC}" destId="{E90E366B-6DEB-4713-BC32-A10AE3CC371A}" srcOrd="0" destOrd="0" parTransId="{D6EE32F0-A81E-4643-AFF3-0E632AC5F28A}" sibTransId="{6FEA8774-1F61-4E76-AFCF-1663970445C3}"/>
    <dgm:cxn modelId="{314E0EF1-96C3-4B19-85F1-EB1D31B0A947}" srcId="{8E57FC85-C106-4CBE-8613-FE3BAEFA0258}" destId="{869C3B23-D423-4332-AF00-652D19FBB571}" srcOrd="3" destOrd="0" parTransId="{E287B3B8-902F-46E2-A0DE-64B8D28B5B9D}" sibTransId="{7EC73176-8145-48B3-8AEA-D3EB773CC858}"/>
    <dgm:cxn modelId="{EF4577F9-F049-4733-899D-2D98891A412A}" type="presOf" srcId="{156187B9-1554-4385-8A75-9EC703EF0168}" destId="{46A2C159-31B9-4720-8A2B-7203F39D62AE}" srcOrd="0" destOrd="1" presId="urn:microsoft.com/office/officeart/2005/8/layout/process1"/>
    <dgm:cxn modelId="{8958A5FE-216E-4962-865B-F10AAD1E2A36}" type="presOf" srcId="{6F758BA4-D3B5-44EA-9FB4-59028F934A0E}" destId="{F21E263C-7466-419D-A0D4-B0CA0349145E}" srcOrd="1" destOrd="0" presId="urn:microsoft.com/office/officeart/2005/8/layout/process1"/>
    <dgm:cxn modelId="{E553228F-E4E7-41D5-8198-178A6FF03EF8}" type="presParOf" srcId="{FDB1C744-4BBD-4BC2-9EBE-192A3E345337}" destId="{75A41041-2621-4EC7-864D-AD956BEABBE1}" srcOrd="0" destOrd="0" presId="urn:microsoft.com/office/officeart/2005/8/layout/process1"/>
    <dgm:cxn modelId="{96DEFA73-A73A-417B-963B-980FB4E6DD69}" type="presParOf" srcId="{FDB1C744-4BBD-4BC2-9EBE-192A3E345337}" destId="{9F23DC50-CD14-4CC3-8190-7B186F4127FA}" srcOrd="1" destOrd="0" presId="urn:microsoft.com/office/officeart/2005/8/layout/process1"/>
    <dgm:cxn modelId="{008D7643-4F2C-4E1E-BF95-09CA8179C8FA}" type="presParOf" srcId="{9F23DC50-CD14-4CC3-8190-7B186F4127FA}" destId="{F2C3D7B5-3C63-49FA-A01A-CC1B7B01B21D}" srcOrd="0" destOrd="0" presId="urn:microsoft.com/office/officeart/2005/8/layout/process1"/>
    <dgm:cxn modelId="{C2ED10E4-D83C-4126-B3A8-9B1B404E982A}" type="presParOf" srcId="{FDB1C744-4BBD-4BC2-9EBE-192A3E345337}" destId="{46A2C159-31B9-4720-8A2B-7203F39D62AE}" srcOrd="2" destOrd="0" presId="urn:microsoft.com/office/officeart/2005/8/layout/process1"/>
    <dgm:cxn modelId="{04941DB6-CB05-47E4-AA84-7A383593ED00}" type="presParOf" srcId="{FDB1C744-4BBD-4BC2-9EBE-192A3E345337}" destId="{9DC85BD7-32EC-4DE8-B0CD-D12DAAB023DF}" srcOrd="3" destOrd="0" presId="urn:microsoft.com/office/officeart/2005/8/layout/process1"/>
    <dgm:cxn modelId="{F84DC801-EE21-4583-A09F-73B37F378AAB}" type="presParOf" srcId="{9DC85BD7-32EC-4DE8-B0CD-D12DAAB023DF}" destId="{F21E263C-7466-419D-A0D4-B0CA0349145E}" srcOrd="0" destOrd="0" presId="urn:microsoft.com/office/officeart/2005/8/layout/process1"/>
    <dgm:cxn modelId="{5CC3E4EC-BDB2-4486-9FA2-0368DD31FAB0}" type="presParOf" srcId="{FDB1C744-4BBD-4BC2-9EBE-192A3E345337}" destId="{DB5E6BFC-6D82-45F8-9BE4-F71F9F390402}" srcOrd="4" destOrd="0" presId="urn:microsoft.com/office/officeart/2005/8/layout/process1"/>
    <dgm:cxn modelId="{44E90FF2-91AC-4BA6-BE60-4D9C4DFC118B}" type="presParOf" srcId="{FDB1C744-4BBD-4BC2-9EBE-192A3E345337}" destId="{1422AA4B-F5A4-4920-8824-230AF8A2F803}" srcOrd="5" destOrd="0" presId="urn:microsoft.com/office/officeart/2005/8/layout/process1"/>
    <dgm:cxn modelId="{CD385071-100A-4888-8E4E-935915103268}" type="presParOf" srcId="{1422AA4B-F5A4-4920-8824-230AF8A2F803}" destId="{FBA38436-B2BE-42C0-B969-9382DB0D351A}" srcOrd="0" destOrd="0" presId="urn:microsoft.com/office/officeart/2005/8/layout/process1"/>
    <dgm:cxn modelId="{8AE175B7-E798-4FCA-AB68-046FCC91AE10}" type="presParOf" srcId="{FDB1C744-4BBD-4BC2-9EBE-192A3E345337}" destId="{C1FAD282-3753-44D4-A3ED-68DFC007E8C2}" srcOrd="6" destOrd="0" presId="urn:microsoft.com/office/officeart/2005/8/layout/process1"/>
    <dgm:cxn modelId="{8C54BF94-B03E-4F44-8472-7B615749B1E5}" type="presParOf" srcId="{FDB1C744-4BBD-4BC2-9EBE-192A3E345337}" destId="{742372D3-0B60-47BF-A1BB-A88B940CB160}" srcOrd="7" destOrd="0" presId="urn:microsoft.com/office/officeart/2005/8/layout/process1"/>
    <dgm:cxn modelId="{F0C6C463-64C4-49AD-B6D3-28017610C938}" type="presParOf" srcId="{742372D3-0B60-47BF-A1BB-A88B940CB160}" destId="{839DAE65-C8BD-4369-9AAF-ADED27F8F9F3}" srcOrd="0" destOrd="0" presId="urn:microsoft.com/office/officeart/2005/8/layout/process1"/>
    <dgm:cxn modelId="{CD050723-B0EB-4F56-AE4D-A33C539C7CE3}" type="presParOf" srcId="{FDB1C744-4BBD-4BC2-9EBE-192A3E345337}" destId="{38153679-7C54-499A-BA50-32A7ABEF3993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A41041-2621-4EC7-864D-AD956BEABBE1}">
      <dsp:nvSpPr>
        <dsp:cNvPr id="0" name=""/>
        <dsp:cNvSpPr/>
      </dsp:nvSpPr>
      <dsp:spPr>
        <a:xfrm>
          <a:off x="5060" y="971278"/>
          <a:ext cx="1568843" cy="226501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50800" dir="5400000" algn="ctr" rotWithShape="0">
            <a:srgbClr val="000000">
              <a:alpha val="43137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Century Gothic" panose="020B0502020202020204" pitchFamily="34" charset="0"/>
            </a:rPr>
            <a:t>15/07/22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it-IT" sz="1400" kern="1200" dirty="0">
              <a:latin typeface="Century Gothic" panose="020B0502020202020204" pitchFamily="34" charset="0"/>
            </a:rPr>
            <a:t>	</a:t>
          </a:r>
          <a:r>
            <a:rPr lang="it-IT" sz="1400" b="1" kern="1200" dirty="0">
              <a:latin typeface="Century Gothic" panose="020B0502020202020204" pitchFamily="34" charset="0"/>
            </a:rPr>
            <a:t>Accordo di partenariato</a:t>
          </a:r>
        </a:p>
      </dsp:txBody>
      <dsp:txXfrm>
        <a:off x="51010" y="1017228"/>
        <a:ext cx="1476943" cy="2173117"/>
      </dsp:txXfrm>
    </dsp:sp>
    <dsp:sp modelId="{9F23DC50-CD14-4CC3-8190-7B186F4127FA}">
      <dsp:nvSpPr>
        <dsp:cNvPr id="0" name=""/>
        <dsp:cNvSpPr/>
      </dsp:nvSpPr>
      <dsp:spPr>
        <a:xfrm>
          <a:off x="1730788" y="1909250"/>
          <a:ext cx="332594" cy="3890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50800" dir="5400000" algn="ctr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600" kern="1200"/>
        </a:p>
      </dsp:txBody>
      <dsp:txXfrm>
        <a:off x="1730788" y="1987065"/>
        <a:ext cx="232816" cy="233443"/>
      </dsp:txXfrm>
    </dsp:sp>
    <dsp:sp modelId="{46A2C159-31B9-4720-8A2B-7203F39D62AE}">
      <dsp:nvSpPr>
        <dsp:cNvPr id="0" name=""/>
        <dsp:cNvSpPr/>
      </dsp:nvSpPr>
      <dsp:spPr>
        <a:xfrm>
          <a:off x="2201441" y="971278"/>
          <a:ext cx="1568843" cy="226501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50800" dir="5400000" algn="ctr" rotWithShape="0">
            <a:srgbClr val="000000">
              <a:alpha val="43137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Century Gothic" panose="020B0502020202020204" pitchFamily="34" charset="0"/>
            </a:rPr>
            <a:t>01/08/22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it-IT" sz="1300" kern="1200" dirty="0">
              <a:latin typeface="Century Gothic" panose="020B0502020202020204" pitchFamily="34" charset="0"/>
            </a:rPr>
            <a:t>	</a:t>
          </a:r>
          <a:r>
            <a:rPr lang="it-IT" sz="1400" b="1" kern="1200" dirty="0">
              <a:latin typeface="Century Gothic" panose="020B0502020202020204" pitchFamily="34" charset="0"/>
            </a:rPr>
            <a:t>Approvazione PR FESR Lombardia 2021-2027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it-IT" sz="1400" b="1" kern="1200" dirty="0">
            <a:latin typeface="Century Gothic" panose="020B0502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it-IT" sz="1400" b="1" kern="1200" dirty="0">
              <a:latin typeface="Century Gothic" panose="020B0502020202020204" pitchFamily="34" charset="0"/>
            </a:rPr>
            <a:t>  Decisione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it-IT" sz="1400" b="1" kern="1200" dirty="0">
              <a:latin typeface="Century Gothic" panose="020B0502020202020204" pitchFamily="34" charset="0"/>
            </a:rPr>
            <a:t>  C(2022) 5671 </a:t>
          </a:r>
          <a:r>
            <a:rPr lang="it-IT" sz="1400" b="1" kern="1200" dirty="0" err="1">
              <a:latin typeface="Century Gothic" panose="020B0502020202020204" pitchFamily="34" charset="0"/>
            </a:rPr>
            <a:t>final</a:t>
          </a:r>
          <a:r>
            <a:rPr lang="it-IT" sz="1400" b="1" kern="1200" dirty="0">
              <a:latin typeface="Century Gothic" panose="020B0502020202020204" pitchFamily="34" charset="0"/>
            </a:rPr>
            <a:t> </a:t>
          </a:r>
        </a:p>
      </dsp:txBody>
      <dsp:txXfrm>
        <a:off x="2247391" y="1017228"/>
        <a:ext cx="1476943" cy="2173117"/>
      </dsp:txXfrm>
    </dsp:sp>
    <dsp:sp modelId="{9DC85BD7-32EC-4DE8-B0CD-D12DAAB023DF}">
      <dsp:nvSpPr>
        <dsp:cNvPr id="0" name=""/>
        <dsp:cNvSpPr/>
      </dsp:nvSpPr>
      <dsp:spPr>
        <a:xfrm>
          <a:off x="3927169" y="1909250"/>
          <a:ext cx="332594" cy="3890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50800" dir="5400000" algn="ctr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600" kern="1200"/>
        </a:p>
      </dsp:txBody>
      <dsp:txXfrm>
        <a:off x="3927169" y="1987065"/>
        <a:ext cx="232816" cy="233443"/>
      </dsp:txXfrm>
    </dsp:sp>
    <dsp:sp modelId="{DB5E6BFC-6D82-45F8-9BE4-F71F9F390402}">
      <dsp:nvSpPr>
        <dsp:cNvPr id="0" name=""/>
        <dsp:cNvSpPr/>
      </dsp:nvSpPr>
      <dsp:spPr>
        <a:xfrm>
          <a:off x="4397822" y="971278"/>
          <a:ext cx="1568843" cy="226501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50800" dir="5400000" algn="ctr" rotWithShape="0">
            <a:srgbClr val="000000">
              <a:alpha val="43137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Century Gothic" panose="020B0502020202020204" pitchFamily="34" charset="0"/>
            </a:rPr>
            <a:t>05/09/22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it-IT" sz="1400" kern="1200" dirty="0">
              <a:latin typeface="Century Gothic" panose="020B0502020202020204" pitchFamily="34" charset="0"/>
            </a:rPr>
            <a:t>	</a:t>
          </a:r>
          <a:r>
            <a:rPr lang="it-IT" sz="1400" b="1" kern="1200" dirty="0">
              <a:latin typeface="Century Gothic" panose="020B0502020202020204" pitchFamily="34" charset="0"/>
            </a:rPr>
            <a:t>Presa d’atto della Decisione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it-IT" sz="1400" b="1" kern="1200" dirty="0">
            <a:latin typeface="Century Gothic" panose="020B0502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it-IT" sz="1400" b="1" kern="1200" dirty="0">
            <a:latin typeface="Century Gothic" panose="020B0502020202020204" pitchFamily="34" charset="0"/>
          </a:endParaRP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it-IT" sz="1400" b="1" kern="1200" dirty="0">
              <a:latin typeface="Century Gothic" panose="020B0502020202020204" pitchFamily="34" charset="0"/>
            </a:rPr>
            <a:t>DGR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it-IT" sz="1400" b="1" kern="1200" dirty="0">
              <a:latin typeface="Century Gothic" panose="020B0502020202020204" pitchFamily="34" charset="0"/>
            </a:rPr>
            <a:t>6884/2022</a:t>
          </a:r>
        </a:p>
      </dsp:txBody>
      <dsp:txXfrm>
        <a:off x="4443772" y="1017228"/>
        <a:ext cx="1476943" cy="2173117"/>
      </dsp:txXfrm>
    </dsp:sp>
    <dsp:sp modelId="{1422AA4B-F5A4-4920-8824-230AF8A2F803}">
      <dsp:nvSpPr>
        <dsp:cNvPr id="0" name=""/>
        <dsp:cNvSpPr/>
      </dsp:nvSpPr>
      <dsp:spPr>
        <a:xfrm>
          <a:off x="6123550" y="1909250"/>
          <a:ext cx="332594" cy="3890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50800" dir="5400000" algn="ctr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600" kern="1200"/>
        </a:p>
      </dsp:txBody>
      <dsp:txXfrm>
        <a:off x="6123550" y="1987065"/>
        <a:ext cx="232816" cy="233443"/>
      </dsp:txXfrm>
    </dsp:sp>
    <dsp:sp modelId="{C1FAD282-3753-44D4-A3ED-68DFC007E8C2}">
      <dsp:nvSpPr>
        <dsp:cNvPr id="0" name=""/>
        <dsp:cNvSpPr/>
      </dsp:nvSpPr>
      <dsp:spPr>
        <a:xfrm>
          <a:off x="6594203" y="971278"/>
          <a:ext cx="1568843" cy="226501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50800" dir="5400000" algn="ctr" rotWithShape="0">
            <a:srgbClr val="000000">
              <a:alpha val="43137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Century Gothic" panose="020B0502020202020204" pitchFamily="34" charset="0"/>
            </a:rPr>
            <a:t>08/09/22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it-IT" sz="1200" kern="1200" dirty="0">
              <a:latin typeface="Century Gothic" panose="020B0502020202020204" pitchFamily="34" charset="0"/>
            </a:rPr>
            <a:t>	</a:t>
          </a:r>
          <a:r>
            <a:rPr lang="it-IT" sz="1400" b="1" kern="1200" dirty="0">
              <a:latin typeface="Century Gothic" panose="020B0502020202020204" pitchFamily="34" charset="0"/>
            </a:rPr>
            <a:t>Condivisione con la Commissione europea dei criteri di selezione ex art. 40 Reg. 1060/2021</a:t>
          </a:r>
        </a:p>
      </dsp:txBody>
      <dsp:txXfrm>
        <a:off x="6640153" y="1017228"/>
        <a:ext cx="1476943" cy="2173117"/>
      </dsp:txXfrm>
    </dsp:sp>
    <dsp:sp modelId="{742372D3-0B60-47BF-A1BB-A88B940CB160}">
      <dsp:nvSpPr>
        <dsp:cNvPr id="0" name=""/>
        <dsp:cNvSpPr/>
      </dsp:nvSpPr>
      <dsp:spPr>
        <a:xfrm>
          <a:off x="8319931" y="1909250"/>
          <a:ext cx="332594" cy="3890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50800" dir="5400000" algn="ctr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600" kern="1200"/>
        </a:p>
      </dsp:txBody>
      <dsp:txXfrm>
        <a:off x="8319931" y="1987065"/>
        <a:ext cx="232816" cy="233443"/>
      </dsp:txXfrm>
    </dsp:sp>
    <dsp:sp modelId="{38153679-7C54-499A-BA50-32A7ABEF3993}">
      <dsp:nvSpPr>
        <dsp:cNvPr id="0" name=""/>
        <dsp:cNvSpPr/>
      </dsp:nvSpPr>
      <dsp:spPr>
        <a:xfrm>
          <a:off x="8790584" y="971278"/>
          <a:ext cx="1568843" cy="226501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50800" dir="5400000" algn="ctr" rotWithShape="0">
            <a:srgbClr val="000000">
              <a:alpha val="43137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Century Gothic" panose="020B0502020202020204" pitchFamily="34" charset="0"/>
            </a:rPr>
            <a:t>29/09/22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it-IT" sz="1500" kern="1200" dirty="0">
              <a:latin typeface="Century Gothic" panose="020B0502020202020204" pitchFamily="34" charset="0"/>
            </a:rPr>
            <a:t>	</a:t>
          </a:r>
          <a:r>
            <a:rPr lang="it-IT" sz="1400" b="1" kern="1200" dirty="0">
              <a:latin typeface="Century Gothic" panose="020B0502020202020204" pitchFamily="34" charset="0"/>
            </a:rPr>
            <a:t>Comitato di sorveglianza</a:t>
          </a:r>
        </a:p>
      </dsp:txBody>
      <dsp:txXfrm>
        <a:off x="8836534" y="1017228"/>
        <a:ext cx="1476943" cy="21731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16B1A3-9B86-4DD1-B744-59B1C732E8BB}" type="datetimeFigureOut">
              <a:rPr lang="it-IT" smtClean="0"/>
              <a:t>30/11/2022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884F77-58EF-409E-B81D-D71B655332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7934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946-8E69-4443-B107-23393DEF3C08}" type="datetimeFigureOut">
              <a:rPr lang="it-IT" smtClean="0"/>
              <a:t>30/11/2022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F5D90-78A3-4229-8FEE-CAC3C29833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7950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946-8E69-4443-B107-23393DEF3C08}" type="datetimeFigureOut">
              <a:rPr lang="it-IT" smtClean="0"/>
              <a:t>30/11/2022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F5D90-78A3-4229-8FEE-CAC3C29833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9416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946-8E69-4443-B107-23393DEF3C08}" type="datetimeFigureOut">
              <a:rPr lang="it-IT" smtClean="0"/>
              <a:t>30/11/2022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F5D90-78A3-4229-8FEE-CAC3C29833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4369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946-8E69-4443-B107-23393DEF3C08}" type="datetimeFigureOut">
              <a:rPr lang="it-IT" smtClean="0"/>
              <a:t>30/11/2022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F5D90-78A3-4229-8FEE-CAC3C29833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5113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946-8E69-4443-B107-23393DEF3C08}" type="datetimeFigureOut">
              <a:rPr lang="it-IT" smtClean="0"/>
              <a:t>30/11/2022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F5D90-78A3-4229-8FEE-CAC3C29833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0857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946-8E69-4443-B107-23393DEF3C08}" type="datetimeFigureOut">
              <a:rPr lang="it-IT" smtClean="0"/>
              <a:t>30/11/2022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F5D90-78A3-4229-8FEE-CAC3C29833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410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946-8E69-4443-B107-23393DEF3C08}" type="datetimeFigureOut">
              <a:rPr lang="it-IT" smtClean="0"/>
              <a:t>30/11/2022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F5D90-78A3-4229-8FEE-CAC3C29833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9264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946-8E69-4443-B107-23393DEF3C08}" type="datetimeFigureOut">
              <a:rPr lang="it-IT" smtClean="0"/>
              <a:t>30/11/2022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F5D90-78A3-4229-8FEE-CAC3C29833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5433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946-8E69-4443-B107-23393DEF3C08}" type="datetimeFigureOut">
              <a:rPr lang="it-IT" smtClean="0"/>
              <a:t>30/11/2022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F5D90-78A3-4229-8FEE-CAC3C29833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0273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946-8E69-4443-B107-23393DEF3C08}" type="datetimeFigureOut">
              <a:rPr lang="it-IT" smtClean="0"/>
              <a:t>30/11/2022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F5D90-78A3-4229-8FEE-CAC3C29833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3059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946-8E69-4443-B107-23393DEF3C08}" type="datetimeFigureOut">
              <a:rPr lang="it-IT" smtClean="0"/>
              <a:t>30/11/2022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F5D90-78A3-4229-8FEE-CAC3C29833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1111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17946-8E69-4443-B107-23393DEF3C08}" type="datetimeFigureOut">
              <a:rPr lang="it-IT" smtClean="0"/>
              <a:t>30/11/2022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F5D90-78A3-4229-8FEE-CAC3C29833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1684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chart" Target="../charts/chart1.xml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0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025A5AB3-C011-4BD1-AF68-DF533DAE989C}"/>
              </a:ext>
            </a:extLst>
          </p:cNvPr>
          <p:cNvSpPr/>
          <p:nvPr/>
        </p:nvSpPr>
        <p:spPr>
          <a:xfrm>
            <a:off x="142875" y="133350"/>
            <a:ext cx="11928353" cy="6575949"/>
          </a:xfrm>
          <a:prstGeom prst="rect">
            <a:avLst/>
          </a:prstGeom>
          <a:noFill/>
          <a:ln w="292100" cap="sq" cmpd="sng">
            <a:solidFill>
              <a:srgbClr val="086A2E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DA9101C5-3909-4A6C-AAD7-177F3783C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9246" y="2829422"/>
            <a:ext cx="10113507" cy="1183803"/>
          </a:xfrm>
        </p:spPr>
        <p:txBody>
          <a:bodyPr>
            <a:noAutofit/>
          </a:bodyPr>
          <a:lstStyle/>
          <a:p>
            <a:r>
              <a:rPr lang="it-IT" sz="4400" b="1" dirty="0">
                <a:solidFill>
                  <a:srgbClr val="007239"/>
                </a:solidFill>
                <a:latin typeface="Century Gothic" panose="020B0502020202020204" pitchFamily="34" charset="0"/>
              </a:rPr>
              <a:t>EVENTO ANNUALE</a:t>
            </a:r>
            <a:br>
              <a:rPr lang="it-IT" sz="4400" b="1" dirty="0">
                <a:solidFill>
                  <a:srgbClr val="007239"/>
                </a:solidFill>
                <a:latin typeface="Century Gothic" panose="020B0502020202020204" pitchFamily="34" charset="0"/>
              </a:rPr>
            </a:br>
            <a:r>
              <a:rPr lang="it-IT" sz="4400" b="1" dirty="0">
                <a:solidFill>
                  <a:srgbClr val="007239"/>
                </a:solidFill>
                <a:latin typeface="Century Gothic" panose="020B0502020202020204" pitchFamily="34" charset="0"/>
              </a:rPr>
              <a:t>FESR 2014-2020 E 2021-2027</a:t>
            </a:r>
            <a:endParaRPr lang="it-IT" sz="4400" b="1" dirty="0">
              <a:latin typeface="Century Gothic" panose="020B050202020202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9718E68-D13F-4243-86F8-F7A7F75F872E}"/>
              </a:ext>
            </a:extLst>
          </p:cNvPr>
          <p:cNvSpPr txBox="1"/>
          <p:nvPr/>
        </p:nvSpPr>
        <p:spPr>
          <a:xfrm>
            <a:off x="1039246" y="4621031"/>
            <a:ext cx="10113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it-IT" sz="2400" dirty="0">
                <a:latin typeface="Century Gothic" panose="020B0502020202020204" pitchFamily="34" charset="0"/>
              </a:rPr>
              <a:t>Milano, 1 dicembre 2022</a:t>
            </a:r>
            <a:endParaRPr lang="it-IT" sz="2400" dirty="0">
              <a:latin typeface="Century Gothic" panose="020B0502020202020204" pitchFamily="34" charset="0"/>
              <a:cs typeface="Helvetica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B628BAA6-C9B2-4BB8-9BE6-E4018F1DA6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246" y="581049"/>
            <a:ext cx="10113508" cy="827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153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025A5AB3-C011-4BD1-AF68-DF533DAE989C}"/>
              </a:ext>
            </a:extLst>
          </p:cNvPr>
          <p:cNvSpPr/>
          <p:nvPr/>
        </p:nvSpPr>
        <p:spPr>
          <a:xfrm>
            <a:off x="142875" y="133350"/>
            <a:ext cx="11928353" cy="6575949"/>
          </a:xfrm>
          <a:prstGeom prst="rect">
            <a:avLst/>
          </a:prstGeom>
          <a:noFill/>
          <a:ln w="292100" cap="sq" cmpd="sng">
            <a:solidFill>
              <a:srgbClr val="086A2E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DA9101C5-3909-4A6C-AAD7-177F3783C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9246" y="2829422"/>
            <a:ext cx="10113507" cy="1183803"/>
          </a:xfrm>
        </p:spPr>
        <p:txBody>
          <a:bodyPr>
            <a:noAutofit/>
          </a:bodyPr>
          <a:lstStyle/>
          <a:p>
            <a:r>
              <a:rPr lang="it-IT" sz="4400" b="1" dirty="0">
                <a:solidFill>
                  <a:srgbClr val="007239"/>
                </a:solidFill>
                <a:latin typeface="Century Gothic" panose="020B0502020202020204" pitchFamily="34" charset="0"/>
              </a:rPr>
              <a:t>GRAZIE DELL’ATTENZIONE</a:t>
            </a:r>
            <a:endParaRPr lang="it-IT" sz="4400" b="1" dirty="0">
              <a:latin typeface="Century Gothic" panose="020B050202020202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9718E68-D13F-4243-86F8-F7A7F75F872E}"/>
              </a:ext>
            </a:extLst>
          </p:cNvPr>
          <p:cNvSpPr txBox="1"/>
          <p:nvPr/>
        </p:nvSpPr>
        <p:spPr>
          <a:xfrm>
            <a:off x="1039246" y="4621031"/>
            <a:ext cx="101135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it-IT" sz="2400" dirty="0">
                <a:latin typeface="Century Gothic" panose="020B0502020202020204" pitchFamily="34" charset="0"/>
              </a:rPr>
              <a:t>dario_sciunnach@regione.lombardia.it</a:t>
            </a:r>
          </a:p>
          <a:p>
            <a:pPr algn="ctr">
              <a:defRPr/>
            </a:pPr>
            <a:r>
              <a:rPr lang="it-IT" sz="2400" dirty="0">
                <a:latin typeface="Century Gothic" panose="020B0502020202020204" pitchFamily="34" charset="0"/>
                <a:cs typeface="Helvetica"/>
              </a:rPr>
              <a:t>AdG_FESR_1420@regione.lombardia.it</a:t>
            </a:r>
          </a:p>
          <a:p>
            <a:pPr algn="ctr">
              <a:defRPr/>
            </a:pPr>
            <a:r>
              <a:rPr lang="it-IT" sz="2400" dirty="0">
                <a:latin typeface="Century Gothic" panose="020B0502020202020204" pitchFamily="34" charset="0"/>
                <a:cs typeface="Helvetica"/>
              </a:rPr>
              <a:t>comitatosorveglianzaFESR2127@regione.lombardia.it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B628BAA6-C9B2-4BB8-9BE6-E4018F1DA6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246" y="581049"/>
            <a:ext cx="10113508" cy="827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876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CDAAA6B4-52E9-4955-AD28-1CFE770560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9" b="7770"/>
          <a:stretch/>
        </p:blipFill>
        <p:spPr>
          <a:xfrm>
            <a:off x="6724650" y="6174047"/>
            <a:ext cx="4914900" cy="372975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4013F2A5-8A65-B13D-B652-F1F8A64D01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3177"/>
          <a:stretch/>
        </p:blipFill>
        <p:spPr>
          <a:xfrm>
            <a:off x="552450" y="103643"/>
            <a:ext cx="1219228" cy="593260"/>
          </a:xfrm>
          <a:prstGeom prst="rect">
            <a:avLst/>
          </a:prstGeom>
        </p:spPr>
      </p:pic>
      <p:cxnSp>
        <p:nvCxnSpPr>
          <p:cNvPr id="36" name="Connettore diritto 35">
            <a:extLst>
              <a:ext uri="{FF2B5EF4-FFF2-40B4-BE49-F238E27FC236}">
                <a16:creationId xmlns:a16="http://schemas.microsoft.com/office/drawing/2014/main" id="{D764225D-5A4B-C7FF-714C-8F0D8940DA41}"/>
              </a:ext>
            </a:extLst>
          </p:cNvPr>
          <p:cNvCxnSpPr>
            <a:cxnSpLocks/>
          </p:cNvCxnSpPr>
          <p:nvPr/>
        </p:nvCxnSpPr>
        <p:spPr>
          <a:xfrm>
            <a:off x="609600" y="744798"/>
            <a:ext cx="11029950" cy="0"/>
          </a:xfrm>
          <a:prstGeom prst="line">
            <a:avLst/>
          </a:prstGeom>
          <a:ln>
            <a:solidFill>
              <a:srgbClr val="007239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ella 4">
            <a:extLst>
              <a:ext uri="{FF2B5EF4-FFF2-40B4-BE49-F238E27FC236}">
                <a16:creationId xmlns:a16="http://schemas.microsoft.com/office/drawing/2014/main" id="{D50A3DE5-5811-4E41-BCB8-30427F63D6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938624"/>
              </p:ext>
            </p:extLst>
          </p:nvPr>
        </p:nvGraphicFramePr>
        <p:xfrm>
          <a:off x="596441" y="879491"/>
          <a:ext cx="3982518" cy="55696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7506">
                  <a:extLst>
                    <a:ext uri="{9D8B030D-6E8A-4147-A177-3AD203B41FA5}">
                      <a16:colId xmlns:a16="http://schemas.microsoft.com/office/drawing/2014/main" val="2203999735"/>
                    </a:ext>
                  </a:extLst>
                </a:gridCol>
                <a:gridCol w="1327506">
                  <a:extLst>
                    <a:ext uri="{9D8B030D-6E8A-4147-A177-3AD203B41FA5}">
                      <a16:colId xmlns:a16="http://schemas.microsoft.com/office/drawing/2014/main" val="3721014139"/>
                    </a:ext>
                  </a:extLst>
                </a:gridCol>
                <a:gridCol w="1327506">
                  <a:extLst>
                    <a:ext uri="{9D8B030D-6E8A-4147-A177-3AD203B41FA5}">
                      <a16:colId xmlns:a16="http://schemas.microsoft.com/office/drawing/2014/main" val="2149611366"/>
                    </a:ext>
                  </a:extLst>
                </a:gridCol>
              </a:tblGrid>
              <a:tr h="1353571">
                <a:tc>
                  <a:txBody>
                    <a:bodyPr/>
                    <a:lstStyle/>
                    <a:p>
                      <a:r>
                        <a:rPr lang="it-IT" sz="1100" dirty="0">
                          <a:latin typeface="Century Gothic" panose="020B0502020202020204" pitchFamily="34" charset="0"/>
                        </a:rPr>
                        <a:t>OP 1</a:t>
                      </a:r>
                    </a:p>
                    <a:p>
                      <a:r>
                        <a:rPr lang="it-IT" sz="1100" dirty="0">
                          <a:latin typeface="Century Gothic" panose="020B0502020202020204" pitchFamily="34" charset="0"/>
                        </a:rPr>
                        <a:t>Un’Europa più competitiva e intelligente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100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it-IT" sz="1100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it-IT" sz="800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it-IT" sz="1100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ASSE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it-IT" sz="1100" dirty="0">
                        <a:latin typeface="Century Gothic" panose="020B0502020202020204" pitchFamily="34" charset="0"/>
                      </a:endParaRPr>
                    </a:p>
                    <a:p>
                      <a:pPr algn="r"/>
                      <a:endParaRPr lang="it-IT" sz="1100" dirty="0">
                        <a:latin typeface="Century Gothic" panose="020B0502020202020204" pitchFamily="34" charset="0"/>
                      </a:endParaRPr>
                    </a:p>
                    <a:p>
                      <a:pPr algn="r"/>
                      <a:endParaRPr lang="it-IT" sz="800" dirty="0">
                        <a:latin typeface="Century Gothic" panose="020B0502020202020204" pitchFamily="34" charset="0"/>
                      </a:endParaRPr>
                    </a:p>
                    <a:p>
                      <a:pPr algn="r"/>
                      <a:endParaRPr lang="it-IT" sz="1100" dirty="0">
                        <a:latin typeface="Century Gothic" panose="020B0502020202020204" pitchFamily="34" charset="0"/>
                      </a:endParaRPr>
                    </a:p>
                    <a:p>
                      <a:pPr algn="r"/>
                      <a:r>
                        <a:rPr lang="it-IT" sz="1100" dirty="0">
                          <a:latin typeface="Century Gothic" panose="020B0502020202020204" pitchFamily="34" charset="0"/>
                        </a:rPr>
                        <a:t>1.091.000.000 €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1424668"/>
                  </a:ext>
                </a:extLst>
              </a:tr>
              <a:tr h="744106">
                <a:tc rowSpan="2">
                  <a:txBody>
                    <a:bodyPr/>
                    <a:lstStyle/>
                    <a:p>
                      <a:r>
                        <a:rPr lang="it-IT" sz="1100" b="1" kern="1200" dirty="0">
                          <a:solidFill>
                            <a:schemeClr val="l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OP 2</a:t>
                      </a:r>
                    </a:p>
                    <a:p>
                      <a:r>
                        <a:rPr lang="it-IT" sz="1100" b="1" kern="1200" dirty="0">
                          <a:solidFill>
                            <a:schemeClr val="l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Un’Europa più verde </a:t>
                      </a:r>
                    </a:p>
                    <a:p>
                      <a:r>
                        <a:rPr lang="it-IT" sz="900" b="1" kern="1200" dirty="0">
                          <a:solidFill>
                            <a:schemeClr val="l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 basse emissioni di carbonio e in transizione verso la decarbonizzazione e la resilienza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8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algn="ctr"/>
                      <a:endParaRPr lang="it-IT" sz="11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it-IT" sz="1100" b="1" kern="1200" dirty="0">
                          <a:solidFill>
                            <a:schemeClr val="l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ASSE 2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it-IT" sz="8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algn="r" defTabSz="914400" rtl="0" eaLnBrk="1" latinLnBrk="0" hangingPunct="1"/>
                      <a:endParaRPr lang="it-IT" sz="11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algn="r" defTabSz="914400" rtl="0" eaLnBrk="1" latinLnBrk="0" hangingPunct="1"/>
                      <a:r>
                        <a:rPr lang="it-IT" sz="1100" b="1" kern="1200" dirty="0">
                          <a:solidFill>
                            <a:schemeClr val="l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591.000.000 €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1697433"/>
                  </a:ext>
                </a:extLst>
              </a:tr>
              <a:tr h="76007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1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kern="1200" dirty="0">
                          <a:solidFill>
                            <a:schemeClr val="l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ASSE 3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it-IT" sz="11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algn="r" defTabSz="914400" rtl="0" eaLnBrk="1" latinLnBrk="0" hangingPunct="1"/>
                      <a:endParaRPr lang="it-IT" sz="8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algn="r" defTabSz="914400" rtl="0" eaLnBrk="1" latinLnBrk="0" hangingPunct="1"/>
                      <a:r>
                        <a:rPr lang="it-IT" sz="1100" b="1" kern="1200" dirty="0">
                          <a:solidFill>
                            <a:schemeClr val="l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51.000.000 €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548046"/>
                  </a:ext>
                </a:extLst>
              </a:tr>
              <a:tr h="140978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100" b="1" kern="1200" dirty="0">
                          <a:solidFill>
                            <a:schemeClr val="l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OP 5</a:t>
                      </a:r>
                    </a:p>
                    <a:p>
                      <a:pPr marL="0" algn="l" defTabSz="914400" rtl="0" eaLnBrk="1" latinLnBrk="0" hangingPunct="1"/>
                      <a:r>
                        <a:rPr lang="it-IT" sz="1100" b="1" kern="1200" dirty="0">
                          <a:solidFill>
                            <a:schemeClr val="l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Un’Europa più vicina ai cittadini</a:t>
                      </a:r>
                    </a:p>
                    <a:p>
                      <a:pPr marL="0" algn="l" defTabSz="914400" rtl="0" eaLnBrk="1" latinLnBrk="0" hangingPunct="1"/>
                      <a:endParaRPr lang="it-IT" sz="11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it-IT" sz="11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it-IT" sz="11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it-IT" sz="11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1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1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kern="1200" dirty="0">
                          <a:solidFill>
                            <a:schemeClr val="l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ASSE 4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1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1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kern="1200" dirty="0">
                          <a:solidFill>
                            <a:schemeClr val="l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207.000.000 €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0259360"/>
                  </a:ext>
                </a:extLst>
              </a:tr>
              <a:tr h="12793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100" b="1" kern="1200" dirty="0">
                          <a:solidFill>
                            <a:schemeClr val="l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Assistenza</a:t>
                      </a:r>
                    </a:p>
                    <a:p>
                      <a:pPr marL="0" algn="l" defTabSz="914400" rtl="0" eaLnBrk="1" latinLnBrk="0" hangingPunct="1"/>
                      <a:r>
                        <a:rPr lang="it-IT" sz="1100" b="1" kern="1200" dirty="0">
                          <a:solidFill>
                            <a:schemeClr val="l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Tecnica</a:t>
                      </a:r>
                    </a:p>
                  </a:txBody>
                  <a:tcP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kern="1200" dirty="0">
                          <a:solidFill>
                            <a:schemeClr val="l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ASSE 5</a:t>
                      </a:r>
                      <a:endParaRPr lang="it-IT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1" kern="120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kern="1200" dirty="0">
                          <a:solidFill>
                            <a:schemeClr val="l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60.000.000 €</a:t>
                      </a:r>
                      <a:endParaRPr lang="it-IT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5648661"/>
                  </a:ext>
                </a:extLst>
              </a:tr>
            </a:tbl>
          </a:graphicData>
        </a:graphic>
      </p:graphicFrame>
      <p:pic>
        <p:nvPicPr>
          <p:cNvPr id="79" name="Elemento grafico 1" descr="Lampadina e ingranaggio con riempimento a tinta unita">
            <a:extLst>
              <a:ext uri="{FF2B5EF4-FFF2-40B4-BE49-F238E27FC236}">
                <a16:creationId xmlns:a16="http://schemas.microsoft.com/office/drawing/2014/main" id="{0FC565B5-F341-4899-BE1F-580FECBBEB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40640" y="1832153"/>
            <a:ext cx="374994" cy="375001"/>
          </a:xfrm>
          <a:prstGeom prst="rect">
            <a:avLst/>
          </a:prstGeom>
        </p:spPr>
      </p:pic>
      <p:pic>
        <p:nvPicPr>
          <p:cNvPr id="80" name="Elemento grafico 79" descr="Batteria in carica con riempimento a tinta unita">
            <a:extLst>
              <a:ext uri="{FF2B5EF4-FFF2-40B4-BE49-F238E27FC236}">
                <a16:creationId xmlns:a16="http://schemas.microsoft.com/office/drawing/2014/main" id="{E44D8D8F-808B-403A-9564-BAB09CA704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08655" y="3408942"/>
            <a:ext cx="300710" cy="300710"/>
          </a:xfrm>
          <a:prstGeom prst="rect">
            <a:avLst/>
          </a:prstGeom>
        </p:spPr>
      </p:pic>
      <p:pic>
        <p:nvPicPr>
          <p:cNvPr id="81" name="Elemento grafico 80" descr="Crescita aziendale con riempimento a tinta unita">
            <a:extLst>
              <a:ext uri="{FF2B5EF4-FFF2-40B4-BE49-F238E27FC236}">
                <a16:creationId xmlns:a16="http://schemas.microsoft.com/office/drawing/2014/main" id="{ACA900B7-9EC5-4172-A7F4-D1C07852D8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580225" y="4802779"/>
            <a:ext cx="320261" cy="320261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6A548D89-4027-48D1-B1B4-557AD78204C1}"/>
              </a:ext>
            </a:extLst>
          </p:cNvPr>
          <p:cNvSpPr txBox="1"/>
          <p:nvPr/>
        </p:nvSpPr>
        <p:spPr>
          <a:xfrm>
            <a:off x="4913832" y="5975630"/>
            <a:ext cx="9571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>
                <a:latin typeface="Century Gothic" panose="020B0502020202020204" pitchFamily="34" charset="0"/>
              </a:rPr>
              <a:t>ASSE</a:t>
            </a:r>
            <a:r>
              <a:rPr lang="it-IT" sz="900" dirty="0">
                <a:latin typeface="Century Gothic" panose="020B0502020202020204" pitchFamily="34" charset="0"/>
              </a:rPr>
              <a:t> 1</a:t>
            </a:r>
          </a:p>
        </p:txBody>
      </p:sp>
      <p:sp>
        <p:nvSpPr>
          <p:cNvPr id="83" name="CasellaDiTesto 82">
            <a:extLst>
              <a:ext uri="{FF2B5EF4-FFF2-40B4-BE49-F238E27FC236}">
                <a16:creationId xmlns:a16="http://schemas.microsoft.com/office/drawing/2014/main" id="{CF8D7291-BDFC-473E-8F5A-EC694E56D6C6}"/>
              </a:ext>
            </a:extLst>
          </p:cNvPr>
          <p:cNvSpPr txBox="1"/>
          <p:nvPr/>
        </p:nvSpPr>
        <p:spPr>
          <a:xfrm>
            <a:off x="6321041" y="5965660"/>
            <a:ext cx="8916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>
                <a:latin typeface="Century Gothic" panose="020B0502020202020204" pitchFamily="34" charset="0"/>
              </a:rPr>
              <a:t>ASSE 2</a:t>
            </a:r>
          </a:p>
        </p:txBody>
      </p:sp>
      <p:sp>
        <p:nvSpPr>
          <p:cNvPr id="84" name="CasellaDiTesto 83">
            <a:extLst>
              <a:ext uri="{FF2B5EF4-FFF2-40B4-BE49-F238E27FC236}">
                <a16:creationId xmlns:a16="http://schemas.microsoft.com/office/drawing/2014/main" id="{20102FB8-2F0C-46AA-9072-AF7E7CC68DB6}"/>
              </a:ext>
            </a:extLst>
          </p:cNvPr>
          <p:cNvSpPr txBox="1"/>
          <p:nvPr/>
        </p:nvSpPr>
        <p:spPr>
          <a:xfrm>
            <a:off x="7694348" y="5965660"/>
            <a:ext cx="8916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>
                <a:latin typeface="Century Gothic" panose="020B0502020202020204" pitchFamily="34" charset="0"/>
              </a:rPr>
              <a:t>ASSE 3</a:t>
            </a:r>
          </a:p>
        </p:txBody>
      </p:sp>
      <p:sp>
        <p:nvSpPr>
          <p:cNvPr id="92" name="CasellaDiTesto 91">
            <a:extLst>
              <a:ext uri="{FF2B5EF4-FFF2-40B4-BE49-F238E27FC236}">
                <a16:creationId xmlns:a16="http://schemas.microsoft.com/office/drawing/2014/main" id="{8D90E16F-92FF-4E81-8C4C-65E13BF85115}"/>
              </a:ext>
            </a:extLst>
          </p:cNvPr>
          <p:cNvSpPr txBox="1"/>
          <p:nvPr/>
        </p:nvSpPr>
        <p:spPr>
          <a:xfrm>
            <a:off x="9067655" y="5975630"/>
            <a:ext cx="8916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>
                <a:latin typeface="Century Gothic" panose="020B0502020202020204" pitchFamily="34" charset="0"/>
              </a:rPr>
              <a:t>ASSE 4</a:t>
            </a:r>
          </a:p>
        </p:txBody>
      </p:sp>
      <p:sp>
        <p:nvSpPr>
          <p:cNvPr id="93" name="CasellaDiTesto 92">
            <a:extLst>
              <a:ext uri="{FF2B5EF4-FFF2-40B4-BE49-F238E27FC236}">
                <a16:creationId xmlns:a16="http://schemas.microsoft.com/office/drawing/2014/main" id="{8362C187-29EE-48B4-9740-B12EF9C48476}"/>
              </a:ext>
            </a:extLst>
          </p:cNvPr>
          <p:cNvSpPr txBox="1"/>
          <p:nvPr/>
        </p:nvSpPr>
        <p:spPr>
          <a:xfrm>
            <a:off x="10440962" y="5952781"/>
            <a:ext cx="8916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>
                <a:latin typeface="Century Gothic" panose="020B0502020202020204" pitchFamily="34" charset="0"/>
              </a:rPr>
              <a:t>ASSE 5</a:t>
            </a:r>
          </a:p>
        </p:txBody>
      </p: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5C581B8B-6321-4759-B468-16FF917EE006}"/>
              </a:ext>
            </a:extLst>
          </p:cNvPr>
          <p:cNvCxnSpPr>
            <a:cxnSpLocks/>
          </p:cNvCxnSpPr>
          <p:nvPr/>
        </p:nvCxnSpPr>
        <p:spPr>
          <a:xfrm>
            <a:off x="6096000" y="893430"/>
            <a:ext cx="0" cy="5290183"/>
          </a:xfrm>
          <a:prstGeom prst="line">
            <a:avLst/>
          </a:prstGeom>
          <a:ln w="952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9" name="Connettore diritto 98">
            <a:extLst>
              <a:ext uri="{FF2B5EF4-FFF2-40B4-BE49-F238E27FC236}">
                <a16:creationId xmlns:a16="http://schemas.microsoft.com/office/drawing/2014/main" id="{D5410521-B571-4073-87C8-7A53B21F8A9A}"/>
              </a:ext>
            </a:extLst>
          </p:cNvPr>
          <p:cNvCxnSpPr>
            <a:cxnSpLocks/>
          </p:cNvCxnSpPr>
          <p:nvPr/>
        </p:nvCxnSpPr>
        <p:spPr>
          <a:xfrm>
            <a:off x="4727248" y="893430"/>
            <a:ext cx="0" cy="5303062"/>
          </a:xfrm>
          <a:prstGeom prst="line">
            <a:avLst/>
          </a:prstGeom>
          <a:ln w="952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Elemento grafico 22" descr="Graffetta">
            <a:extLst>
              <a:ext uri="{FF2B5EF4-FFF2-40B4-BE49-F238E27FC236}">
                <a16:creationId xmlns:a16="http://schemas.microsoft.com/office/drawing/2014/main" id="{67D911F5-A886-4629-81C0-111E1CD177C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 rot="18996296">
            <a:off x="1578760" y="6049601"/>
            <a:ext cx="312185" cy="312185"/>
          </a:xfrm>
          <a:prstGeom prst="rect">
            <a:avLst/>
          </a:prstGeom>
        </p:spPr>
      </p:pic>
      <p:cxnSp>
        <p:nvCxnSpPr>
          <p:cNvPr id="38" name="Connettore diritto 37">
            <a:extLst>
              <a:ext uri="{FF2B5EF4-FFF2-40B4-BE49-F238E27FC236}">
                <a16:creationId xmlns:a16="http://schemas.microsoft.com/office/drawing/2014/main" id="{F8140FAB-F5B8-45F1-8D02-E37E01F223F3}"/>
              </a:ext>
            </a:extLst>
          </p:cNvPr>
          <p:cNvCxnSpPr>
            <a:cxnSpLocks/>
          </p:cNvCxnSpPr>
          <p:nvPr/>
        </p:nvCxnSpPr>
        <p:spPr>
          <a:xfrm>
            <a:off x="7458364" y="884193"/>
            <a:ext cx="0" cy="5290183"/>
          </a:xfrm>
          <a:prstGeom prst="line">
            <a:avLst/>
          </a:prstGeom>
          <a:ln w="952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0" name="Connettore diritto 39">
            <a:extLst>
              <a:ext uri="{FF2B5EF4-FFF2-40B4-BE49-F238E27FC236}">
                <a16:creationId xmlns:a16="http://schemas.microsoft.com/office/drawing/2014/main" id="{901C6566-D5D3-45AF-A212-19C04072519E}"/>
              </a:ext>
            </a:extLst>
          </p:cNvPr>
          <p:cNvCxnSpPr>
            <a:cxnSpLocks/>
          </p:cNvCxnSpPr>
          <p:nvPr/>
        </p:nvCxnSpPr>
        <p:spPr>
          <a:xfrm>
            <a:off x="8834581" y="875072"/>
            <a:ext cx="0" cy="5290183"/>
          </a:xfrm>
          <a:prstGeom prst="line">
            <a:avLst/>
          </a:prstGeom>
          <a:ln w="952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807FFEF1-77C9-425C-ADD7-B0D03879CC87}"/>
              </a:ext>
            </a:extLst>
          </p:cNvPr>
          <p:cNvCxnSpPr>
            <a:cxnSpLocks/>
          </p:cNvCxnSpPr>
          <p:nvPr/>
        </p:nvCxnSpPr>
        <p:spPr>
          <a:xfrm>
            <a:off x="10150763" y="875071"/>
            <a:ext cx="0" cy="5290183"/>
          </a:xfrm>
          <a:prstGeom prst="line">
            <a:avLst/>
          </a:prstGeom>
          <a:ln w="952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2" name="Connettore diritto 41">
            <a:extLst>
              <a:ext uri="{FF2B5EF4-FFF2-40B4-BE49-F238E27FC236}">
                <a16:creationId xmlns:a16="http://schemas.microsoft.com/office/drawing/2014/main" id="{695F4E18-13A7-433F-9D97-E1EAA92E33DF}"/>
              </a:ext>
            </a:extLst>
          </p:cNvPr>
          <p:cNvCxnSpPr>
            <a:cxnSpLocks/>
          </p:cNvCxnSpPr>
          <p:nvPr/>
        </p:nvCxnSpPr>
        <p:spPr>
          <a:xfrm>
            <a:off x="11639550" y="875070"/>
            <a:ext cx="0" cy="5290183"/>
          </a:xfrm>
          <a:prstGeom prst="line">
            <a:avLst/>
          </a:prstGeom>
          <a:ln w="952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82" name="Grafico 81">
            <a:extLst>
              <a:ext uri="{FF2B5EF4-FFF2-40B4-BE49-F238E27FC236}">
                <a16:creationId xmlns:a16="http://schemas.microsoft.com/office/drawing/2014/main" id="{566FF02D-C840-4BD5-92DF-91B7723C1C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7005540"/>
              </p:ext>
            </p:extLst>
          </p:nvPr>
        </p:nvGraphicFramePr>
        <p:xfrm>
          <a:off x="4592119" y="559294"/>
          <a:ext cx="7028752" cy="60938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AB022C1D-DB63-4469-4C52-A2BB81029B62}"/>
              </a:ext>
            </a:extLst>
          </p:cNvPr>
          <p:cNvSpPr txBox="1"/>
          <p:nvPr/>
        </p:nvSpPr>
        <p:spPr>
          <a:xfrm>
            <a:off x="2287018" y="212904"/>
            <a:ext cx="94467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solidFill>
                  <a:srgbClr val="007239"/>
                </a:solidFill>
                <a:latin typeface="Century Gothic" panose="020B0502020202020204" pitchFamily="34" charset="0"/>
              </a:rPr>
              <a:t>Presentazione del PR FESR 2021-2027</a:t>
            </a:r>
          </a:p>
        </p:txBody>
      </p:sp>
      <p:graphicFrame>
        <p:nvGraphicFramePr>
          <p:cNvPr id="78" name="Grafico 77">
            <a:extLst>
              <a:ext uri="{FF2B5EF4-FFF2-40B4-BE49-F238E27FC236}">
                <a16:creationId xmlns:a16="http://schemas.microsoft.com/office/drawing/2014/main" id="{12CAE31D-1AB9-4F3A-81A6-17D4453E8AE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5468445"/>
              </p:ext>
            </p:extLst>
          </p:nvPr>
        </p:nvGraphicFramePr>
        <p:xfrm>
          <a:off x="7010400" y="809283"/>
          <a:ext cx="4509331" cy="3226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</p:spTree>
    <p:extLst>
      <p:ext uri="{BB962C8B-B14F-4D97-AF65-F5344CB8AC3E}">
        <p14:creationId xmlns:p14="http://schemas.microsoft.com/office/powerpoint/2010/main" val="29622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CDAAA6B4-52E9-4955-AD28-1CFE77056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0296" y="6319141"/>
            <a:ext cx="4914900" cy="402336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86E59C25-03C4-4A08-86BB-54CEAE1801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3177"/>
          <a:stretch/>
        </p:blipFill>
        <p:spPr>
          <a:xfrm>
            <a:off x="606804" y="256791"/>
            <a:ext cx="1432291" cy="696934"/>
          </a:xfrm>
          <a:prstGeom prst="rect">
            <a:avLst/>
          </a:prstGeom>
        </p:spPr>
      </p:pic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14072125-8F48-457F-904A-08984EBD781A}"/>
              </a:ext>
            </a:extLst>
          </p:cNvPr>
          <p:cNvCxnSpPr>
            <a:cxnSpLocks/>
          </p:cNvCxnSpPr>
          <p:nvPr/>
        </p:nvCxnSpPr>
        <p:spPr>
          <a:xfrm>
            <a:off x="687897" y="1010563"/>
            <a:ext cx="10897299" cy="0"/>
          </a:xfrm>
          <a:prstGeom prst="line">
            <a:avLst/>
          </a:prstGeom>
          <a:ln>
            <a:solidFill>
              <a:srgbClr val="007239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2CD3D53-2E18-4E79-AD05-EE5E181D3AFF}"/>
              </a:ext>
            </a:extLst>
          </p:cNvPr>
          <p:cNvSpPr txBox="1"/>
          <p:nvPr/>
        </p:nvSpPr>
        <p:spPr>
          <a:xfrm>
            <a:off x="5938887" y="679989"/>
            <a:ext cx="5646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723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Le tappe dell’approvazione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3F1B218-5020-43F0-A121-1CD829EB540E}"/>
              </a:ext>
            </a:extLst>
          </p:cNvPr>
          <p:cNvSpPr txBox="1">
            <a:spLocks/>
          </p:cNvSpPr>
          <p:nvPr/>
        </p:nvSpPr>
        <p:spPr>
          <a:xfrm>
            <a:off x="687897" y="6428287"/>
            <a:ext cx="294477" cy="3122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2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8420BEC2-EEDC-80BF-29A8-EEC76D3E91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7017" y="164012"/>
            <a:ext cx="3853006" cy="6693988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A760D98E-EF64-CD99-8F40-C1A4A61E7EF0}"/>
              </a:ext>
            </a:extLst>
          </p:cNvPr>
          <p:cNvSpPr txBox="1"/>
          <p:nvPr/>
        </p:nvSpPr>
        <p:spPr>
          <a:xfrm>
            <a:off x="982374" y="1341138"/>
            <a:ext cx="2684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007239"/>
                </a:solidFill>
                <a:latin typeface="Century Gothic" panose="020B0502020202020204" pitchFamily="34" charset="0"/>
              </a:rPr>
              <a:t>Timeline</a:t>
            </a:r>
          </a:p>
        </p:txBody>
      </p:sp>
      <p:graphicFrame>
        <p:nvGraphicFramePr>
          <p:cNvPr id="18" name="Diagramma 17">
            <a:extLst>
              <a:ext uri="{FF2B5EF4-FFF2-40B4-BE49-F238E27FC236}">
                <a16:creationId xmlns:a16="http://schemas.microsoft.com/office/drawing/2014/main" id="{EC4409C7-518E-519E-0D5C-D17B34CA84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3450379"/>
              </p:ext>
            </p:extLst>
          </p:nvPr>
        </p:nvGraphicFramePr>
        <p:xfrm>
          <a:off x="982374" y="1802802"/>
          <a:ext cx="10364489" cy="4207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73994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CDAAA6B4-52E9-4955-AD28-1CFE770560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9" b="7770"/>
          <a:stretch/>
        </p:blipFill>
        <p:spPr>
          <a:xfrm>
            <a:off x="6724650" y="6174047"/>
            <a:ext cx="4914900" cy="372975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7DF3127E-8E01-4FB9-AF7B-1FA04B30AE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3177"/>
          <a:stretch/>
        </p:blipFill>
        <p:spPr>
          <a:xfrm>
            <a:off x="552450" y="103643"/>
            <a:ext cx="1219228" cy="593260"/>
          </a:xfrm>
          <a:prstGeom prst="rect">
            <a:avLst/>
          </a:prstGeom>
        </p:spPr>
      </p:pic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1FF30456-04A3-251E-0384-AF3D33ACE66F}"/>
              </a:ext>
            </a:extLst>
          </p:cNvPr>
          <p:cNvCxnSpPr>
            <a:cxnSpLocks/>
          </p:cNvCxnSpPr>
          <p:nvPr/>
        </p:nvCxnSpPr>
        <p:spPr>
          <a:xfrm>
            <a:off x="609600" y="744798"/>
            <a:ext cx="11029950" cy="0"/>
          </a:xfrm>
          <a:prstGeom prst="line">
            <a:avLst/>
          </a:prstGeom>
          <a:ln>
            <a:solidFill>
              <a:srgbClr val="007239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2C72974A-8D40-9F64-B629-73843047AA60}"/>
              </a:ext>
            </a:extLst>
          </p:cNvPr>
          <p:cNvSpPr txBox="1"/>
          <p:nvPr/>
        </p:nvSpPr>
        <p:spPr>
          <a:xfrm>
            <a:off x="1771678" y="310978"/>
            <a:ext cx="9867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solidFill>
                  <a:srgbClr val="007239"/>
                </a:solidFill>
                <a:latin typeface="Century Gothic" panose="020B0502020202020204" pitchFamily="34" charset="0"/>
              </a:rPr>
              <a:t>Presentazione del PR FESR 2021-2027 | La sostenibilità nel programma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BA2B957-40F5-4B5E-AB28-3CF112FB513A}"/>
              </a:ext>
            </a:extLst>
          </p:cNvPr>
          <p:cNvSpPr txBox="1"/>
          <p:nvPr/>
        </p:nvSpPr>
        <p:spPr>
          <a:xfrm>
            <a:off x="609600" y="1135720"/>
            <a:ext cx="11029950" cy="11490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800"/>
              </a:spcAft>
            </a:pPr>
            <a:r>
              <a:rPr kumimoji="0" lang="it-IT" sz="4000" b="1" i="0" u="none" strike="noStrike" kern="1200" cap="none" spc="0" normalizeH="0" baseline="0" noProof="0" dirty="0">
                <a:ln>
                  <a:noFill/>
                </a:ln>
                <a:solidFill>
                  <a:srgbClr val="007239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Helvetica"/>
              </a:rPr>
              <a:t>La sostenibilità nel programma</a:t>
            </a:r>
            <a:r>
              <a:rPr lang="it-IT" sz="4000" b="1" dirty="0">
                <a:latin typeface="Century Gothic" panose="020B0502020202020204" pitchFamily="34" charset="0"/>
                <a:cs typeface="Calibri Light" panose="020F0302020204030204" pitchFamily="34" charset="0"/>
              </a:rPr>
              <a:t>	   </a:t>
            </a:r>
          </a:p>
          <a:p>
            <a:pPr>
              <a:spcAft>
                <a:spcPts val="800"/>
              </a:spcAft>
            </a:pPr>
            <a:r>
              <a:rPr lang="it-IT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3AA7C2C-1434-7897-AB52-211907EEECE9}"/>
              </a:ext>
            </a:extLst>
          </p:cNvPr>
          <p:cNvSpPr txBox="1"/>
          <p:nvPr/>
        </p:nvSpPr>
        <p:spPr>
          <a:xfrm>
            <a:off x="609600" y="1704760"/>
            <a:ext cx="1102995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latin typeface="Century Gothic" panose="020B0502020202020204" pitchFamily="34" charset="0"/>
            </a:endParaRPr>
          </a:p>
          <a:p>
            <a:pPr algn="ctr"/>
            <a:endParaRPr lang="it-IT" dirty="0">
              <a:latin typeface="Century Gothic" panose="020B0502020202020204" pitchFamily="34" charset="0"/>
            </a:endParaRPr>
          </a:p>
          <a:p>
            <a:r>
              <a:rPr lang="it-IT" dirty="0">
                <a:latin typeface="Century Gothic" panose="020B0502020202020204" pitchFamily="34" charset="0"/>
              </a:rPr>
              <a:t>Riferimenti di policy: </a:t>
            </a:r>
            <a:r>
              <a:rPr lang="it-IT" b="1" i="1" dirty="0">
                <a:latin typeface="Century Gothic" panose="020B0502020202020204" pitchFamily="34" charset="0"/>
              </a:rPr>
              <a:t>Green Deal</a:t>
            </a:r>
            <a:r>
              <a:rPr lang="it-IT" dirty="0">
                <a:latin typeface="Century Gothic" panose="020B0502020202020204" pitchFamily="34" charset="0"/>
              </a:rPr>
              <a:t>, </a:t>
            </a:r>
            <a:r>
              <a:rPr lang="it-IT" b="1" dirty="0">
                <a:latin typeface="Century Gothic" panose="020B0502020202020204" pitchFamily="34" charset="0"/>
              </a:rPr>
              <a:t>Strategia Regionale di Sviluppo Sostenibile</a:t>
            </a:r>
          </a:p>
          <a:p>
            <a:endParaRPr lang="it-IT" dirty="0">
              <a:latin typeface="Century Gothic" panose="020B0502020202020204" pitchFamily="34" charset="0"/>
            </a:endParaRPr>
          </a:p>
          <a:p>
            <a:r>
              <a:rPr lang="it-IT" dirty="0">
                <a:latin typeface="Century Gothic" panose="020B0502020202020204" pitchFamily="34" charset="0"/>
              </a:rPr>
              <a:t>Nel PR FESR: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it-IT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Century Gothic" panose="020B0502020202020204" pitchFamily="34" charset="0"/>
              </a:rPr>
              <a:t>Ingenti risorse appostate su temi </a:t>
            </a:r>
            <a:r>
              <a:rPr lang="it-IT" i="1" dirty="0">
                <a:latin typeface="Century Gothic" panose="020B0502020202020204" pitchFamily="34" charset="0"/>
              </a:rPr>
              <a:t>green</a:t>
            </a:r>
            <a:r>
              <a:rPr lang="it-IT" dirty="0">
                <a:latin typeface="Century Gothic" panose="020B0502020202020204" pitchFamily="34" charset="0"/>
              </a:rPr>
              <a:t>, in relazione a obiettivi climatici e ambientali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Century Gothic" panose="020B0502020202020204" pitchFamily="34" charset="0"/>
              </a:rPr>
              <a:t>Significativa attenzione alla sostenibilità anche in obiettivi diversi da OP2:  OP1 per le policy di innovazione (S3), OP5 (SUS; Aree interne)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Century Gothic" panose="020B0502020202020204" pitchFamily="34" charset="0"/>
              </a:rPr>
              <a:t>Confermato il ruolo dell’Autorità Ambientale</a:t>
            </a:r>
          </a:p>
          <a:p>
            <a:endParaRPr lang="it-IT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Century Gothic" panose="020B0502020202020204" pitchFamily="34" charset="0"/>
              </a:rPr>
              <a:t>Principio </a:t>
            </a:r>
            <a:r>
              <a:rPr lang="it-IT" i="1" dirty="0">
                <a:latin typeface="Century Gothic" panose="020B0502020202020204" pitchFamily="34" charset="0"/>
              </a:rPr>
              <a:t>Do Not </a:t>
            </a:r>
            <a:r>
              <a:rPr lang="it-IT" i="1" dirty="0" err="1">
                <a:latin typeface="Century Gothic" panose="020B0502020202020204" pitchFamily="34" charset="0"/>
              </a:rPr>
              <a:t>Significant</a:t>
            </a:r>
            <a:r>
              <a:rPr lang="it-IT" i="1" dirty="0">
                <a:latin typeface="Century Gothic" panose="020B0502020202020204" pitchFamily="34" charset="0"/>
              </a:rPr>
              <a:t> </a:t>
            </a:r>
            <a:r>
              <a:rPr lang="it-IT" i="1" dirty="0" err="1">
                <a:latin typeface="Century Gothic" panose="020B0502020202020204" pitchFamily="34" charset="0"/>
              </a:rPr>
              <a:t>Harm</a:t>
            </a:r>
            <a:r>
              <a:rPr lang="it-IT" i="1" dirty="0">
                <a:latin typeface="Century Gothic" panose="020B0502020202020204" pitchFamily="34" charset="0"/>
              </a:rPr>
              <a:t> (</a:t>
            </a:r>
            <a:r>
              <a:rPr lang="it-IT" dirty="0">
                <a:latin typeface="Century Gothic" panose="020B0502020202020204" pitchFamily="34" charset="0"/>
              </a:rPr>
              <a:t>DNSH) – nato in ambito RRF ma mutuato nei PR approvati attraverso la Valutazione Ambientale Strategica del programma</a:t>
            </a:r>
          </a:p>
        </p:txBody>
      </p:sp>
    </p:spTree>
    <p:extLst>
      <p:ext uri="{BB962C8B-B14F-4D97-AF65-F5344CB8AC3E}">
        <p14:creationId xmlns:p14="http://schemas.microsoft.com/office/powerpoint/2010/main" val="2366422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CDAAA6B4-52E9-4955-AD28-1CFE770560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9" b="7770"/>
          <a:stretch/>
        </p:blipFill>
        <p:spPr>
          <a:xfrm>
            <a:off x="6724650" y="6174047"/>
            <a:ext cx="4914900" cy="372975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7DF3127E-8E01-4FB9-AF7B-1FA04B30AE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3177"/>
          <a:stretch/>
        </p:blipFill>
        <p:spPr>
          <a:xfrm>
            <a:off x="552450" y="103643"/>
            <a:ext cx="1219228" cy="593260"/>
          </a:xfrm>
          <a:prstGeom prst="rect">
            <a:avLst/>
          </a:prstGeom>
        </p:spPr>
      </p:pic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1FF30456-04A3-251E-0384-AF3D33ACE66F}"/>
              </a:ext>
            </a:extLst>
          </p:cNvPr>
          <p:cNvCxnSpPr>
            <a:cxnSpLocks/>
          </p:cNvCxnSpPr>
          <p:nvPr/>
        </p:nvCxnSpPr>
        <p:spPr>
          <a:xfrm>
            <a:off x="609600" y="744798"/>
            <a:ext cx="11029950" cy="0"/>
          </a:xfrm>
          <a:prstGeom prst="line">
            <a:avLst/>
          </a:prstGeom>
          <a:ln>
            <a:solidFill>
              <a:srgbClr val="007239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9272712-7C3C-5A38-E555-F048E49FE2E2}"/>
              </a:ext>
            </a:extLst>
          </p:cNvPr>
          <p:cNvSpPr txBox="1"/>
          <p:nvPr/>
        </p:nvSpPr>
        <p:spPr>
          <a:xfrm>
            <a:off x="1005156" y="1210775"/>
            <a:ext cx="8408895" cy="610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800"/>
              </a:spcAft>
            </a:pPr>
            <a:r>
              <a:rPr lang="it-IT" sz="1200" b="1" dirty="0">
                <a:latin typeface="Century Gothic" panose="020B0502020202020204" pitchFamily="34" charset="0"/>
                <a:cs typeface="Calibri Light" panose="020F0302020204030204" pitchFamily="34" charset="0"/>
              </a:rPr>
              <a:t>		   </a:t>
            </a:r>
          </a:p>
          <a:p>
            <a:pPr>
              <a:spcAft>
                <a:spcPts val="800"/>
              </a:spcAft>
            </a:pPr>
            <a:r>
              <a:rPr lang="it-IT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92766E9-752E-F789-897D-95A500961754}"/>
              </a:ext>
            </a:extLst>
          </p:cNvPr>
          <p:cNvSpPr txBox="1"/>
          <p:nvPr/>
        </p:nvSpPr>
        <p:spPr>
          <a:xfrm>
            <a:off x="609600" y="1286640"/>
            <a:ext cx="11029950" cy="202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800"/>
              </a:spcAft>
            </a:pPr>
            <a:r>
              <a:rPr kumimoji="0" lang="it-IT" sz="4000" b="1" i="0" u="none" strike="noStrike" kern="1200" cap="none" spc="0" normalizeH="0" baseline="0" noProof="0" dirty="0">
                <a:ln>
                  <a:noFill/>
                </a:ln>
                <a:solidFill>
                  <a:srgbClr val="007239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Helvetica"/>
              </a:rPr>
              <a:t>Prime iniziative di attuazione del </a:t>
            </a:r>
          </a:p>
          <a:p>
            <a:pPr algn="ctr">
              <a:lnSpc>
                <a:spcPct val="125000"/>
              </a:lnSpc>
              <a:spcAft>
                <a:spcPts val="800"/>
              </a:spcAft>
            </a:pPr>
            <a:r>
              <a:rPr kumimoji="0" lang="it-IT" sz="4000" b="1" i="0" u="none" strike="noStrike" kern="1200" cap="none" spc="0" normalizeH="0" baseline="0" noProof="0" dirty="0">
                <a:ln>
                  <a:noFill/>
                </a:ln>
                <a:solidFill>
                  <a:srgbClr val="007239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Helvetica"/>
              </a:rPr>
              <a:t>PR FESR 2021-2027</a:t>
            </a:r>
            <a:r>
              <a:rPr lang="it-IT" sz="4000" b="1" dirty="0">
                <a:latin typeface="Century Gothic" panose="020B0502020202020204" pitchFamily="34" charset="0"/>
                <a:cs typeface="Calibri Light" panose="020F0302020204030204" pitchFamily="34" charset="0"/>
              </a:rPr>
              <a:t>	   </a:t>
            </a:r>
          </a:p>
          <a:p>
            <a:pPr>
              <a:spcAft>
                <a:spcPts val="800"/>
              </a:spcAft>
            </a:pPr>
            <a:r>
              <a:rPr lang="it-IT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75ED6CD-2606-AC7B-6130-EDD4BD4C26AF}"/>
              </a:ext>
            </a:extLst>
          </p:cNvPr>
          <p:cNvSpPr txBox="1"/>
          <p:nvPr/>
        </p:nvSpPr>
        <p:spPr>
          <a:xfrm>
            <a:off x="609600" y="3531173"/>
            <a:ext cx="1102995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2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Helvetica"/>
              </a:rPr>
              <a:t>Asse 1 – DG ISTRUZIONE, UNIVERSITÀ, RICERCA, INNOVAZIONE, SEMPLIFICAZIONE</a:t>
            </a:r>
          </a:p>
          <a:p>
            <a:pPr algn="ctr"/>
            <a:endParaRPr lang="it-IT" sz="900" b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Helvetica"/>
            </a:endParaRPr>
          </a:p>
          <a:p>
            <a:pPr algn="ctr"/>
            <a:r>
              <a:rPr lang="it-IT" sz="22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Helvetica"/>
              </a:rPr>
              <a:t>DG SVILUPPO ECONOMICO</a:t>
            </a:r>
          </a:p>
          <a:p>
            <a:pPr algn="ctr"/>
            <a:endParaRPr lang="it-IT" sz="900" b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Helvetica"/>
            </a:endParaRPr>
          </a:p>
          <a:p>
            <a:pPr algn="ctr"/>
            <a:r>
              <a:rPr lang="it-IT" sz="22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DG TURISMO, MARKETING TERRITORIALE E MODA</a:t>
            </a:r>
          </a:p>
          <a:p>
            <a:pPr algn="ctr"/>
            <a:endParaRPr lang="it-IT" sz="900" b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it-IT" sz="22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DG AUTONOMIA E CULTURA</a:t>
            </a:r>
            <a:endParaRPr lang="it-IT" sz="2200" b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283993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CDAAA6B4-52E9-4955-AD28-1CFE770560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9" b="7770"/>
          <a:stretch/>
        </p:blipFill>
        <p:spPr>
          <a:xfrm>
            <a:off x="6724650" y="6174047"/>
            <a:ext cx="4914900" cy="372975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7DF3127E-8E01-4FB9-AF7B-1FA04B30AE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3177"/>
          <a:stretch/>
        </p:blipFill>
        <p:spPr>
          <a:xfrm>
            <a:off x="552450" y="103643"/>
            <a:ext cx="1219228" cy="593260"/>
          </a:xfrm>
          <a:prstGeom prst="rect">
            <a:avLst/>
          </a:prstGeom>
        </p:spPr>
      </p:pic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1FF30456-04A3-251E-0384-AF3D33ACE66F}"/>
              </a:ext>
            </a:extLst>
          </p:cNvPr>
          <p:cNvCxnSpPr>
            <a:cxnSpLocks/>
          </p:cNvCxnSpPr>
          <p:nvPr/>
        </p:nvCxnSpPr>
        <p:spPr>
          <a:xfrm>
            <a:off x="609600" y="744798"/>
            <a:ext cx="11029950" cy="0"/>
          </a:xfrm>
          <a:prstGeom prst="line">
            <a:avLst/>
          </a:prstGeom>
          <a:ln>
            <a:solidFill>
              <a:srgbClr val="007239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9272712-7C3C-5A38-E555-F048E49FE2E2}"/>
              </a:ext>
            </a:extLst>
          </p:cNvPr>
          <p:cNvSpPr txBox="1"/>
          <p:nvPr/>
        </p:nvSpPr>
        <p:spPr>
          <a:xfrm>
            <a:off x="1005156" y="1210775"/>
            <a:ext cx="8408895" cy="610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800"/>
              </a:spcAft>
            </a:pPr>
            <a:r>
              <a:rPr lang="it-IT" sz="1200" b="1" dirty="0">
                <a:latin typeface="Century Gothic" panose="020B0502020202020204" pitchFamily="34" charset="0"/>
                <a:cs typeface="Calibri Light" panose="020F0302020204030204" pitchFamily="34" charset="0"/>
              </a:rPr>
              <a:t>		   </a:t>
            </a:r>
          </a:p>
          <a:p>
            <a:pPr>
              <a:spcAft>
                <a:spcPts val="800"/>
              </a:spcAft>
            </a:pPr>
            <a:r>
              <a:rPr lang="it-IT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567831B-EA6A-4ED0-A97E-330E84181F09}"/>
              </a:ext>
            </a:extLst>
          </p:cNvPr>
          <p:cNvSpPr txBox="1"/>
          <p:nvPr/>
        </p:nvSpPr>
        <p:spPr>
          <a:xfrm>
            <a:off x="609600" y="155729"/>
            <a:ext cx="11029950" cy="748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800"/>
              </a:spcAft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007239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Helvetica"/>
              </a:rPr>
              <a:t>Prime iniziative di attuazione del PR FESR 2021-2027</a:t>
            </a:r>
            <a:r>
              <a:rPr lang="it-IT" sz="1600" b="1" dirty="0">
                <a:latin typeface="Century Gothic" panose="020B0502020202020204" pitchFamily="34" charset="0"/>
                <a:cs typeface="Calibri Light" panose="020F0302020204030204" pitchFamily="34" charset="0"/>
              </a:rPr>
              <a:t>	   </a:t>
            </a:r>
          </a:p>
          <a:p>
            <a:pPr>
              <a:spcAft>
                <a:spcPts val="800"/>
              </a:spcAft>
            </a:pPr>
            <a:r>
              <a:rPr lang="it-IT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5456D2B-44F0-40E6-9EE7-9BF93EE507D8}"/>
              </a:ext>
            </a:extLst>
          </p:cNvPr>
          <p:cNvSpPr txBox="1"/>
          <p:nvPr/>
        </p:nvSpPr>
        <p:spPr>
          <a:xfrm>
            <a:off x="581025" y="981748"/>
            <a:ext cx="1102995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2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Helvetica"/>
              </a:rPr>
              <a:t>Asse 1 – DG ISTRUZIONE, UNIVERSITÀ, RICERCA, INNOVAZIONE, SEMPLIFICAZIONE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095D6A8-56AD-EC89-8422-63E52C6393A4}"/>
              </a:ext>
            </a:extLst>
          </p:cNvPr>
          <p:cNvSpPr txBox="1"/>
          <p:nvPr/>
        </p:nvSpPr>
        <p:spPr>
          <a:xfrm>
            <a:off x="609600" y="2589074"/>
            <a:ext cx="177155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b="1" dirty="0">
                <a:solidFill>
                  <a:srgbClr val="007239"/>
                </a:solidFill>
                <a:latin typeface="Century Gothic" panose="020B0502020202020204" pitchFamily="34" charset="0"/>
                <a:ea typeface="+mj-ea"/>
              </a:rPr>
              <a:t>OS 1.1. Sviluppare e rafforzare le capacità di ricerca e di innovazione e l'introduzione di tecnologie avanzate.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FD50368-BDF2-A57A-EA12-2B58E8880118}"/>
              </a:ext>
            </a:extLst>
          </p:cNvPr>
          <p:cNvSpPr txBox="1"/>
          <p:nvPr/>
        </p:nvSpPr>
        <p:spPr>
          <a:xfrm>
            <a:off x="2352584" y="2186187"/>
            <a:ext cx="316044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/>
            <a:r>
              <a:rPr lang="it-IT" sz="1800" b="0" dirty="0">
                <a:effectLst/>
                <a:latin typeface="Century Gothic" panose="020B0502020202020204" pitchFamily="34" charset="0"/>
              </a:rPr>
              <a:t>Azione 1.1.1. Sostegno agli investimenti in ricerca, sviluppo e innovazione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3D2D335-A04D-8CA5-286B-64129B17C2F4}"/>
              </a:ext>
            </a:extLst>
          </p:cNvPr>
          <p:cNvSpPr txBox="1"/>
          <p:nvPr/>
        </p:nvSpPr>
        <p:spPr>
          <a:xfrm>
            <a:off x="2352584" y="4653954"/>
            <a:ext cx="345119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0" kern="1200" dirty="0">
                <a:solidFill>
                  <a:schemeClr val="dk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Azione 1.1.5. Sostegno alle azioni di diffusione e consolidamento dell’approccio lombardo di Open Innovation negli ecosistemi dell’innovazione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9F25496-E375-54F4-67B3-E9CCC3045F98}"/>
              </a:ext>
            </a:extLst>
          </p:cNvPr>
          <p:cNvSpPr txBox="1"/>
          <p:nvPr/>
        </p:nvSpPr>
        <p:spPr>
          <a:xfrm>
            <a:off x="5798043" y="2386242"/>
            <a:ext cx="18532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it-IT" sz="1400" b="1" dirty="0">
                <a:solidFill>
                  <a:srgbClr val="007239"/>
                </a:solidFill>
                <a:latin typeface="Century Gothic" panose="020B0502020202020204" pitchFamily="34" charset="0"/>
                <a:ea typeface="+mj-ea"/>
              </a:rPr>
              <a:t>Bando </a:t>
            </a:r>
            <a:r>
              <a:rPr lang="it-IT" sz="1400" b="1" dirty="0" err="1">
                <a:solidFill>
                  <a:srgbClr val="007239"/>
                </a:solidFill>
                <a:latin typeface="Century Gothic" panose="020B0502020202020204" pitchFamily="34" charset="0"/>
                <a:ea typeface="+mj-ea"/>
              </a:rPr>
              <a:t>Ricerca&amp;Innova</a:t>
            </a:r>
            <a:r>
              <a:rPr lang="it-IT" sz="1400" b="1" dirty="0">
                <a:solidFill>
                  <a:srgbClr val="007239"/>
                </a:solidFill>
                <a:latin typeface="Century Gothic" panose="020B0502020202020204" pitchFamily="34" charset="0"/>
                <a:ea typeface="+mj-ea"/>
              </a:rPr>
              <a:t>  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4E67150-790E-C122-3686-086A7351CE41}"/>
              </a:ext>
            </a:extLst>
          </p:cNvPr>
          <p:cNvSpPr txBox="1"/>
          <p:nvPr/>
        </p:nvSpPr>
        <p:spPr>
          <a:xfrm>
            <a:off x="5798043" y="5238730"/>
            <a:ext cx="20396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it-IT" sz="1400" b="1" dirty="0">
                <a:solidFill>
                  <a:srgbClr val="007239"/>
                </a:solidFill>
                <a:latin typeface="Century Gothic" panose="020B0502020202020204" pitchFamily="34" charset="0"/>
                <a:ea typeface="+mj-ea"/>
              </a:rPr>
              <a:t>Portale Open Innovation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E9BE1AA-8B4A-537D-DE3E-44BCEFE71A6F}"/>
              </a:ext>
            </a:extLst>
          </p:cNvPr>
          <p:cNvSpPr txBox="1"/>
          <p:nvPr/>
        </p:nvSpPr>
        <p:spPr>
          <a:xfrm>
            <a:off x="7651257" y="1677311"/>
            <a:ext cx="380093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latin typeface="Century Gothic"/>
                <a:cs typeface="Calibri Light"/>
              </a:rPr>
              <a:t>sostegno (fondo perduto + finanziamento agevolato) a investimenti in ricerca industriale, sviluppo sperimentale e innovazione di processo, anche digitale, da parte delle PMI lombarde</a:t>
            </a:r>
          </a:p>
          <a:p>
            <a:endParaRPr lang="it-IT" sz="1400" dirty="0">
              <a:latin typeface="Century Gothic"/>
              <a:cs typeface="Calibri Light"/>
            </a:endParaRPr>
          </a:p>
          <a:p>
            <a:r>
              <a:rPr lang="it-IT" sz="1400" dirty="0">
                <a:latin typeface="Century Gothic"/>
                <a:cs typeface="Calibri Light"/>
              </a:rPr>
              <a:t>ipotesi di stanziamento nel settennio di 84.075.000,00 € del PR FESR 2021-2027</a:t>
            </a:r>
          </a:p>
          <a:p>
            <a:endParaRPr lang="it-IT" sz="1400" dirty="0">
              <a:latin typeface="Century Gothic"/>
              <a:cs typeface="Calibri Light"/>
            </a:endParaRPr>
          </a:p>
          <a:p>
            <a:r>
              <a:rPr lang="it-IT" sz="1400" dirty="0">
                <a:latin typeface="Century Gothic"/>
                <a:cs typeface="Calibri Light"/>
              </a:rPr>
              <a:t>prima attivazione: secondo semestre 2022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4EC05983-E183-EA7F-9404-BEA0F8EE6CD6}"/>
              </a:ext>
            </a:extLst>
          </p:cNvPr>
          <p:cNvSpPr txBox="1"/>
          <p:nvPr/>
        </p:nvSpPr>
        <p:spPr>
          <a:xfrm>
            <a:off x="7651257" y="4483521"/>
            <a:ext cx="3877877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latin typeface="Century Gothic"/>
                <a:cs typeface="Calibri Light"/>
              </a:rPr>
              <a:t>implementazione della Piattaforma collaborativa regionale Open Innovation</a:t>
            </a:r>
          </a:p>
          <a:p>
            <a:endParaRPr lang="it-IT" sz="1400" dirty="0">
              <a:latin typeface="Century Gothic"/>
              <a:cs typeface="Calibri Light"/>
            </a:endParaRPr>
          </a:p>
          <a:p>
            <a:r>
              <a:rPr lang="it-IT" sz="1400" dirty="0">
                <a:latin typeface="Century Gothic"/>
                <a:cs typeface="Calibri Light"/>
              </a:rPr>
              <a:t>ipotesi di stanziamento nel settennio di 7.000.000,00 € del PR FESR 2021-2027</a:t>
            </a:r>
          </a:p>
          <a:p>
            <a:endParaRPr lang="it-IT" sz="1400" dirty="0">
              <a:latin typeface="Century Gothic"/>
              <a:cs typeface="Calibri Light"/>
            </a:endParaRPr>
          </a:p>
          <a:p>
            <a:r>
              <a:rPr lang="it-IT" sz="1400" dirty="0">
                <a:latin typeface="Century Gothic" panose="020B0502020202020204" pitchFamily="34" charset="0"/>
                <a:cs typeface="Calibri Light" panose="020F0302020204030204" pitchFamily="34" charset="0"/>
              </a:rPr>
              <a:t>da consolidare nel secondo semestre 2022</a:t>
            </a:r>
            <a:r>
              <a:rPr lang="it-IT" sz="1400" dirty="0">
                <a:latin typeface="Century Gothic"/>
                <a:cs typeface="Calibri Light"/>
              </a:rPr>
              <a:t> </a:t>
            </a:r>
          </a:p>
        </p:txBody>
      </p: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CC27DB64-C370-77CD-52E1-49184D5260AB}"/>
              </a:ext>
            </a:extLst>
          </p:cNvPr>
          <p:cNvCxnSpPr/>
          <p:nvPr/>
        </p:nvCxnSpPr>
        <p:spPr>
          <a:xfrm>
            <a:off x="2459115" y="4311523"/>
            <a:ext cx="89930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03EFE54E-716C-68AC-C0F7-8EC4ED0817EC}"/>
              </a:ext>
            </a:extLst>
          </p:cNvPr>
          <p:cNvSpPr txBox="1"/>
          <p:nvPr/>
        </p:nvSpPr>
        <p:spPr>
          <a:xfrm>
            <a:off x="609600" y="1445853"/>
            <a:ext cx="1084259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100" cap="small" dirty="0">
                <a:latin typeface="Century Gothic"/>
                <a:cs typeface="Calibri Light"/>
              </a:rPr>
              <a:t>Obiettivo Specifico	         Azione							    Iniziativa			    Caratteristiche/Risorse/Tempistiche			</a:t>
            </a:r>
          </a:p>
        </p:txBody>
      </p:sp>
    </p:spTree>
    <p:extLst>
      <p:ext uri="{BB962C8B-B14F-4D97-AF65-F5344CB8AC3E}">
        <p14:creationId xmlns:p14="http://schemas.microsoft.com/office/powerpoint/2010/main" val="3760731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CDAAA6B4-52E9-4955-AD28-1CFE770560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9" b="7770"/>
          <a:stretch/>
        </p:blipFill>
        <p:spPr>
          <a:xfrm>
            <a:off x="6724650" y="6174047"/>
            <a:ext cx="4914900" cy="372975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7DF3127E-8E01-4FB9-AF7B-1FA04B30AE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3177"/>
          <a:stretch/>
        </p:blipFill>
        <p:spPr>
          <a:xfrm>
            <a:off x="552450" y="103643"/>
            <a:ext cx="1219228" cy="593260"/>
          </a:xfrm>
          <a:prstGeom prst="rect">
            <a:avLst/>
          </a:prstGeom>
        </p:spPr>
      </p:pic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1FF30456-04A3-251E-0384-AF3D33ACE66F}"/>
              </a:ext>
            </a:extLst>
          </p:cNvPr>
          <p:cNvCxnSpPr>
            <a:cxnSpLocks/>
          </p:cNvCxnSpPr>
          <p:nvPr/>
        </p:nvCxnSpPr>
        <p:spPr>
          <a:xfrm>
            <a:off x="609600" y="744798"/>
            <a:ext cx="11029950" cy="0"/>
          </a:xfrm>
          <a:prstGeom prst="line">
            <a:avLst/>
          </a:prstGeom>
          <a:ln>
            <a:solidFill>
              <a:srgbClr val="007239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9272712-7C3C-5A38-E555-F048E49FE2E2}"/>
              </a:ext>
            </a:extLst>
          </p:cNvPr>
          <p:cNvSpPr txBox="1"/>
          <p:nvPr/>
        </p:nvSpPr>
        <p:spPr>
          <a:xfrm>
            <a:off x="1005156" y="1210775"/>
            <a:ext cx="8408895" cy="610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800"/>
              </a:spcAft>
            </a:pPr>
            <a:r>
              <a:rPr lang="it-IT" sz="1200" b="1" dirty="0">
                <a:latin typeface="Century Gothic" panose="020B0502020202020204" pitchFamily="34" charset="0"/>
                <a:cs typeface="Calibri Light" panose="020F0302020204030204" pitchFamily="34" charset="0"/>
              </a:rPr>
              <a:t>		   </a:t>
            </a:r>
          </a:p>
          <a:p>
            <a:pPr>
              <a:spcAft>
                <a:spcPts val="800"/>
              </a:spcAft>
            </a:pPr>
            <a:r>
              <a:rPr lang="it-IT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567831B-EA6A-4ED0-A97E-330E84181F09}"/>
              </a:ext>
            </a:extLst>
          </p:cNvPr>
          <p:cNvSpPr txBox="1"/>
          <p:nvPr/>
        </p:nvSpPr>
        <p:spPr>
          <a:xfrm>
            <a:off x="609600" y="155729"/>
            <a:ext cx="11029950" cy="748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800"/>
              </a:spcAft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007239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Helvetica"/>
              </a:rPr>
              <a:t>Prime iniziative di attuazione del PR FESR 2021-2027</a:t>
            </a:r>
            <a:r>
              <a:rPr lang="it-IT" sz="1600" b="1" dirty="0">
                <a:latin typeface="Century Gothic" panose="020B0502020202020204" pitchFamily="34" charset="0"/>
                <a:cs typeface="Calibri Light" panose="020F0302020204030204" pitchFamily="34" charset="0"/>
              </a:rPr>
              <a:t>	   </a:t>
            </a:r>
          </a:p>
          <a:p>
            <a:pPr>
              <a:spcAft>
                <a:spcPts val="800"/>
              </a:spcAft>
            </a:pPr>
            <a:r>
              <a:rPr lang="it-IT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5456D2B-44F0-40E6-9EE7-9BF93EE507D8}"/>
              </a:ext>
            </a:extLst>
          </p:cNvPr>
          <p:cNvSpPr txBox="1"/>
          <p:nvPr/>
        </p:nvSpPr>
        <p:spPr>
          <a:xfrm>
            <a:off x="581025" y="981748"/>
            <a:ext cx="1102995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2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Helvetica"/>
              </a:rPr>
              <a:t>Asse 1 – DG SVILUPPO ECONOMICO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095D6A8-56AD-EC89-8422-63E52C6393A4}"/>
              </a:ext>
            </a:extLst>
          </p:cNvPr>
          <p:cNvSpPr txBox="1"/>
          <p:nvPr/>
        </p:nvSpPr>
        <p:spPr>
          <a:xfrm>
            <a:off x="609600" y="2417929"/>
            <a:ext cx="1771558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="1" dirty="0">
                <a:solidFill>
                  <a:srgbClr val="007239"/>
                </a:solidFill>
                <a:latin typeface="Century Gothic" panose="020B0502020202020204" pitchFamily="34" charset="0"/>
                <a:ea typeface="+mj-ea"/>
              </a:rPr>
              <a:t>OS 1.3. Rafforzare la crescita sostenibile, la competitività delle PMI e la creazione di posti di lavoro nelle PMI, anche grazie agli investimenti produttivi.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FD50368-BDF2-A57A-EA12-2B58E8880118}"/>
              </a:ext>
            </a:extLst>
          </p:cNvPr>
          <p:cNvSpPr txBox="1"/>
          <p:nvPr/>
        </p:nvSpPr>
        <p:spPr>
          <a:xfrm>
            <a:off x="2352584" y="1985088"/>
            <a:ext cx="316044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/>
            <a:r>
              <a:rPr lang="it-IT" sz="1400" dirty="0">
                <a:solidFill>
                  <a:schemeClr val="dk1"/>
                </a:solidFill>
                <a:latin typeface="Century Gothic" panose="020B0502020202020204" pitchFamily="34" charset="0"/>
              </a:rPr>
              <a:t>Azione 1.3.1 Sostegno allo sviluppo dell’internazionalizzazione delle PMI lombarde e dell’attrazione di investimenti esteri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3D2D335-A04D-8CA5-286B-64129B17C2F4}"/>
              </a:ext>
            </a:extLst>
          </p:cNvPr>
          <p:cNvSpPr txBox="1"/>
          <p:nvPr/>
        </p:nvSpPr>
        <p:spPr>
          <a:xfrm>
            <a:off x="2352584" y="3995055"/>
            <a:ext cx="31604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400" dirty="0">
                <a:solidFill>
                  <a:schemeClr val="dk1"/>
                </a:solidFill>
                <a:latin typeface="Century Gothic" panose="020B0502020202020204" pitchFamily="34" charset="0"/>
              </a:rPr>
              <a:t>Azione 1.3.2 Sostegno all’accesso al credito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9F25496-E375-54F4-67B3-E9CCC3045F98}"/>
              </a:ext>
            </a:extLst>
          </p:cNvPr>
          <p:cNvSpPr txBox="1"/>
          <p:nvPr/>
        </p:nvSpPr>
        <p:spPr>
          <a:xfrm>
            <a:off x="5798043" y="2231309"/>
            <a:ext cx="18532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it-IT" sz="1200" b="1" dirty="0">
                <a:solidFill>
                  <a:srgbClr val="007239"/>
                </a:solidFill>
                <a:latin typeface="Century Gothic" panose="020B0502020202020204" pitchFamily="34" charset="0"/>
                <a:ea typeface="+mj-ea"/>
              </a:rPr>
              <a:t>Bando Internazionalizzazione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4E67150-790E-C122-3686-086A7351CE41}"/>
              </a:ext>
            </a:extLst>
          </p:cNvPr>
          <p:cNvSpPr txBox="1"/>
          <p:nvPr/>
        </p:nvSpPr>
        <p:spPr>
          <a:xfrm>
            <a:off x="5798043" y="4102777"/>
            <a:ext cx="203964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it-IT" sz="1200" b="1" dirty="0">
                <a:solidFill>
                  <a:srgbClr val="007239"/>
                </a:solidFill>
                <a:latin typeface="Century Gothic" panose="020B0502020202020204" pitchFamily="34" charset="0"/>
                <a:ea typeface="+mj-ea"/>
              </a:rPr>
              <a:t>Lombardia</a:t>
            </a:r>
            <a:r>
              <a:rPr lang="it-IT" sz="1400" b="1" dirty="0">
                <a:solidFill>
                  <a:srgbClr val="007239"/>
                </a:solidFill>
                <a:latin typeface="Century Gothic" panose="020B0502020202020204" pitchFamily="34" charset="0"/>
                <a:ea typeface="+mj-ea"/>
              </a:rPr>
              <a:t> </a:t>
            </a:r>
            <a:r>
              <a:rPr lang="it-IT" sz="1200" b="1" dirty="0">
                <a:solidFill>
                  <a:srgbClr val="007239"/>
                </a:solidFill>
                <a:latin typeface="Century Gothic" panose="020B0502020202020204" pitchFamily="34" charset="0"/>
                <a:ea typeface="+mj-ea"/>
              </a:rPr>
              <a:t>Venture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E9BE1AA-8B4A-537D-DE3E-44BCEFE71A6F}"/>
              </a:ext>
            </a:extLst>
          </p:cNvPr>
          <p:cNvSpPr txBox="1"/>
          <p:nvPr/>
        </p:nvSpPr>
        <p:spPr>
          <a:xfrm>
            <a:off x="7651257" y="1677311"/>
            <a:ext cx="408594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sostegno alle PMI lombarde nella penetrazione di nuovi mercati e/o il consolidamento della presenza delle imprese sui mercati esteri</a:t>
            </a:r>
          </a:p>
          <a:p>
            <a:endParaRPr lang="it-IT" sz="1200" dirty="0">
              <a:latin typeface="Century Gothic"/>
              <a:cs typeface="Calibri Light"/>
            </a:endParaRPr>
          </a:p>
          <a:p>
            <a:r>
              <a:rPr lang="it-IT" sz="1200" dirty="0">
                <a:latin typeface="Century Gothic"/>
                <a:cs typeface="Calibri Light"/>
              </a:rPr>
              <a:t>ipotesi di stanziamento nel settennio di 15.000.000,00 € del PR FESR 2021-2027</a:t>
            </a:r>
          </a:p>
          <a:p>
            <a:endParaRPr lang="it-IT" sz="1200" dirty="0">
              <a:latin typeface="Century Gothic"/>
              <a:cs typeface="Calibri Light"/>
            </a:endParaRPr>
          </a:p>
          <a:p>
            <a:r>
              <a:rPr lang="it-IT" sz="1200" dirty="0">
                <a:latin typeface="Century Gothic"/>
                <a:cs typeface="Calibri Light"/>
              </a:rPr>
              <a:t>prima attivazione: quarto trimestre 2022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4EC05983-E183-EA7F-9404-BEA0F8EE6CD6}"/>
              </a:ext>
            </a:extLst>
          </p:cNvPr>
          <p:cNvSpPr txBox="1"/>
          <p:nvPr/>
        </p:nvSpPr>
        <p:spPr>
          <a:xfrm>
            <a:off x="7651257" y="3471835"/>
            <a:ext cx="387787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>
                <a:latin typeface="Century Gothic" panose="020B0502020202020204" pitchFamily="34" charset="0"/>
              </a:rPr>
              <a:t>sostegno a </a:t>
            </a:r>
            <a:r>
              <a:rPr lang="it-IT" sz="1200" i="1" dirty="0">
                <a:latin typeface="Century Gothic" panose="020B0502020202020204" pitchFamily="34" charset="0"/>
              </a:rPr>
              <a:t>startup</a:t>
            </a:r>
            <a:r>
              <a:rPr lang="it-IT" sz="1200" dirty="0">
                <a:latin typeface="Century Gothic" panose="020B0502020202020204" pitchFamily="34" charset="0"/>
              </a:rPr>
              <a:t> e </a:t>
            </a:r>
            <a:r>
              <a:rPr lang="it-IT" sz="1200" i="1" dirty="0" err="1">
                <a:latin typeface="Century Gothic" panose="020B0502020202020204" pitchFamily="34" charset="0"/>
              </a:rPr>
              <a:t>scaleup</a:t>
            </a:r>
            <a:r>
              <a:rPr lang="it-IT" sz="1200" dirty="0">
                <a:latin typeface="Century Gothic" panose="020B0502020202020204" pitchFamily="34" charset="0"/>
              </a:rPr>
              <a:t> «deep tech» in partenariato con soggetti qualificati (Fondi di Venture Capital).</a:t>
            </a:r>
          </a:p>
          <a:p>
            <a:endParaRPr lang="it-IT" sz="1200" dirty="0">
              <a:latin typeface="Century Gothic"/>
              <a:cs typeface="Calibri Light"/>
            </a:endParaRPr>
          </a:p>
          <a:p>
            <a:r>
              <a:rPr lang="it-IT" sz="1200" dirty="0">
                <a:latin typeface="Century Gothic"/>
                <a:cs typeface="Calibri Light"/>
              </a:rPr>
              <a:t>ipotesi di stanziamento nel settennio di 40.000.000,00 € del PR FESR 2021-2027</a:t>
            </a:r>
          </a:p>
          <a:p>
            <a:endParaRPr lang="it-IT" sz="1200" dirty="0">
              <a:latin typeface="Century Gothic"/>
              <a:cs typeface="Calibri Light"/>
            </a:endParaRPr>
          </a:p>
          <a:p>
            <a:r>
              <a:rPr lang="it-IT" sz="1200" dirty="0">
                <a:latin typeface="Century Gothic"/>
                <a:cs typeface="Calibri Light"/>
              </a:rPr>
              <a:t>prima attivazione: quarto trimestre 2022</a:t>
            </a:r>
          </a:p>
        </p:txBody>
      </p: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CC27DB64-C370-77CD-52E1-49184D5260AB}"/>
              </a:ext>
            </a:extLst>
          </p:cNvPr>
          <p:cNvCxnSpPr/>
          <p:nvPr/>
        </p:nvCxnSpPr>
        <p:spPr>
          <a:xfrm>
            <a:off x="2459115" y="3359403"/>
            <a:ext cx="89930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03EFE54E-716C-68AC-C0F7-8EC4ED0817EC}"/>
              </a:ext>
            </a:extLst>
          </p:cNvPr>
          <p:cNvSpPr txBox="1"/>
          <p:nvPr/>
        </p:nvSpPr>
        <p:spPr>
          <a:xfrm>
            <a:off x="609600" y="1445853"/>
            <a:ext cx="1084259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100" cap="small" dirty="0">
                <a:latin typeface="Century Gothic"/>
                <a:cs typeface="Calibri Light"/>
              </a:rPr>
              <a:t>Obiettivo Specifico	         Azione							    Iniziativa			    Caratteristiche/Risorse/Tempistiche			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56CA745-2D38-C32E-E3B9-D3B03A092042}"/>
              </a:ext>
            </a:extLst>
          </p:cNvPr>
          <p:cNvSpPr txBox="1"/>
          <p:nvPr/>
        </p:nvSpPr>
        <p:spPr>
          <a:xfrm>
            <a:off x="3518239" y="5266359"/>
            <a:ext cx="80927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just">
              <a:defRPr sz="1400">
                <a:solidFill>
                  <a:schemeClr val="dk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it-IT" dirty="0"/>
              <a:t>Azione 1.3.3  Sostegno agli investimenti delle PMI (115 M€, </a:t>
            </a:r>
            <a:r>
              <a:rPr lang="it-IT" b="1" dirty="0"/>
              <a:t>UCL =&gt; Organismo Intermedio</a:t>
            </a:r>
            <a:r>
              <a:rPr lang="it-IT" dirty="0"/>
              <a:t>)</a:t>
            </a:r>
          </a:p>
        </p:txBody>
      </p:sp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ABA44E53-2BE0-7A5B-6859-76BA067813DA}"/>
              </a:ext>
            </a:extLst>
          </p:cNvPr>
          <p:cNvSpPr/>
          <p:nvPr/>
        </p:nvSpPr>
        <p:spPr>
          <a:xfrm>
            <a:off x="2446260" y="5279257"/>
            <a:ext cx="754602" cy="570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F5C9D92C-F98F-4F4D-8FE4-D20F8E601C57}"/>
              </a:ext>
            </a:extLst>
          </p:cNvPr>
          <p:cNvSpPr txBox="1"/>
          <p:nvPr/>
        </p:nvSpPr>
        <p:spPr>
          <a:xfrm>
            <a:off x="2446260" y="5992446"/>
            <a:ext cx="10719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i="1" cap="small" dirty="0">
                <a:solidFill>
                  <a:srgbClr val="007239"/>
                </a:solidFill>
                <a:latin typeface="Century Gothic" panose="020B0502020202020204" pitchFamily="34" charset="0"/>
                <a:ea typeface="+mj-ea"/>
              </a:rPr>
              <a:t>A Breve:</a:t>
            </a:r>
            <a:endParaRPr lang="it-IT" i="1" cap="small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E3EAFAF-F3F1-884F-CFEC-51B83A402A89}"/>
              </a:ext>
            </a:extLst>
          </p:cNvPr>
          <p:cNvSpPr txBox="1"/>
          <p:nvPr/>
        </p:nvSpPr>
        <p:spPr>
          <a:xfrm>
            <a:off x="3518238" y="5589982"/>
            <a:ext cx="431944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400" dirty="0">
                <a:solidFill>
                  <a:schemeClr val="dk1"/>
                </a:solidFill>
                <a:latin typeface="Century Gothic" panose="020B0502020202020204" pitchFamily="34" charset="0"/>
              </a:rPr>
              <a:t>Azione 1.4.1 Sostegno allo sviluppo delle competenze per la transizione industriale e la sostenibilità delle imprese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13B6F285-C680-CA1D-B5E6-FFBEB9657872}"/>
              </a:ext>
            </a:extLst>
          </p:cNvPr>
          <p:cNvSpPr txBox="1"/>
          <p:nvPr/>
        </p:nvSpPr>
        <p:spPr>
          <a:xfrm>
            <a:off x="7742852" y="5600934"/>
            <a:ext cx="8244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chemeClr val="dk1"/>
                </a:solidFill>
                <a:latin typeface="Century Gothic" panose="020B0502020202020204" pitchFamily="34" charset="0"/>
              </a:rPr>
              <a:t>(22 M€)</a:t>
            </a:r>
          </a:p>
        </p:txBody>
      </p: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249D502A-6E85-B2E1-9E24-4125D1B82FB7}"/>
              </a:ext>
            </a:extLst>
          </p:cNvPr>
          <p:cNvCxnSpPr/>
          <p:nvPr/>
        </p:nvCxnSpPr>
        <p:spPr>
          <a:xfrm>
            <a:off x="2469470" y="5153927"/>
            <a:ext cx="89930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6284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CDAAA6B4-52E9-4955-AD28-1CFE770560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9" b="7770"/>
          <a:stretch/>
        </p:blipFill>
        <p:spPr>
          <a:xfrm>
            <a:off x="6724650" y="6174047"/>
            <a:ext cx="4914900" cy="372975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7DF3127E-8E01-4FB9-AF7B-1FA04B30AE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3177"/>
          <a:stretch/>
        </p:blipFill>
        <p:spPr>
          <a:xfrm>
            <a:off x="552450" y="103643"/>
            <a:ext cx="1219228" cy="593260"/>
          </a:xfrm>
          <a:prstGeom prst="rect">
            <a:avLst/>
          </a:prstGeom>
        </p:spPr>
      </p:pic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1FF30456-04A3-251E-0384-AF3D33ACE66F}"/>
              </a:ext>
            </a:extLst>
          </p:cNvPr>
          <p:cNvCxnSpPr>
            <a:cxnSpLocks/>
          </p:cNvCxnSpPr>
          <p:nvPr/>
        </p:nvCxnSpPr>
        <p:spPr>
          <a:xfrm>
            <a:off x="609600" y="744798"/>
            <a:ext cx="11029950" cy="0"/>
          </a:xfrm>
          <a:prstGeom prst="line">
            <a:avLst/>
          </a:prstGeom>
          <a:ln>
            <a:solidFill>
              <a:srgbClr val="007239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9272712-7C3C-5A38-E555-F048E49FE2E2}"/>
              </a:ext>
            </a:extLst>
          </p:cNvPr>
          <p:cNvSpPr txBox="1"/>
          <p:nvPr/>
        </p:nvSpPr>
        <p:spPr>
          <a:xfrm>
            <a:off x="1005156" y="1210775"/>
            <a:ext cx="8408895" cy="610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800"/>
              </a:spcAft>
            </a:pPr>
            <a:r>
              <a:rPr lang="it-IT" sz="1200" b="1" dirty="0">
                <a:latin typeface="Century Gothic" panose="020B0502020202020204" pitchFamily="34" charset="0"/>
                <a:cs typeface="Calibri Light" panose="020F0302020204030204" pitchFamily="34" charset="0"/>
              </a:rPr>
              <a:t>		   </a:t>
            </a:r>
          </a:p>
          <a:p>
            <a:pPr>
              <a:spcAft>
                <a:spcPts val="800"/>
              </a:spcAft>
            </a:pPr>
            <a:r>
              <a:rPr lang="it-IT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567831B-EA6A-4ED0-A97E-330E84181F09}"/>
              </a:ext>
            </a:extLst>
          </p:cNvPr>
          <p:cNvSpPr txBox="1"/>
          <p:nvPr/>
        </p:nvSpPr>
        <p:spPr>
          <a:xfrm>
            <a:off x="609600" y="155729"/>
            <a:ext cx="11029950" cy="748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800"/>
              </a:spcAft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007239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Helvetica"/>
              </a:rPr>
              <a:t>Prime iniziative di attuazione del PR FESR 2021-2027</a:t>
            </a:r>
            <a:r>
              <a:rPr lang="it-IT" sz="1600" b="1" dirty="0">
                <a:latin typeface="Century Gothic" panose="020B0502020202020204" pitchFamily="34" charset="0"/>
                <a:cs typeface="Calibri Light" panose="020F0302020204030204" pitchFamily="34" charset="0"/>
              </a:rPr>
              <a:t>	   </a:t>
            </a:r>
          </a:p>
          <a:p>
            <a:pPr>
              <a:spcAft>
                <a:spcPts val="800"/>
              </a:spcAft>
            </a:pPr>
            <a:r>
              <a:rPr lang="it-IT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5456D2B-44F0-40E6-9EE7-9BF93EE507D8}"/>
              </a:ext>
            </a:extLst>
          </p:cNvPr>
          <p:cNvSpPr txBox="1"/>
          <p:nvPr/>
        </p:nvSpPr>
        <p:spPr>
          <a:xfrm>
            <a:off x="581025" y="981748"/>
            <a:ext cx="1102995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2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Asse 1 – DG TURISMO, MARKETING TERRITORIALE E MODA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095D6A8-56AD-EC89-8422-63E52C6393A4}"/>
              </a:ext>
            </a:extLst>
          </p:cNvPr>
          <p:cNvSpPr txBox="1"/>
          <p:nvPr/>
        </p:nvSpPr>
        <p:spPr>
          <a:xfrm>
            <a:off x="609600" y="2098332"/>
            <a:ext cx="1771558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="1" dirty="0">
                <a:solidFill>
                  <a:srgbClr val="007239"/>
                </a:solidFill>
                <a:latin typeface="Century Gothic" panose="020B0502020202020204" pitchFamily="34" charset="0"/>
                <a:ea typeface="+mj-ea"/>
              </a:rPr>
              <a:t>OS 1.3. Rafforzare la crescita sostenibile, la competitività delle PMI e la creazione di posti di lavoro nelle PMI, anche grazie agli investimenti produttivi.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FD50368-BDF2-A57A-EA12-2B58E8880118}"/>
              </a:ext>
            </a:extLst>
          </p:cNvPr>
          <p:cNvSpPr txBox="1"/>
          <p:nvPr/>
        </p:nvSpPr>
        <p:spPr>
          <a:xfrm>
            <a:off x="2352584" y="3621826"/>
            <a:ext cx="31604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/>
            <a:r>
              <a:rPr lang="it-IT" dirty="0">
                <a:solidFill>
                  <a:schemeClr val="dk1"/>
                </a:solidFill>
                <a:latin typeface="Century Gothic" panose="020B0502020202020204" pitchFamily="34" charset="0"/>
              </a:rPr>
              <a:t>Azione 1.3.3 Sostegno agli investimenti delle PMI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9F25496-E375-54F4-67B3-E9CCC3045F98}"/>
              </a:ext>
            </a:extLst>
          </p:cNvPr>
          <p:cNvSpPr txBox="1"/>
          <p:nvPr/>
        </p:nvSpPr>
        <p:spPr>
          <a:xfrm>
            <a:off x="5798043" y="2929329"/>
            <a:ext cx="185321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it-IT" sz="1400" b="1" dirty="0">
                <a:solidFill>
                  <a:srgbClr val="007239"/>
                </a:solidFill>
                <a:latin typeface="Century Gothic" panose="020B0502020202020204" pitchFamily="34" charset="0"/>
                <a:ea typeface="+mj-ea"/>
              </a:rPr>
              <a:t>Bando per il sostegno alla competitività delle strutture ricettive alberghiere e non alberghiere in vista delle Olimpiadi Milano-Cortina 2026 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E9BE1AA-8B4A-537D-DE3E-44BCEFE71A6F}"/>
              </a:ext>
            </a:extLst>
          </p:cNvPr>
          <p:cNvSpPr txBox="1"/>
          <p:nvPr/>
        </p:nvSpPr>
        <p:spPr>
          <a:xfrm>
            <a:off x="7651257" y="2390720"/>
            <a:ext cx="4085947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latin typeface="Century Gothic" panose="020B0502020202020204" pitchFamily="34" charset="0"/>
                <a:cs typeface="Calibri Light" panose="020F0302020204030204" pitchFamily="34" charset="0"/>
              </a:rPr>
              <a:t>investimenti per lo sviluppo competitivo delle imprese del turismo e delle imprese culturali e creative e per la progettazione di nuove offerte competitive di servizi; investimenti per il sostegno delle imprese della filiera turistica finalizzati al rilancio delle destinazioni turistiche e di specifici segmenti dell’offerta identificati sulla base della programmazione regionale di settore</a:t>
            </a:r>
          </a:p>
          <a:p>
            <a:endParaRPr lang="it-IT" sz="1400" dirty="0">
              <a:latin typeface="Century Gothic" panose="020B0502020202020204" pitchFamily="34" charset="0"/>
              <a:cs typeface="Calibri Light" panose="020F0302020204030204" pitchFamily="34" charset="0"/>
            </a:endParaRPr>
          </a:p>
          <a:p>
            <a:r>
              <a:rPr lang="it-IT" sz="1400" dirty="0">
                <a:latin typeface="Century Gothic"/>
                <a:cs typeface="Calibri Light"/>
              </a:rPr>
              <a:t>ipotesi di stanziamento nel settennio di 30.000.000,00 € del PR FESR 2021-2027</a:t>
            </a:r>
          </a:p>
          <a:p>
            <a:endParaRPr lang="it-IT" sz="1400" dirty="0">
              <a:latin typeface="Century Gothic"/>
              <a:cs typeface="Calibri Light"/>
            </a:endParaRPr>
          </a:p>
          <a:p>
            <a:r>
              <a:rPr lang="it-IT" sz="1400" dirty="0">
                <a:latin typeface="Century Gothic"/>
                <a:cs typeface="Calibri Light"/>
              </a:rPr>
              <a:t>prima attivazione: quarto trimestre 2022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03EFE54E-716C-68AC-C0F7-8EC4ED0817EC}"/>
              </a:ext>
            </a:extLst>
          </p:cNvPr>
          <p:cNvSpPr txBox="1"/>
          <p:nvPr/>
        </p:nvSpPr>
        <p:spPr>
          <a:xfrm>
            <a:off x="609600" y="1445853"/>
            <a:ext cx="1084259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100" cap="small" dirty="0">
                <a:latin typeface="Century Gothic"/>
                <a:cs typeface="Calibri Light"/>
              </a:rPr>
              <a:t>Obiettivo Specifico	         Azione							    Iniziativa			    Caratteristiche/Risorse/Tempistiche			</a:t>
            </a:r>
          </a:p>
        </p:txBody>
      </p:sp>
    </p:spTree>
    <p:extLst>
      <p:ext uri="{BB962C8B-B14F-4D97-AF65-F5344CB8AC3E}">
        <p14:creationId xmlns:p14="http://schemas.microsoft.com/office/powerpoint/2010/main" val="557070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CDAAA6B4-52E9-4955-AD28-1CFE770560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9" b="7770"/>
          <a:stretch/>
        </p:blipFill>
        <p:spPr>
          <a:xfrm>
            <a:off x="6724650" y="6174047"/>
            <a:ext cx="4914900" cy="372975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7DF3127E-8E01-4FB9-AF7B-1FA04B30AE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3177"/>
          <a:stretch/>
        </p:blipFill>
        <p:spPr>
          <a:xfrm>
            <a:off x="552450" y="103643"/>
            <a:ext cx="1219228" cy="593260"/>
          </a:xfrm>
          <a:prstGeom prst="rect">
            <a:avLst/>
          </a:prstGeom>
        </p:spPr>
      </p:pic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1FF30456-04A3-251E-0384-AF3D33ACE66F}"/>
              </a:ext>
            </a:extLst>
          </p:cNvPr>
          <p:cNvCxnSpPr>
            <a:cxnSpLocks/>
          </p:cNvCxnSpPr>
          <p:nvPr/>
        </p:nvCxnSpPr>
        <p:spPr>
          <a:xfrm>
            <a:off x="609600" y="744798"/>
            <a:ext cx="11029950" cy="0"/>
          </a:xfrm>
          <a:prstGeom prst="line">
            <a:avLst/>
          </a:prstGeom>
          <a:ln>
            <a:solidFill>
              <a:srgbClr val="007239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9272712-7C3C-5A38-E555-F048E49FE2E2}"/>
              </a:ext>
            </a:extLst>
          </p:cNvPr>
          <p:cNvSpPr txBox="1"/>
          <p:nvPr/>
        </p:nvSpPr>
        <p:spPr>
          <a:xfrm>
            <a:off x="1005156" y="1210775"/>
            <a:ext cx="8408895" cy="610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800"/>
              </a:spcAft>
            </a:pPr>
            <a:r>
              <a:rPr lang="it-IT" sz="1200" b="1" dirty="0">
                <a:latin typeface="Century Gothic" panose="020B0502020202020204" pitchFamily="34" charset="0"/>
                <a:cs typeface="Calibri Light" panose="020F0302020204030204" pitchFamily="34" charset="0"/>
              </a:rPr>
              <a:t>		   </a:t>
            </a:r>
          </a:p>
          <a:p>
            <a:pPr>
              <a:spcAft>
                <a:spcPts val="800"/>
              </a:spcAft>
            </a:pPr>
            <a:r>
              <a:rPr lang="it-IT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567831B-EA6A-4ED0-A97E-330E84181F09}"/>
              </a:ext>
            </a:extLst>
          </p:cNvPr>
          <p:cNvSpPr txBox="1"/>
          <p:nvPr/>
        </p:nvSpPr>
        <p:spPr>
          <a:xfrm>
            <a:off x="609600" y="155729"/>
            <a:ext cx="11029950" cy="748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800"/>
              </a:spcAft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007239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Helvetica"/>
              </a:rPr>
              <a:t>Prime iniziative di attuazione del PR FESR 2021-2027</a:t>
            </a:r>
            <a:r>
              <a:rPr lang="it-IT" sz="1600" b="1" dirty="0">
                <a:latin typeface="Century Gothic" panose="020B0502020202020204" pitchFamily="34" charset="0"/>
                <a:cs typeface="Calibri Light" panose="020F0302020204030204" pitchFamily="34" charset="0"/>
              </a:rPr>
              <a:t>	   </a:t>
            </a:r>
          </a:p>
          <a:p>
            <a:pPr>
              <a:spcAft>
                <a:spcPts val="800"/>
              </a:spcAft>
            </a:pPr>
            <a:r>
              <a:rPr lang="it-IT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5456D2B-44F0-40E6-9EE7-9BF93EE507D8}"/>
              </a:ext>
            </a:extLst>
          </p:cNvPr>
          <p:cNvSpPr txBox="1"/>
          <p:nvPr/>
        </p:nvSpPr>
        <p:spPr>
          <a:xfrm>
            <a:off x="581025" y="981748"/>
            <a:ext cx="1102995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2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Asse 1 – DG AUTONOMIA E CULTURA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095D6A8-56AD-EC89-8422-63E52C6393A4}"/>
              </a:ext>
            </a:extLst>
          </p:cNvPr>
          <p:cNvSpPr txBox="1"/>
          <p:nvPr/>
        </p:nvSpPr>
        <p:spPr>
          <a:xfrm>
            <a:off x="609600" y="2098332"/>
            <a:ext cx="1771558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="1" dirty="0">
                <a:solidFill>
                  <a:srgbClr val="007239"/>
                </a:solidFill>
                <a:latin typeface="Century Gothic" panose="020B0502020202020204" pitchFamily="34" charset="0"/>
                <a:ea typeface="+mj-ea"/>
              </a:rPr>
              <a:t>OS 1.3. Rafforzare la crescita sostenibile, la competitività delle PMI e la creazione di posti di lavoro nelle PMI, anche grazie agli investimenti produttivi.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FD50368-BDF2-A57A-EA12-2B58E8880118}"/>
              </a:ext>
            </a:extLst>
          </p:cNvPr>
          <p:cNvSpPr txBox="1"/>
          <p:nvPr/>
        </p:nvSpPr>
        <p:spPr>
          <a:xfrm>
            <a:off x="2352584" y="3344827"/>
            <a:ext cx="316044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/>
            <a:r>
              <a:rPr lang="it-IT" dirty="0">
                <a:solidFill>
                  <a:schemeClr val="dk1"/>
                </a:solidFill>
                <a:latin typeface="Century Gothic" panose="020B0502020202020204" pitchFamily="34" charset="0"/>
              </a:rPr>
              <a:t>Azione 1.3.3 Sostegno agli investimenti delle PMI</a:t>
            </a:r>
          </a:p>
          <a:p>
            <a:pPr indent="0"/>
            <a:r>
              <a:rPr lang="it-IT" dirty="0">
                <a:solidFill>
                  <a:schemeClr val="dk1"/>
                </a:solidFill>
                <a:latin typeface="Century Gothic" panose="020B0502020202020204" pitchFamily="34" charset="0"/>
              </a:rPr>
              <a:t>(</a:t>
            </a:r>
            <a:r>
              <a:rPr lang="it-IT" b="1" dirty="0"/>
              <a:t>UCL =&gt; Organismo Intermedio</a:t>
            </a:r>
            <a:r>
              <a:rPr lang="it-IT" dirty="0">
                <a:solidFill>
                  <a:schemeClr val="dk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9F25496-E375-54F4-67B3-E9CCC3045F98}"/>
              </a:ext>
            </a:extLst>
          </p:cNvPr>
          <p:cNvSpPr txBox="1"/>
          <p:nvPr/>
        </p:nvSpPr>
        <p:spPr>
          <a:xfrm>
            <a:off x="5798043" y="3683381"/>
            <a:ext cx="18532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it-IT" sz="1400" b="1" dirty="0">
                <a:solidFill>
                  <a:srgbClr val="007239"/>
                </a:solidFill>
                <a:latin typeface="Century Gothic" panose="020B0502020202020204" pitchFamily="34" charset="0"/>
                <a:ea typeface="+mj-ea"/>
              </a:rPr>
              <a:t>Bando </a:t>
            </a:r>
            <a:r>
              <a:rPr lang="it-IT" sz="1400" b="1" dirty="0" err="1">
                <a:solidFill>
                  <a:srgbClr val="007239"/>
                </a:solidFill>
                <a:latin typeface="Century Gothic" panose="020B0502020202020204" pitchFamily="34" charset="0"/>
                <a:ea typeface="+mj-ea"/>
              </a:rPr>
              <a:t>Innovacultura</a:t>
            </a:r>
            <a:endParaRPr lang="it-IT" sz="1400" b="1" dirty="0">
              <a:solidFill>
                <a:srgbClr val="007239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E9BE1AA-8B4A-537D-DE3E-44BCEFE71A6F}"/>
              </a:ext>
            </a:extLst>
          </p:cNvPr>
          <p:cNvSpPr txBox="1"/>
          <p:nvPr/>
        </p:nvSpPr>
        <p:spPr>
          <a:xfrm>
            <a:off x="7651257" y="2421497"/>
            <a:ext cx="4085947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>
                <a:latin typeface="Century Gothic" panose="020B0502020202020204" pitchFamily="34" charset="0"/>
                <a:cs typeface="Calibri Light" panose="020F0302020204030204" pitchFamily="34" charset="0"/>
              </a:rPr>
              <a:t>sviluppo di prodotti e servizi da parte delle imprese culturali e creative per sostenere l’innovazione dell’offerta culturale degli istituti e dei luoghi della cultura lombarda</a:t>
            </a:r>
          </a:p>
          <a:p>
            <a:endParaRPr lang="it-IT" sz="1200" dirty="0">
              <a:latin typeface="Century Gothic" panose="020B0502020202020204" pitchFamily="34" charset="0"/>
              <a:cs typeface="Calibri Light" panose="020F0302020204030204" pitchFamily="34" charset="0"/>
            </a:endParaRPr>
          </a:p>
          <a:p>
            <a:r>
              <a:rPr lang="it-IT" sz="1200" dirty="0">
                <a:latin typeface="Century Gothic"/>
                <a:cs typeface="Calibri Light"/>
              </a:rPr>
              <a:t>ipotesi di prima attivazione per 6.000.000,00 € del PR FESR 2021-2027 </a:t>
            </a:r>
            <a:r>
              <a:rPr lang="it-IT" sz="1200" dirty="0">
                <a:latin typeface="Century Gothic" panose="020B0502020202020204" pitchFamily="34" charset="0"/>
                <a:cs typeface="Calibri Light" panose="020F0302020204030204" pitchFamily="34" charset="0"/>
              </a:rPr>
              <a:t>suddivisi su tre ambiti: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200" dirty="0">
                <a:latin typeface="Century Gothic" panose="020B0502020202020204" pitchFamily="34" charset="0"/>
                <a:cs typeface="Calibri Light" panose="020F0302020204030204" pitchFamily="34" charset="0"/>
              </a:rPr>
              <a:t>Ambito 1: “sviluppo di prodotti e servizi per musei ed ecomusei riconosciuti”: € 3.000.000,00;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200" dirty="0">
                <a:latin typeface="Century Gothic" panose="020B0502020202020204" pitchFamily="34" charset="0"/>
                <a:cs typeface="Calibri Light" panose="020F0302020204030204" pitchFamily="34" charset="0"/>
              </a:rPr>
              <a:t>Ambito 2: “sviluppo di prodotti e servizi per siti UNESCO, aree e parchi archeologici e complessi monumentali non statali”: € 1.500.000,00;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200" dirty="0">
                <a:latin typeface="Century Gothic" panose="020B0502020202020204" pitchFamily="34" charset="0"/>
                <a:cs typeface="Calibri Light" panose="020F0302020204030204" pitchFamily="34" charset="0"/>
              </a:rPr>
              <a:t>Ambito 3: “sviluppo di prodotti e servizi per biblioteche e archivi non statali”: € 1.500.000,00.</a:t>
            </a:r>
          </a:p>
          <a:p>
            <a:endParaRPr lang="it-IT" sz="1200" dirty="0">
              <a:latin typeface="Century Gothic"/>
              <a:cs typeface="Calibri Light"/>
            </a:endParaRPr>
          </a:p>
          <a:p>
            <a:r>
              <a:rPr lang="it-IT" sz="1200" dirty="0">
                <a:latin typeface="Century Gothic"/>
                <a:cs typeface="Calibri Light"/>
              </a:rPr>
              <a:t>prima attivazione: quarto trimestre 2022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03EFE54E-716C-68AC-C0F7-8EC4ED0817EC}"/>
              </a:ext>
            </a:extLst>
          </p:cNvPr>
          <p:cNvSpPr txBox="1"/>
          <p:nvPr/>
        </p:nvSpPr>
        <p:spPr>
          <a:xfrm>
            <a:off x="609600" y="1445853"/>
            <a:ext cx="1084259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100" cap="small" dirty="0">
                <a:latin typeface="Century Gothic"/>
                <a:cs typeface="Calibri Light"/>
              </a:rPr>
              <a:t>Obiettivo Specifico	         Azione							    Iniziativa			    Caratteristiche/Risorse/Tempistiche			</a:t>
            </a:r>
          </a:p>
        </p:txBody>
      </p:sp>
    </p:spTree>
    <p:extLst>
      <p:ext uri="{BB962C8B-B14F-4D97-AF65-F5344CB8AC3E}">
        <p14:creationId xmlns:p14="http://schemas.microsoft.com/office/powerpoint/2010/main" val="22659429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1123</TotalTime>
  <Words>1097</Words>
  <Application>Microsoft Office PowerPoint</Application>
  <PresentationFormat>Widescreen</PresentationFormat>
  <Paragraphs>188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Century Gothic</vt:lpstr>
      <vt:lpstr>Wingdings</vt:lpstr>
      <vt:lpstr>Tema di Office</vt:lpstr>
      <vt:lpstr>EVENTO ANNUALE FESR 2014-2020 E 2021-2027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GRAZIE DELL’ATTENZIONE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COMITATO DI SORVEGLIANZA PR FESR 2021-2027</dc:title>
  <dc:creator>Moreno Stambazzi</dc:creator>
  <cp:lastModifiedBy>Dario Sciunnach</cp:lastModifiedBy>
  <cp:revision>126</cp:revision>
  <dcterms:created xsi:type="dcterms:W3CDTF">2022-09-21T12:06:12Z</dcterms:created>
  <dcterms:modified xsi:type="dcterms:W3CDTF">2022-11-30T12:50:10Z</dcterms:modified>
</cp:coreProperties>
</file>