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1" r:id="rId4"/>
    <p:sldMasterId id="2147483700" r:id="rId5"/>
    <p:sldMasterId id="2147483685" r:id="rId6"/>
    <p:sldMasterId id="2147483673" r:id="rId7"/>
  </p:sldMasterIdLst>
  <p:notesMasterIdLst>
    <p:notesMasterId r:id="rId30"/>
  </p:notesMasterIdLst>
  <p:handoutMasterIdLst>
    <p:handoutMasterId r:id="rId31"/>
  </p:handoutMasterIdLst>
  <p:sldIdLst>
    <p:sldId id="1078" r:id="rId8"/>
    <p:sldId id="1077" r:id="rId9"/>
    <p:sldId id="1079" r:id="rId10"/>
    <p:sldId id="1080" r:id="rId11"/>
    <p:sldId id="1081" r:id="rId12"/>
    <p:sldId id="1082" r:id="rId13"/>
    <p:sldId id="1083" r:id="rId14"/>
    <p:sldId id="1096" r:id="rId15"/>
    <p:sldId id="1087" r:id="rId16"/>
    <p:sldId id="1088" r:id="rId17"/>
    <p:sldId id="1091" r:id="rId18"/>
    <p:sldId id="1100" r:id="rId19"/>
    <p:sldId id="1101" r:id="rId20"/>
    <p:sldId id="1103" r:id="rId21"/>
    <p:sldId id="1105" r:id="rId22"/>
    <p:sldId id="1093" r:id="rId23"/>
    <p:sldId id="1098" r:id="rId24"/>
    <p:sldId id="1097" r:id="rId25"/>
    <p:sldId id="1094" r:id="rId26"/>
    <p:sldId id="1095" r:id="rId27"/>
    <p:sldId id="1099" r:id="rId28"/>
    <p:sldId id="1102" r:id="rId29"/>
  </p:sldIdLst>
  <p:sldSz cx="12192000" cy="6858000"/>
  <p:notesSz cx="6794500" cy="9931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411CE8-B472-A49A-3D73-546234571ED2}" name="Silvia Madia" initials="SM" userId="S::silvia_madia@regione.lombardia.it::79aff4b0-5094-4639-927c-6111eee378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abriele Pasqui" initials="GP" lastIdx="1" clrIdx="0">
    <p:extLst>
      <p:ext uri="{19B8F6BF-5375-455C-9EA6-DF929625EA0E}">
        <p15:presenceInfo xmlns:p15="http://schemas.microsoft.com/office/powerpoint/2012/main" userId="Gabriele Pasqu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36"/>
    <a:srgbClr val="3EA652"/>
    <a:srgbClr val="0D6D1D"/>
    <a:srgbClr val="3AA8B5"/>
    <a:srgbClr val="164094"/>
    <a:srgbClr val="008341"/>
    <a:srgbClr val="72C293"/>
    <a:srgbClr val="00B050"/>
    <a:srgbClr val="FFFFFF"/>
    <a:srgbClr val="1299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8" autoAdjust="0"/>
    <p:restoredTop sz="93792" autoAdjust="0"/>
  </p:normalViewPr>
  <p:slideViewPr>
    <p:cSldViewPr snapToGrid="0">
      <p:cViewPr varScale="1">
        <p:scale>
          <a:sx n="110" d="100"/>
          <a:sy n="110" d="100"/>
        </p:scale>
        <p:origin x="492" y="10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45" d="100"/>
          <a:sy n="45" d="100"/>
        </p:scale>
        <p:origin x="276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commentAuthors" Target="commentAuthor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711F704-30BB-4DD4-9077-F37B69D8DEDC}"/>
              </a:ext>
            </a:extLst>
          </p:cNvPr>
          <p:cNvSpPr>
            <a:spLocks noGrp="1"/>
          </p:cNvSpPr>
          <p:nvPr>
            <p:ph type="hdr" sz="quarter"/>
          </p:nvPr>
        </p:nvSpPr>
        <p:spPr>
          <a:xfrm>
            <a:off x="0" y="0"/>
            <a:ext cx="2945024" cy="497290"/>
          </a:xfrm>
          <a:prstGeom prst="rect">
            <a:avLst/>
          </a:prstGeom>
        </p:spPr>
        <p:txBody>
          <a:bodyPr vert="horz" lIns="91440" tIns="45720" rIns="91440" bIns="45720" rtlCol="0"/>
          <a:lstStyle>
            <a:lvl1pPr algn="l">
              <a:defRPr sz="1200"/>
            </a:lvl1pPr>
          </a:lstStyle>
          <a:p>
            <a:endParaRPr lang="it-IT"/>
          </a:p>
        </p:txBody>
      </p:sp>
      <p:sp>
        <p:nvSpPr>
          <p:cNvPr id="3" name="Date Placeholder 2">
            <a:extLst>
              <a:ext uri="{FF2B5EF4-FFF2-40B4-BE49-F238E27FC236}">
                <a16:creationId xmlns:a16="http://schemas.microsoft.com/office/drawing/2014/main" id="{C6647311-19C8-4A49-A4D0-459FE4AC5CBF}"/>
              </a:ext>
            </a:extLst>
          </p:cNvPr>
          <p:cNvSpPr>
            <a:spLocks noGrp="1"/>
          </p:cNvSpPr>
          <p:nvPr>
            <p:ph type="dt" sz="quarter" idx="1"/>
          </p:nvPr>
        </p:nvSpPr>
        <p:spPr>
          <a:xfrm>
            <a:off x="3847890" y="0"/>
            <a:ext cx="2945024" cy="497290"/>
          </a:xfrm>
          <a:prstGeom prst="rect">
            <a:avLst/>
          </a:prstGeom>
        </p:spPr>
        <p:txBody>
          <a:bodyPr vert="horz" lIns="91440" tIns="45720" rIns="91440" bIns="45720" rtlCol="0"/>
          <a:lstStyle>
            <a:lvl1pPr algn="r">
              <a:defRPr sz="1200"/>
            </a:lvl1pPr>
          </a:lstStyle>
          <a:p>
            <a:fld id="{C9D89F81-9ABD-415D-8000-B2FE109F1148}" type="datetimeFigureOut">
              <a:rPr lang="it-IT" smtClean="0"/>
              <a:t>30/11/2022</a:t>
            </a:fld>
            <a:endParaRPr lang="it-IT"/>
          </a:p>
        </p:txBody>
      </p:sp>
      <p:sp>
        <p:nvSpPr>
          <p:cNvPr id="4" name="Footer Placeholder 3">
            <a:extLst>
              <a:ext uri="{FF2B5EF4-FFF2-40B4-BE49-F238E27FC236}">
                <a16:creationId xmlns:a16="http://schemas.microsoft.com/office/drawing/2014/main" id="{1E24EB7A-9BE1-4DA9-AE4F-0BAA0CB9AABC}"/>
              </a:ext>
            </a:extLst>
          </p:cNvPr>
          <p:cNvSpPr>
            <a:spLocks noGrp="1"/>
          </p:cNvSpPr>
          <p:nvPr>
            <p:ph type="ftr" sz="quarter" idx="2"/>
          </p:nvPr>
        </p:nvSpPr>
        <p:spPr>
          <a:xfrm>
            <a:off x="0" y="9434111"/>
            <a:ext cx="2945024" cy="49729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a:extLst>
              <a:ext uri="{FF2B5EF4-FFF2-40B4-BE49-F238E27FC236}">
                <a16:creationId xmlns:a16="http://schemas.microsoft.com/office/drawing/2014/main" id="{143044CD-FE4B-4868-8D75-D0DA5169CFF9}"/>
              </a:ext>
            </a:extLst>
          </p:cNvPr>
          <p:cNvSpPr>
            <a:spLocks noGrp="1"/>
          </p:cNvSpPr>
          <p:nvPr>
            <p:ph type="sldNum" sz="quarter" idx="3"/>
          </p:nvPr>
        </p:nvSpPr>
        <p:spPr>
          <a:xfrm>
            <a:off x="3847890" y="9434111"/>
            <a:ext cx="2945024" cy="497290"/>
          </a:xfrm>
          <a:prstGeom prst="rect">
            <a:avLst/>
          </a:prstGeom>
        </p:spPr>
        <p:txBody>
          <a:bodyPr vert="horz" lIns="91440" tIns="45720" rIns="91440" bIns="45720" rtlCol="0" anchor="b"/>
          <a:lstStyle>
            <a:lvl1pPr algn="r">
              <a:defRPr sz="1200"/>
            </a:lvl1pPr>
          </a:lstStyle>
          <a:p>
            <a:fld id="{9FB89908-7117-4670-B002-D2A11E5EA423}" type="slidenum">
              <a:rPr lang="it-IT" smtClean="0"/>
              <a:t>‹N›</a:t>
            </a:fld>
            <a:endParaRPr lang="it-IT"/>
          </a:p>
        </p:txBody>
      </p:sp>
    </p:spTree>
    <p:extLst>
      <p:ext uri="{BB962C8B-B14F-4D97-AF65-F5344CB8AC3E}">
        <p14:creationId xmlns:p14="http://schemas.microsoft.com/office/powerpoint/2010/main" val="81862792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024" cy="49729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7890" y="0"/>
            <a:ext cx="2945024" cy="497290"/>
          </a:xfrm>
          <a:prstGeom prst="rect">
            <a:avLst/>
          </a:prstGeom>
        </p:spPr>
        <p:txBody>
          <a:bodyPr vert="horz" lIns="91440" tIns="45720" rIns="91440" bIns="45720" rtlCol="0"/>
          <a:lstStyle>
            <a:lvl1pPr algn="r">
              <a:defRPr sz="1200"/>
            </a:lvl1pPr>
          </a:lstStyle>
          <a:p>
            <a:fld id="{A629343C-D0F0-4669-9121-7888FAF3875A}" type="datetimeFigureOut">
              <a:rPr lang="it-IT" smtClean="0"/>
              <a:t>30/11/2022</a:t>
            </a:fld>
            <a:endParaRPr lang="it-IT"/>
          </a:p>
        </p:txBody>
      </p:sp>
      <p:sp>
        <p:nvSpPr>
          <p:cNvPr id="4" name="Segnaposto immagine diapositiva 3"/>
          <p:cNvSpPr>
            <a:spLocks noGrp="1" noRot="1" noChangeAspect="1"/>
          </p:cNvSpPr>
          <p:nvPr>
            <p:ph type="sldImg" idx="2"/>
          </p:nvPr>
        </p:nvSpPr>
        <p:spPr>
          <a:xfrm>
            <a:off x="417513" y="1239838"/>
            <a:ext cx="5959475" cy="33528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133" y="4779417"/>
            <a:ext cx="5436235" cy="391115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4111"/>
            <a:ext cx="2945024" cy="4972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7890" y="9434111"/>
            <a:ext cx="2945024" cy="497290"/>
          </a:xfrm>
          <a:prstGeom prst="rect">
            <a:avLst/>
          </a:prstGeom>
        </p:spPr>
        <p:txBody>
          <a:bodyPr vert="horz" lIns="91440" tIns="45720" rIns="91440" bIns="45720" rtlCol="0" anchor="b"/>
          <a:lstStyle>
            <a:lvl1pPr algn="r">
              <a:defRPr sz="1200"/>
            </a:lvl1pPr>
          </a:lstStyle>
          <a:p>
            <a:fld id="{6F227D01-6F5B-4FD0-A999-2E25F9B0AB8B}" type="slidenum">
              <a:rPr lang="it-IT" smtClean="0"/>
              <a:t>‹N›</a:t>
            </a:fld>
            <a:endParaRPr lang="it-IT"/>
          </a:p>
        </p:txBody>
      </p:sp>
    </p:spTree>
    <p:extLst>
      <p:ext uri="{BB962C8B-B14F-4D97-AF65-F5344CB8AC3E}">
        <p14:creationId xmlns:p14="http://schemas.microsoft.com/office/powerpoint/2010/main" val="14350376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pPr defTabSz="609585"/>
            <a:fld id="{CFBDB3CC-DA0B-4079-80D9-4BCD09900B96}" type="datetime1">
              <a:rPr lang="it-IT" smtClean="0">
                <a:solidFill>
                  <a:prstClr val="black">
                    <a:tint val="75000"/>
                  </a:prstClr>
                </a:solidFill>
              </a:rPr>
              <a:t>30/11/2022</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pPr defTabSz="609585"/>
            <a:endParaRPr lang="it-IT">
              <a:solidFill>
                <a:prstClr val="black">
                  <a:tint val="75000"/>
                </a:prstClr>
              </a:solidFill>
            </a:endParaRPr>
          </a:p>
        </p:txBody>
      </p:sp>
      <p:sp>
        <p:nvSpPr>
          <p:cNvPr id="6" name="Segnaposto numero diapositiva 5"/>
          <p:cNvSpPr>
            <a:spLocks noGrp="1"/>
          </p:cNvSpPr>
          <p:nvPr>
            <p:ph type="sldNum" sz="quarter" idx="12"/>
          </p:nvPr>
        </p:nvSpPr>
        <p:spPr>
          <a:xfrm>
            <a:off x="4693920" y="6356351"/>
            <a:ext cx="2844800" cy="365125"/>
          </a:xfrm>
        </p:spPr>
        <p:txBody>
          <a:bodyPr/>
          <a:lstStyle>
            <a:lvl1pPr algn="ctr">
              <a:defRPr/>
            </a:lvl1pPr>
          </a:lstStyle>
          <a:p>
            <a:pPr defTabSz="609585"/>
            <a:fld id="{49BB6CCB-ABA9-DF47-8B77-5ED46CF7886A}" type="slidenum">
              <a:rPr lang="it-IT" smtClean="0">
                <a:solidFill>
                  <a:prstClr val="black">
                    <a:tint val="75000"/>
                  </a:prstClr>
                </a:solidFill>
              </a:rPr>
              <a:pPr defTabSz="609585"/>
              <a:t>‹N›</a:t>
            </a:fld>
            <a:endParaRPr lang="it-IT">
              <a:solidFill>
                <a:prstClr val="black">
                  <a:tint val="75000"/>
                </a:prstClr>
              </a:solidFill>
            </a:endParaRPr>
          </a:p>
        </p:txBody>
      </p:sp>
      <p:sp>
        <p:nvSpPr>
          <p:cNvPr id="10" name="Title 9">
            <a:extLst>
              <a:ext uri="{FF2B5EF4-FFF2-40B4-BE49-F238E27FC236}">
                <a16:creationId xmlns:a16="http://schemas.microsoft.com/office/drawing/2014/main" id="{06169D3D-413A-4921-A941-7B73A292A210}"/>
              </a:ext>
            </a:extLst>
          </p:cNvPr>
          <p:cNvSpPr>
            <a:spLocks noGrp="1"/>
          </p:cNvSpPr>
          <p:nvPr>
            <p:ph type="title"/>
          </p:nvPr>
        </p:nvSpPr>
        <p:spPr>
          <a:xfrm>
            <a:off x="944194" y="274639"/>
            <a:ext cx="10303613" cy="507239"/>
          </a:xfrm>
        </p:spPr>
        <p:txBody>
          <a:bodyPr>
            <a:normAutofit/>
          </a:bodyPr>
          <a:lstStyle>
            <a:lvl1pPr algn="l">
              <a:defRPr sz="2400" b="1">
                <a:solidFill>
                  <a:srgbClr val="008341"/>
                </a:solidFill>
              </a:defRPr>
            </a:lvl1pPr>
          </a:lstStyle>
          <a:p>
            <a:r>
              <a:rPr lang="en-US" dirty="0"/>
              <a:t>Click to edit Master title style</a:t>
            </a:r>
            <a:endParaRPr lang="it-IT" dirty="0"/>
          </a:p>
        </p:txBody>
      </p:sp>
      <p:sp>
        <p:nvSpPr>
          <p:cNvPr id="12" name="Text Placeholder 11">
            <a:extLst>
              <a:ext uri="{FF2B5EF4-FFF2-40B4-BE49-F238E27FC236}">
                <a16:creationId xmlns:a16="http://schemas.microsoft.com/office/drawing/2014/main" id="{FD81CF3D-4062-4E51-9AD9-449697377366}"/>
              </a:ext>
            </a:extLst>
          </p:cNvPr>
          <p:cNvSpPr>
            <a:spLocks noGrp="1"/>
          </p:cNvSpPr>
          <p:nvPr>
            <p:ph type="body" sz="quarter" idx="13"/>
          </p:nvPr>
        </p:nvSpPr>
        <p:spPr>
          <a:xfrm>
            <a:off x="944194" y="1223203"/>
            <a:ext cx="10302875" cy="4718050"/>
          </a:xfrm>
        </p:spPr>
        <p:txBody>
          <a:bodyPr/>
          <a:lstStyle>
            <a:lvl1pPr algn="just">
              <a:defRPr sz="2000"/>
            </a:lvl1pPr>
            <a:lvl2pPr algn="just">
              <a:defRPr sz="1800"/>
            </a:lvl2pPr>
            <a:lvl3pPr algn="just">
              <a:defRPr sz="1600"/>
            </a:lvl3pPr>
            <a:lvl4pPr algn="just">
              <a:defRPr sz="1400"/>
            </a:lvl4pPr>
            <a:lvl5pPr marL="2438339"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41108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rgbClr val="646464"/>
                </a:solidFill>
              </a:defRPr>
            </a:lvl1pPr>
          </a:lstStyle>
          <a:p>
            <a:pPr lvl="0" algn="l" fontAlgn="base">
              <a:lnSpc>
                <a:spcPct val="85000"/>
              </a:lnSpc>
              <a:spcAft>
                <a:spcPct val="0"/>
              </a:spcAft>
            </a:pPr>
            <a:r>
              <a:rPr lang="en-US"/>
              <a:t>Click to edit Master title style</a:t>
            </a:r>
            <a:endParaRPr lang="en-US" dirty="0"/>
          </a:p>
        </p:txBody>
      </p:sp>
      <p:sp>
        <p:nvSpPr>
          <p:cNvPr id="3077" name="Freeform 5"/>
          <p:cNvSpPr>
            <a:spLocks/>
          </p:cNvSpPr>
          <p:nvPr userDrawn="1"/>
        </p:nvSpPr>
        <p:spPr bwMode="gray">
          <a:xfrm>
            <a:off x="609600" y="1039814"/>
            <a:ext cx="109728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646464"/>
              </a:solidFill>
            </a:endParaRPr>
          </a:p>
        </p:txBody>
      </p:sp>
    </p:spTree>
    <p:extLst>
      <p:ext uri="{BB962C8B-B14F-4D97-AF65-F5344CB8AC3E}">
        <p14:creationId xmlns:p14="http://schemas.microsoft.com/office/powerpoint/2010/main" val="2689655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a:t>Click to edit Master title style</a:t>
            </a:r>
            <a:endParaRPr lang="en-US" dirty="0"/>
          </a:p>
        </p:txBody>
      </p:sp>
      <p:sp>
        <p:nvSpPr>
          <p:cNvPr id="4101" name="Freeform 5"/>
          <p:cNvSpPr>
            <a:spLocks/>
          </p:cNvSpPr>
          <p:nvPr userDrawn="1"/>
        </p:nvSpPr>
        <p:spPr bwMode="gray">
          <a:xfrm>
            <a:off x="609600" y="1040400"/>
            <a:ext cx="109728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sz="1800"/>
          </a:p>
        </p:txBody>
      </p:sp>
    </p:spTree>
    <p:extLst>
      <p:ext uri="{BB962C8B-B14F-4D97-AF65-F5344CB8AC3E}">
        <p14:creationId xmlns:p14="http://schemas.microsoft.com/office/powerpoint/2010/main" val="170534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a:t>Click to edit Master title style</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609601" y="1044000"/>
            <a:ext cx="10967399" cy="5184000"/>
          </a:xfrm>
          <a:prstGeom prst="rect">
            <a:avLst/>
          </a:prstGeom>
          <a:noFill/>
          <a:ln w="9525">
            <a:noFill/>
            <a:miter lim="800000"/>
            <a:headEnd/>
            <a:tailEnd/>
          </a:ln>
          <a:effectLst/>
        </p:spPr>
      </p:pic>
    </p:spTree>
    <p:extLst>
      <p:ext uri="{BB962C8B-B14F-4D97-AF65-F5344CB8AC3E}">
        <p14:creationId xmlns:p14="http://schemas.microsoft.com/office/powerpoint/2010/main" val="397319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a:t>Click to edit Master title style</a:t>
            </a:r>
            <a:endParaRPr lang="en-US" dirty="0"/>
          </a:p>
        </p:txBody>
      </p:sp>
      <p:sp>
        <p:nvSpPr>
          <p:cNvPr id="4101" name="Freeform 5"/>
          <p:cNvSpPr>
            <a:spLocks/>
          </p:cNvSpPr>
          <p:nvPr userDrawn="1"/>
        </p:nvSpPr>
        <p:spPr bwMode="gray">
          <a:xfrm>
            <a:off x="609600" y="1040400"/>
            <a:ext cx="109728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blipFill dpi="0" rotWithShape="1">
            <a:blip r:embed="rId2" cstate="print"/>
            <a:srcRect/>
            <a:stretch>
              <a:fillRect/>
            </a:stretch>
          </a:blipFill>
          <a:ln w="9525">
            <a:noFill/>
            <a:round/>
            <a:headEnd/>
            <a:tailEnd/>
          </a:ln>
        </p:spPr>
        <p:txBody>
          <a:bodyPr vert="horz" wrap="square" lIns="91440" tIns="45720" rIns="91440" bIns="45720" numCol="1" anchor="t" anchorCtr="0" compatLnSpc="1">
            <a:prstTxWarp prst="textNoShape">
              <a:avLst/>
            </a:prstTxWarp>
          </a:bodyPr>
          <a:lstStyle/>
          <a:p>
            <a:endParaRPr lang="en-GB" sz="1800"/>
          </a:p>
        </p:txBody>
      </p:sp>
    </p:spTree>
    <p:extLst>
      <p:ext uri="{BB962C8B-B14F-4D97-AF65-F5344CB8AC3E}">
        <p14:creationId xmlns:p14="http://schemas.microsoft.com/office/powerpoint/2010/main" val="1871540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607484" y="6243638"/>
            <a:ext cx="10972800" cy="0"/>
          </a:xfrm>
          <a:prstGeom prst="line">
            <a:avLst/>
          </a:prstGeom>
          <a:noFill/>
          <a:ln w="3175">
            <a:solidFill>
              <a:schemeClr val="bg1"/>
            </a:solidFill>
            <a:round/>
            <a:headEnd/>
            <a:tailEnd/>
          </a:ln>
          <a:effectLst/>
        </p:spPr>
        <p:txBody>
          <a:bodyPr wrap="none" anchor="ctr"/>
          <a:lstStyle/>
          <a:p>
            <a:endParaRPr lang="en-US" sz="1800" noProof="0" dirty="0">
              <a:solidFill>
                <a:schemeClr val="bg1"/>
              </a:solidFill>
            </a:endParaRPr>
          </a:p>
        </p:txBody>
      </p:sp>
    </p:spTree>
    <p:extLst>
      <p:ext uri="{BB962C8B-B14F-4D97-AF65-F5344CB8AC3E}">
        <p14:creationId xmlns:p14="http://schemas.microsoft.com/office/powerpoint/2010/main" val="1507956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607484" y="6243638"/>
            <a:ext cx="10972800" cy="0"/>
          </a:xfrm>
          <a:prstGeom prst="line">
            <a:avLst/>
          </a:prstGeom>
          <a:noFill/>
          <a:ln w="3175">
            <a:solidFill>
              <a:schemeClr val="bg1"/>
            </a:solidFill>
            <a:round/>
            <a:headEnd/>
            <a:tailEnd/>
          </a:ln>
          <a:effectLst/>
        </p:spPr>
        <p:txBody>
          <a:bodyPr wrap="none" anchor="ctr"/>
          <a:lstStyle/>
          <a:p>
            <a:endParaRPr lang="en-US" sz="1800" noProof="0" dirty="0">
              <a:solidFill>
                <a:schemeClr val="bg1"/>
              </a:solidFill>
            </a:endParaRPr>
          </a:p>
        </p:txBody>
      </p:sp>
      <p:sp>
        <p:nvSpPr>
          <p:cNvPr id="8" name="Content Placeholder 2"/>
          <p:cNvSpPr>
            <a:spLocks noGrp="1"/>
          </p:cNvSpPr>
          <p:nvPr>
            <p:ph idx="1"/>
          </p:nvPr>
        </p:nvSpPr>
        <p:spPr>
          <a:xfrm>
            <a:off x="607483" y="719139"/>
            <a:ext cx="46752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rgbClr val="646464"/>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rgbClr val="646464"/>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rgbClr val="646464"/>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rgbClr val="646464"/>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rgbClr val="646464"/>
                </a:solidFill>
                <a:latin typeface="Arial" pitchFamily="34" charset="0"/>
                <a:ea typeface="+mn-ea"/>
                <a:cs typeface="Arial" pitchFamily="34" charset="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375295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48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p:cNvSpPr>
            <a:spLocks noGrp="1"/>
          </p:cNvSpPr>
          <p:nvPr>
            <p:ph type="title"/>
          </p:nvPr>
        </p:nvSpPr>
        <p:spPr>
          <a:xfrm>
            <a:off x="431800" y="238540"/>
            <a:ext cx="11329456" cy="616455"/>
          </a:xfrm>
        </p:spPr>
        <p:txBody>
          <a:bodyPr anchor="ctr" anchorCtr="0">
            <a:noAutofit/>
          </a:bodyPr>
          <a:lstStyle>
            <a:lvl1pPr>
              <a:lnSpc>
                <a:spcPct val="100000"/>
              </a:lnSpc>
              <a:defRPr/>
            </a:lvl1pPr>
          </a:lstStyle>
          <a:p>
            <a:r>
              <a:rPr lang="de-DE" dirty="0"/>
              <a:t>Titelmasterformat durch Klicken bearbeiten</a:t>
            </a:r>
          </a:p>
        </p:txBody>
      </p:sp>
      <p:sp>
        <p:nvSpPr>
          <p:cNvPr id="3" name="Datumsplatzhalter 2"/>
          <p:cNvSpPr>
            <a:spLocks noGrp="1"/>
          </p:cNvSpPr>
          <p:nvPr>
            <p:ph type="dt" sz="half" idx="10"/>
          </p:nvPr>
        </p:nvSpPr>
        <p:spPr>
          <a:xfrm>
            <a:off x="609600" y="6356351"/>
            <a:ext cx="2844800" cy="365125"/>
          </a:xfrm>
          <a:prstGeom prst="rect">
            <a:avLst/>
          </a:prstGeom>
        </p:spPr>
        <p:txBody>
          <a:bodyPr/>
          <a:lstStyle/>
          <a:p>
            <a:fld id="{91092E5B-AD53-40B7-A853-CFB8038A4800}" type="datetime1">
              <a:rPr lang="it-IT" smtClean="0"/>
              <a:t>30/11/2022</a:t>
            </a:fld>
            <a:endParaRPr lang="de-DE" dirty="0"/>
          </a:p>
        </p:txBody>
      </p:sp>
      <p:sp>
        <p:nvSpPr>
          <p:cNvPr id="4" name="Fußzeilenplatzhalter 3"/>
          <p:cNvSpPr>
            <a:spLocks noGrp="1"/>
          </p:cNvSpPr>
          <p:nvPr>
            <p:ph type="ftr" sz="quarter" idx="11"/>
          </p:nvPr>
        </p:nvSpPr>
        <p:spPr>
          <a:xfrm>
            <a:off x="3276599" y="6356351"/>
            <a:ext cx="5639859" cy="365125"/>
          </a:xfrm>
          <a:prstGeom prst="rect">
            <a:avLst/>
          </a:prstGeom>
        </p:spPr>
        <p:txBody>
          <a:bodyPr/>
          <a:lstStyle/>
          <a:p>
            <a:endParaRPr lang="de-DE" dirty="0"/>
          </a:p>
        </p:txBody>
      </p:sp>
      <p:sp>
        <p:nvSpPr>
          <p:cNvPr id="5" name="Foliennummernplatzhalter 4"/>
          <p:cNvSpPr>
            <a:spLocks noGrp="1"/>
          </p:cNvSpPr>
          <p:nvPr>
            <p:ph type="sldNum" sz="quarter" idx="12"/>
          </p:nvPr>
        </p:nvSpPr>
        <p:spPr>
          <a:xfrm>
            <a:off x="8737600" y="6356351"/>
            <a:ext cx="2844800" cy="365125"/>
          </a:xfrm>
          <a:prstGeom prst="rect">
            <a:avLst/>
          </a:prstGeom>
        </p:spPr>
        <p:txBody>
          <a:bodyPr/>
          <a:lstStyle/>
          <a:p>
            <a:fld id="{9DC1E638-3F78-4E0D-883A-B278700C48C0}" type="slidenum">
              <a:rPr lang="de-DE" smtClean="0"/>
              <a:pPr/>
              <a:t>‹N›</a:t>
            </a:fld>
            <a:endParaRPr lang="de-DE" dirty="0"/>
          </a:p>
        </p:txBody>
      </p:sp>
      <p:sp>
        <p:nvSpPr>
          <p:cNvPr id="9" name="Textplatzhalter 7"/>
          <p:cNvSpPr>
            <a:spLocks noGrp="1"/>
          </p:cNvSpPr>
          <p:nvPr>
            <p:ph type="body" sz="quarter" idx="13"/>
          </p:nvPr>
        </p:nvSpPr>
        <p:spPr>
          <a:xfrm>
            <a:off x="431800" y="854994"/>
            <a:ext cx="11328400" cy="336244"/>
          </a:xfrm>
        </p:spPr>
        <p:txBody>
          <a:bodyPr lIns="0" tIns="0" rIns="0" bIns="0" anchor="t" anchorCtr="0">
            <a:noAutofit/>
          </a:bodyPr>
          <a:lstStyle>
            <a:lvl1pPr>
              <a:buNone/>
              <a:defRPr sz="2000"/>
            </a:lvl1pPr>
          </a:lstStyle>
          <a:p>
            <a:pPr lvl="0"/>
            <a:r>
              <a:rPr lang="de-DE" dirty="0"/>
              <a:t>Textmasterformate durch Klicken bearbeiten</a:t>
            </a:r>
          </a:p>
        </p:txBody>
      </p:sp>
    </p:spTree>
    <p:extLst>
      <p:ext uri="{BB962C8B-B14F-4D97-AF65-F5344CB8AC3E}">
        <p14:creationId xmlns:p14="http://schemas.microsoft.com/office/powerpoint/2010/main" val="3326357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2_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Fußzeilenplatzhalter 2"/>
          <p:cNvSpPr>
            <a:spLocks noGrp="1"/>
          </p:cNvSpPr>
          <p:nvPr>
            <p:ph type="ftr" sz="quarter" idx="10"/>
          </p:nvPr>
        </p:nvSpPr>
        <p:spPr>
          <a:xfrm>
            <a:off x="3276599" y="6356365"/>
            <a:ext cx="5639859" cy="365125"/>
          </a:xfrm>
          <a:prstGeom prst="rect">
            <a:avLst/>
          </a:prstGeom>
        </p:spPr>
        <p:txBody>
          <a:bodyPr/>
          <a:lstStyle>
            <a:lvl1pPr>
              <a:defRPr/>
            </a:lvl1pPr>
          </a:lstStyle>
          <a:p>
            <a:endParaRPr lang="de-DE"/>
          </a:p>
        </p:txBody>
      </p:sp>
    </p:spTree>
    <p:extLst>
      <p:ext uri="{BB962C8B-B14F-4D97-AF65-F5344CB8AC3E}">
        <p14:creationId xmlns:p14="http://schemas.microsoft.com/office/powerpoint/2010/main" val="48257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31799" y="6356365"/>
            <a:ext cx="2844800" cy="365125"/>
          </a:xfrm>
          <a:prstGeom prst="rect">
            <a:avLst/>
          </a:prstGeom>
        </p:spPr>
        <p:txBody>
          <a:bodyPr/>
          <a:lstStyle/>
          <a:p>
            <a:fld id="{24C7DD9D-83B4-4E29-A1D8-02D892B746EE}" type="datetime1">
              <a:rPr lang="it-IT" noProof="0" smtClean="0"/>
              <a:t>30/11/2022</a:t>
            </a:fld>
            <a:endParaRPr lang="de-DE" noProof="0"/>
          </a:p>
        </p:txBody>
      </p:sp>
      <p:sp>
        <p:nvSpPr>
          <p:cNvPr id="3" name="Fußzeilenplatzhalter 2"/>
          <p:cNvSpPr>
            <a:spLocks noGrp="1"/>
          </p:cNvSpPr>
          <p:nvPr>
            <p:ph type="ftr" sz="quarter" idx="11"/>
          </p:nvPr>
        </p:nvSpPr>
        <p:spPr>
          <a:xfrm>
            <a:off x="3276599" y="6356365"/>
            <a:ext cx="5639859" cy="365125"/>
          </a:xfrm>
          <a:prstGeom prst="rect">
            <a:avLst/>
          </a:prstGeom>
        </p:spPr>
        <p:txBody>
          <a:bodyPr/>
          <a:lstStyle/>
          <a:p>
            <a:endParaRPr lang="de-DE" noProof="0" dirty="0"/>
          </a:p>
        </p:txBody>
      </p:sp>
      <p:sp>
        <p:nvSpPr>
          <p:cNvPr id="4" name="Foliennummernplatzhalter 3"/>
          <p:cNvSpPr>
            <a:spLocks noGrp="1"/>
          </p:cNvSpPr>
          <p:nvPr>
            <p:ph type="sldNum" sz="quarter" idx="12"/>
          </p:nvPr>
        </p:nvSpPr>
        <p:spPr>
          <a:xfrm>
            <a:off x="8916457" y="6356365"/>
            <a:ext cx="2844800" cy="365125"/>
          </a:xfrm>
          <a:prstGeom prst="rect">
            <a:avLst/>
          </a:prstGeom>
        </p:spPr>
        <p:txBody>
          <a:bodyPr/>
          <a:lstStyle/>
          <a:p>
            <a:fld id="{9DC1E638-3F78-4E0D-883A-B278700C48C0}" type="slidenum">
              <a:rPr lang="de-DE" noProof="0" smtClean="0"/>
              <a:pPr/>
              <a:t>‹N›</a:t>
            </a:fld>
            <a:endParaRPr lang="de-DE" noProof="0"/>
          </a:p>
        </p:txBody>
      </p:sp>
    </p:spTree>
    <p:extLst>
      <p:ext uri="{BB962C8B-B14F-4D97-AF65-F5344CB8AC3E}">
        <p14:creationId xmlns:p14="http://schemas.microsoft.com/office/powerpoint/2010/main" val="49483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5EEC48A-F426-49E3-B452-DCEACA0D0553}"/>
              </a:ext>
            </a:extLst>
          </p:cNvPr>
          <p:cNvSpPr>
            <a:spLocks noGrp="1"/>
          </p:cNvSpPr>
          <p:nvPr>
            <p:ph type="dt" sz="half" idx="10"/>
          </p:nvPr>
        </p:nvSpPr>
        <p:spPr/>
        <p:txBody>
          <a:bodyPr/>
          <a:lstStyle/>
          <a:p>
            <a:fld id="{A8015534-56E0-4086-A8F9-2A929395255E}" type="datetime1">
              <a:rPr lang="it-IT" smtClean="0"/>
              <a:t>30/11/2022</a:t>
            </a:fld>
            <a:endParaRPr lang="it-IT"/>
          </a:p>
        </p:txBody>
      </p:sp>
      <p:sp>
        <p:nvSpPr>
          <p:cNvPr id="3" name="Segnaposto piè di pagina 2">
            <a:extLst>
              <a:ext uri="{FF2B5EF4-FFF2-40B4-BE49-F238E27FC236}">
                <a16:creationId xmlns:a16="http://schemas.microsoft.com/office/drawing/2014/main" id="{A29BEC0C-7833-4753-9916-2195456DFCA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27B7A8E1-71A7-433B-A7EF-623B4B6D5AB5}"/>
              </a:ext>
            </a:extLst>
          </p:cNvPr>
          <p:cNvSpPr>
            <a:spLocks noGrp="1"/>
          </p:cNvSpPr>
          <p:nvPr>
            <p:ph type="sldNum" sz="quarter" idx="12"/>
          </p:nvPr>
        </p:nvSpPr>
        <p:spPr/>
        <p:txBody>
          <a:bodyPr/>
          <a:lstStyle/>
          <a:p>
            <a:fld id="{4F6FB7D8-7B4D-4F38-A6D0-019280C015F5}" type="slidenum">
              <a:rPr lang="it-IT" smtClean="0"/>
              <a:t>‹N›</a:t>
            </a:fld>
            <a:endParaRPr lang="it-IT"/>
          </a:p>
        </p:txBody>
      </p:sp>
    </p:spTree>
    <p:extLst>
      <p:ext uri="{BB962C8B-B14F-4D97-AF65-F5344CB8AC3E}">
        <p14:creationId xmlns:p14="http://schemas.microsoft.com/office/powerpoint/2010/main" val="779881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cstate="print"/>
          <a:srcRect/>
          <a:stretch>
            <a:fillRect/>
          </a:stretch>
        </p:blipFill>
        <p:spPr bwMode="auto">
          <a:xfrm>
            <a:off x="3028346" y="5747990"/>
            <a:ext cx="1311311" cy="745200"/>
          </a:xfrm>
          <a:prstGeom prst="rect">
            <a:avLst/>
          </a:prstGeom>
          <a:noFill/>
          <a:ln w="9525">
            <a:noFill/>
            <a:miter lim="800000"/>
            <a:headEnd/>
            <a:tailEnd/>
          </a:ln>
          <a:effectLst/>
        </p:spPr>
      </p:pic>
      <p:sp>
        <p:nvSpPr>
          <p:cNvPr id="2" name="Title 1"/>
          <p:cNvSpPr>
            <a:spLocks noGrp="1"/>
          </p:cNvSpPr>
          <p:nvPr>
            <p:ph type="ctrTitle"/>
          </p:nvPr>
        </p:nvSpPr>
        <p:spPr>
          <a:xfrm>
            <a:off x="3110400" y="777600"/>
            <a:ext cx="7320000" cy="860400"/>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3110400" y="1753200"/>
            <a:ext cx="7320000" cy="968400"/>
          </a:xfrm>
        </p:spPr>
        <p:txBody>
          <a:bodyPr/>
          <a:lstStyle>
            <a:lvl1pPr marL="0" indent="0" algn="l">
              <a:buNone/>
              <a:defRPr sz="2000">
                <a:solidFill>
                  <a:schemeClr val="bg2"/>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grpSp>
        <p:nvGrpSpPr>
          <p:cNvPr id="12" name="Group 11"/>
          <p:cNvGrpSpPr/>
          <p:nvPr userDrawn="1"/>
        </p:nvGrpSpPr>
        <p:grpSpPr>
          <a:xfrm>
            <a:off x="-8709" y="2405084"/>
            <a:ext cx="12200709" cy="3349170"/>
            <a:chOff x="-6532" y="2405084"/>
            <a:chExt cx="9150532" cy="3349170"/>
          </a:xfrm>
        </p:grpSpPr>
        <p:sp>
          <p:nvSpPr>
            <p:cNvPr id="1032" name="Freeform 8"/>
            <p:cNvSpPr>
              <a:spLocks/>
            </p:cNvSpPr>
            <p:nvPr userDrawn="1"/>
          </p:nvSpPr>
          <p:spPr bwMode="gray">
            <a:xfrm>
              <a:off x="2273222" y="2405084"/>
              <a:ext cx="6870778" cy="249522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000000"/>
                </a:solidFill>
              </a:endParaRPr>
            </a:p>
          </p:txBody>
        </p:sp>
        <p:pic>
          <p:nvPicPr>
            <p:cNvPr id="8" name="Picture 3"/>
            <p:cNvPicPr>
              <a:picLocks noChangeAspect="1" noChangeArrowheads="1"/>
            </p:cNvPicPr>
            <p:nvPr userDrawn="1"/>
          </p:nvPicPr>
          <p:blipFill>
            <a:blip r:embed="rId3" cstate="print"/>
            <a:srcRect/>
            <a:stretch>
              <a:fillRect/>
            </a:stretch>
          </p:blipFill>
          <p:spPr bwMode="auto">
            <a:xfrm>
              <a:off x="-6532" y="4411503"/>
              <a:ext cx="2289891" cy="1342751"/>
            </a:xfrm>
            <a:prstGeom prst="rect">
              <a:avLst/>
            </a:prstGeom>
            <a:noFill/>
            <a:ln w="9525">
              <a:noFill/>
              <a:miter lim="800000"/>
              <a:headEnd/>
              <a:tailEnd/>
            </a:ln>
            <a:effectLst/>
          </p:spPr>
        </p:pic>
      </p:grpSp>
    </p:spTree>
    <p:extLst>
      <p:ext uri="{BB962C8B-B14F-4D97-AF65-F5344CB8AC3E}">
        <p14:creationId xmlns:p14="http://schemas.microsoft.com/office/powerpoint/2010/main" val="14780914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solidFill>
                <a:srgbClr val="808080"/>
              </a:solidFill>
            </a:endParaRPr>
          </a:p>
        </p:txBody>
      </p:sp>
      <p:sp>
        <p:nvSpPr>
          <p:cNvPr id="7"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
        <p:nvSpPr>
          <p:cNvPr id="8"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Tree>
    <p:extLst>
      <p:ext uri="{BB962C8B-B14F-4D97-AF65-F5344CB8AC3E}">
        <p14:creationId xmlns:p14="http://schemas.microsoft.com/office/powerpoint/2010/main" val="2692298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a:solidFill>
                <a:srgbClr val="808080"/>
              </a:solidFill>
            </a:endParaRPr>
          </a:p>
        </p:txBody>
      </p:sp>
      <p:sp>
        <p:nvSpPr>
          <p:cNvPr id="7"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
        <p:nvSpPr>
          <p:cNvPr id="8"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Tree>
    <p:extLst>
      <p:ext uri="{BB962C8B-B14F-4D97-AF65-F5344CB8AC3E}">
        <p14:creationId xmlns:p14="http://schemas.microsoft.com/office/powerpoint/2010/main" val="3380756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09600" y="1600201"/>
            <a:ext cx="53848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a:xfrm>
            <a:off x="3451200" y="6323013"/>
            <a:ext cx="4579200" cy="201600"/>
          </a:xfrm>
        </p:spPr>
        <p:txBody>
          <a:bodyPr/>
          <a:lstStyle/>
          <a:p>
            <a:endParaRPr lang="en-GB" dirty="0">
              <a:solidFill>
                <a:srgbClr val="808080"/>
              </a:solidFill>
            </a:endParaRPr>
          </a:p>
        </p:txBody>
      </p:sp>
      <p:sp>
        <p:nvSpPr>
          <p:cNvPr id="8"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
        <p:nvSpPr>
          <p:cNvPr id="12"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Tree>
    <p:extLst>
      <p:ext uri="{BB962C8B-B14F-4D97-AF65-F5344CB8AC3E}">
        <p14:creationId xmlns:p14="http://schemas.microsoft.com/office/powerpoint/2010/main" val="1463802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09600" y="2196001"/>
            <a:ext cx="53904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01600" y="2178000"/>
            <a:ext cx="53904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solidFill>
                <a:srgbClr val="808080"/>
              </a:solidFill>
            </a:endParaRPr>
          </a:p>
        </p:txBody>
      </p:sp>
      <p:sp>
        <p:nvSpPr>
          <p:cNvPr id="8"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
        <p:nvSpPr>
          <p:cNvPr id="10" name="Text Placeholder 9"/>
          <p:cNvSpPr>
            <a:spLocks noGrp="1"/>
          </p:cNvSpPr>
          <p:nvPr>
            <p:ph type="body" sz="quarter" idx="12"/>
          </p:nvPr>
        </p:nvSpPr>
        <p:spPr>
          <a:xfrm>
            <a:off x="609600" y="1490400"/>
            <a:ext cx="5390400" cy="640800"/>
          </a:xfrm>
        </p:spPr>
        <p:txBody>
          <a:bodyPr anchor="b" anchorCtr="0"/>
          <a:lstStyle>
            <a:lvl1pPr>
              <a:buNone/>
              <a:defRPr b="1"/>
            </a:lvl1pPr>
          </a:lstStyle>
          <a:p>
            <a:pPr lvl="0"/>
            <a:r>
              <a:rPr lang="en-US"/>
              <a:t>Click to edit Master text styles</a:t>
            </a:r>
          </a:p>
        </p:txBody>
      </p:sp>
      <p:sp>
        <p:nvSpPr>
          <p:cNvPr id="11" name="Text Placeholder 9"/>
          <p:cNvSpPr>
            <a:spLocks noGrp="1"/>
          </p:cNvSpPr>
          <p:nvPr>
            <p:ph type="body" sz="quarter" idx="13"/>
          </p:nvPr>
        </p:nvSpPr>
        <p:spPr>
          <a:xfrm>
            <a:off x="6201600" y="1490400"/>
            <a:ext cx="5390400" cy="640800"/>
          </a:xfrm>
        </p:spPr>
        <p:txBody>
          <a:bodyPr anchor="b" anchorCtr="0"/>
          <a:lstStyle>
            <a:lvl1pPr>
              <a:buNone/>
              <a:defRPr b="1"/>
            </a:lvl1pPr>
          </a:lstStyle>
          <a:p>
            <a:pPr lvl="0"/>
            <a:r>
              <a:rPr lang="en-US"/>
              <a:t>Click to edit Master text styles</a:t>
            </a:r>
          </a:p>
        </p:txBody>
      </p:sp>
      <p:sp>
        <p:nvSpPr>
          <p:cNvPr id="9"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Tree>
    <p:extLst>
      <p:ext uri="{BB962C8B-B14F-4D97-AF65-F5344CB8AC3E}">
        <p14:creationId xmlns:p14="http://schemas.microsoft.com/office/powerpoint/2010/main" val="18146921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3" name="Text Placeholder 2"/>
          <p:cNvSpPr>
            <a:spLocks noGrp="1"/>
          </p:cNvSpPr>
          <p:nvPr>
            <p:ph type="body" sz="quarter" idx="11"/>
          </p:nvPr>
        </p:nvSpPr>
        <p:spPr>
          <a:xfrm>
            <a:off x="607485" y="1025526"/>
            <a:ext cx="109728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5"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dirty="0">
              <a:solidFill>
                <a:srgbClr val="808080"/>
              </a:solidFill>
            </a:endParaRPr>
          </a:p>
        </p:txBody>
      </p:sp>
    </p:spTree>
    <p:extLst>
      <p:ext uri="{BB962C8B-B14F-4D97-AF65-F5344CB8AC3E}">
        <p14:creationId xmlns:p14="http://schemas.microsoft.com/office/powerpoint/2010/main" val="41096810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a:t>Click to edit Master title style</a:t>
            </a:r>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3077" name="Freeform 5"/>
          <p:cNvSpPr>
            <a:spLocks/>
          </p:cNvSpPr>
          <p:nvPr userDrawn="1"/>
        </p:nvSpPr>
        <p:spPr bwMode="gray">
          <a:xfrm>
            <a:off x="609600" y="1039814"/>
            <a:ext cx="109728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000000"/>
              </a:solidFill>
            </a:endParaRPr>
          </a:p>
        </p:txBody>
      </p:sp>
    </p:spTree>
    <p:extLst>
      <p:ext uri="{BB962C8B-B14F-4D97-AF65-F5344CB8AC3E}">
        <p14:creationId xmlns:p14="http://schemas.microsoft.com/office/powerpoint/2010/main" val="9241067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a:t>Click to edit Master title style</a:t>
            </a:r>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4101" name="Freeform 5"/>
          <p:cNvSpPr>
            <a:spLocks/>
          </p:cNvSpPr>
          <p:nvPr userDrawn="1"/>
        </p:nvSpPr>
        <p:spPr bwMode="gray">
          <a:xfrm>
            <a:off x="609600" y="1040400"/>
            <a:ext cx="109728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000000"/>
              </a:solidFill>
            </a:endParaRPr>
          </a:p>
        </p:txBody>
      </p:sp>
    </p:spTree>
    <p:extLst>
      <p:ext uri="{BB962C8B-B14F-4D97-AF65-F5344CB8AC3E}">
        <p14:creationId xmlns:p14="http://schemas.microsoft.com/office/powerpoint/2010/main" val="1564540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600" y="201168"/>
            <a:ext cx="109728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a:t>Click to edit Master title style</a:t>
            </a:r>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pic>
        <p:nvPicPr>
          <p:cNvPr id="6" name="Picture 2"/>
          <p:cNvPicPr>
            <a:picLocks noChangeAspect="1" noChangeArrowheads="1"/>
          </p:cNvPicPr>
          <p:nvPr userDrawn="1"/>
        </p:nvPicPr>
        <p:blipFill>
          <a:blip r:embed="rId2" cstate="print"/>
          <a:srcRect/>
          <a:stretch>
            <a:fillRect/>
          </a:stretch>
        </p:blipFill>
        <p:spPr bwMode="auto">
          <a:xfrm>
            <a:off x="609601" y="1044000"/>
            <a:ext cx="10967399" cy="5184000"/>
          </a:xfrm>
          <a:prstGeom prst="rect">
            <a:avLst/>
          </a:prstGeom>
          <a:noFill/>
          <a:ln w="9525">
            <a:noFill/>
            <a:miter lim="800000"/>
            <a:headEnd/>
            <a:tailEnd/>
          </a:ln>
          <a:effectLst/>
        </p:spPr>
      </p:pic>
    </p:spTree>
    <p:extLst>
      <p:ext uri="{BB962C8B-B14F-4D97-AF65-F5344CB8AC3E}">
        <p14:creationId xmlns:p14="http://schemas.microsoft.com/office/powerpoint/2010/main" val="31644446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7" name="Line 11"/>
          <p:cNvSpPr>
            <a:spLocks noChangeShapeType="1"/>
          </p:cNvSpPr>
          <p:nvPr userDrawn="1"/>
        </p:nvSpPr>
        <p:spPr bwMode="auto">
          <a:xfrm>
            <a:off x="607484" y="6243638"/>
            <a:ext cx="10972800" cy="0"/>
          </a:xfrm>
          <a:prstGeom prst="line">
            <a:avLst/>
          </a:prstGeom>
          <a:noFill/>
          <a:ln w="3175">
            <a:solidFill>
              <a:schemeClr val="bg1"/>
            </a:solidFill>
            <a:round/>
            <a:headEnd/>
            <a:tailEnd/>
          </a:ln>
          <a:effectLst/>
        </p:spPr>
        <p:txBody>
          <a:bodyPr wrap="none" anchor="ctr"/>
          <a:lstStyle/>
          <a:p>
            <a:endParaRPr lang="en-US" sz="1800" dirty="0">
              <a:solidFill>
                <a:srgbClr val="808080"/>
              </a:solidFill>
            </a:endParaRPr>
          </a:p>
        </p:txBody>
      </p:sp>
    </p:spTree>
    <p:extLst>
      <p:ext uri="{BB962C8B-B14F-4D97-AF65-F5344CB8AC3E}">
        <p14:creationId xmlns:p14="http://schemas.microsoft.com/office/powerpoint/2010/main" val="2014056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cstate="print"/>
          <a:srcRect/>
          <a:stretch>
            <a:fillRect/>
          </a:stretch>
        </p:blipFill>
        <p:spPr bwMode="auto">
          <a:xfrm>
            <a:off x="3028346" y="5747990"/>
            <a:ext cx="1311311" cy="745200"/>
          </a:xfrm>
          <a:prstGeom prst="rect">
            <a:avLst/>
          </a:prstGeom>
          <a:noFill/>
          <a:ln w="9525">
            <a:noFill/>
            <a:miter lim="800000"/>
            <a:headEnd/>
            <a:tailEnd/>
          </a:ln>
          <a:effectLst/>
        </p:spPr>
      </p:pic>
      <p:sp>
        <p:nvSpPr>
          <p:cNvPr id="2" name="Title 1"/>
          <p:cNvSpPr>
            <a:spLocks noGrp="1"/>
          </p:cNvSpPr>
          <p:nvPr>
            <p:ph type="ctrTitle"/>
          </p:nvPr>
        </p:nvSpPr>
        <p:spPr>
          <a:xfrm>
            <a:off x="3041712" y="777600"/>
            <a:ext cx="7320000" cy="860400"/>
          </a:xfrm>
        </p:spPr>
        <p:txBody>
          <a:bodyPr/>
          <a:lstStyle>
            <a:lvl1pPr>
              <a:defRPr>
                <a:solidFill>
                  <a:srgbClr val="646464"/>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3041712" y="1753200"/>
            <a:ext cx="7320000" cy="968400"/>
          </a:xfrm>
        </p:spPr>
        <p:txBody>
          <a:bodyPr/>
          <a:lstStyle>
            <a:lvl1pPr marL="0" indent="0" algn="l">
              <a:buNone/>
              <a:defRPr sz="2000">
                <a:solidFill>
                  <a:srgbClr val="646464"/>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grpSp>
        <p:nvGrpSpPr>
          <p:cNvPr id="12" name="Group 11"/>
          <p:cNvGrpSpPr/>
          <p:nvPr userDrawn="1"/>
        </p:nvGrpSpPr>
        <p:grpSpPr>
          <a:xfrm>
            <a:off x="-8709" y="2405084"/>
            <a:ext cx="12200709" cy="3349170"/>
            <a:chOff x="-6532" y="2405084"/>
            <a:chExt cx="9150532" cy="3349170"/>
          </a:xfrm>
        </p:grpSpPr>
        <p:sp>
          <p:nvSpPr>
            <p:cNvPr id="1032" name="Freeform 8"/>
            <p:cNvSpPr>
              <a:spLocks/>
            </p:cNvSpPr>
            <p:nvPr userDrawn="1"/>
          </p:nvSpPr>
          <p:spPr bwMode="gray">
            <a:xfrm>
              <a:off x="2273222" y="2405084"/>
              <a:ext cx="6870778" cy="249522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646464"/>
                </a:solidFill>
              </a:endParaRPr>
            </a:p>
          </p:txBody>
        </p:sp>
        <p:pic>
          <p:nvPicPr>
            <p:cNvPr id="8" name="Picture 3"/>
            <p:cNvPicPr>
              <a:picLocks noChangeAspect="1" noChangeArrowheads="1"/>
            </p:cNvPicPr>
            <p:nvPr userDrawn="1"/>
          </p:nvPicPr>
          <p:blipFill>
            <a:blip r:embed="rId3" cstate="print"/>
            <a:srcRect/>
            <a:stretch>
              <a:fillRect/>
            </a:stretch>
          </p:blipFill>
          <p:spPr bwMode="auto">
            <a:xfrm>
              <a:off x="-6532" y="4411503"/>
              <a:ext cx="2289891" cy="1342751"/>
            </a:xfrm>
            <a:prstGeom prst="rect">
              <a:avLst/>
            </a:prstGeom>
            <a:noFill/>
            <a:ln w="9525">
              <a:noFill/>
              <a:miter lim="800000"/>
              <a:headEnd/>
              <a:tailEnd/>
            </a:ln>
            <a:effectLst/>
          </p:spPr>
        </p:pic>
      </p:grpSp>
    </p:spTree>
    <p:extLst>
      <p:ext uri="{BB962C8B-B14F-4D97-AF65-F5344CB8AC3E}">
        <p14:creationId xmlns:p14="http://schemas.microsoft.com/office/powerpoint/2010/main" val="241706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607484" y="6243638"/>
            <a:ext cx="10972800" cy="0"/>
          </a:xfrm>
          <a:prstGeom prst="line">
            <a:avLst/>
          </a:prstGeom>
          <a:noFill/>
          <a:ln w="3175">
            <a:solidFill>
              <a:schemeClr val="bg1"/>
            </a:solidFill>
            <a:round/>
            <a:headEnd/>
            <a:tailEnd/>
          </a:ln>
          <a:effectLst/>
        </p:spPr>
        <p:txBody>
          <a:bodyPr wrap="none" anchor="ctr"/>
          <a:lstStyle/>
          <a:p>
            <a:endParaRPr lang="en-US" sz="1800" dirty="0">
              <a:solidFill>
                <a:srgbClr val="808080"/>
              </a:solidFill>
            </a:endParaRPr>
          </a:p>
        </p:txBody>
      </p:sp>
      <p:sp>
        <p:nvSpPr>
          <p:cNvPr id="8" name="Content Placeholder 2"/>
          <p:cNvSpPr>
            <a:spLocks noGrp="1"/>
          </p:cNvSpPr>
          <p:nvPr>
            <p:ph idx="1"/>
          </p:nvPr>
        </p:nvSpPr>
        <p:spPr>
          <a:xfrm>
            <a:off x="607483" y="719139"/>
            <a:ext cx="46752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1040977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765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17946-8E69-4443-B107-23393DEF3C08}" type="datetimeFigureOut">
              <a:rPr lang="it-IT" smtClean="0"/>
              <a:t>30/11/2022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BCF5D90-78A3-4229-8FEE-CAC3C298335C}" type="slidenum">
              <a:rPr lang="it-IT" smtClean="0"/>
              <a:t>‹N›</a:t>
            </a:fld>
            <a:endParaRPr lang="it-IT"/>
          </a:p>
        </p:txBody>
      </p:sp>
    </p:spTree>
    <p:extLst>
      <p:ext uri="{BB962C8B-B14F-4D97-AF65-F5344CB8AC3E}">
        <p14:creationId xmlns:p14="http://schemas.microsoft.com/office/powerpoint/2010/main" val="3360273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99A17946-8E69-4443-B107-23393DEF3C08}" type="datetimeFigureOut">
              <a:rPr lang="it-IT" smtClean="0"/>
              <a:t>30/11/2022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BCF5D90-78A3-4229-8FEE-CAC3C298335C}" type="slidenum">
              <a:rPr lang="it-IT" smtClean="0"/>
              <a:t>‹N›</a:t>
            </a:fld>
            <a:endParaRPr lang="it-IT"/>
          </a:p>
        </p:txBody>
      </p:sp>
    </p:spTree>
    <p:extLst>
      <p:ext uri="{BB962C8B-B14F-4D97-AF65-F5344CB8AC3E}">
        <p14:creationId xmlns:p14="http://schemas.microsoft.com/office/powerpoint/2010/main" val="3617950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Cover_photo_or_illustration_input">
    <p:spTree>
      <p:nvGrpSpPr>
        <p:cNvPr id="1" name=""/>
        <p:cNvGrpSpPr/>
        <p:nvPr/>
      </p:nvGrpSpPr>
      <p:grpSpPr>
        <a:xfrm>
          <a:off x="0" y="0"/>
          <a:ext cx="0" cy="0"/>
          <a:chOff x="0" y="0"/>
          <a:chExt cx="0" cy="0"/>
        </a:xfrm>
      </p:grpSpPr>
      <p:sp>
        <p:nvSpPr>
          <p:cNvPr id="10" name="Freeform 9"/>
          <p:cNvSpPr/>
          <p:nvPr userDrawn="1"/>
        </p:nvSpPr>
        <p:spPr>
          <a:xfrm>
            <a:off x="-12192" y="3000376"/>
            <a:ext cx="3048000" cy="2729861"/>
          </a:xfrm>
          <a:custGeom>
            <a:avLst/>
            <a:gdLst>
              <a:gd name="connsiteX0" fmla="*/ 0 w 2286000"/>
              <a:gd name="connsiteY0" fmla="*/ 1318973 h 1318973"/>
              <a:gd name="connsiteX1" fmla="*/ 0 w 2286000"/>
              <a:gd name="connsiteY1" fmla="*/ 0 h 1318973"/>
              <a:gd name="connsiteX2" fmla="*/ 2286000 w 2286000"/>
              <a:gd name="connsiteY2" fmla="*/ 486803 h 1318973"/>
              <a:gd name="connsiteX3" fmla="*/ 0 w 2286000"/>
              <a:gd name="connsiteY3" fmla="*/ 1318973 h 1318973"/>
              <a:gd name="connsiteX0" fmla="*/ 0 w 2286000"/>
              <a:gd name="connsiteY0" fmla="*/ 2729861 h 2729861"/>
              <a:gd name="connsiteX1" fmla="*/ 9144 w 2286000"/>
              <a:gd name="connsiteY1" fmla="*/ 0 h 2729861"/>
              <a:gd name="connsiteX2" fmla="*/ 2286000 w 2286000"/>
              <a:gd name="connsiteY2" fmla="*/ 1897691 h 2729861"/>
              <a:gd name="connsiteX3" fmla="*/ 0 w 2286000"/>
              <a:gd name="connsiteY3" fmla="*/ 2729861 h 2729861"/>
            </a:gdLst>
            <a:ahLst/>
            <a:cxnLst>
              <a:cxn ang="0">
                <a:pos x="connsiteX0" y="connsiteY0"/>
              </a:cxn>
              <a:cxn ang="0">
                <a:pos x="connsiteX1" y="connsiteY1"/>
              </a:cxn>
              <a:cxn ang="0">
                <a:pos x="connsiteX2" y="connsiteY2"/>
              </a:cxn>
              <a:cxn ang="0">
                <a:pos x="connsiteX3" y="connsiteY3"/>
              </a:cxn>
            </a:cxnLst>
            <a:rect l="l" t="t" r="r" b="b"/>
            <a:pathLst>
              <a:path w="2286000" h="2729861">
                <a:moveTo>
                  <a:pt x="0" y="2729861"/>
                </a:moveTo>
                <a:lnTo>
                  <a:pt x="9144" y="0"/>
                </a:lnTo>
                <a:lnTo>
                  <a:pt x="2286000" y="1897691"/>
                </a:lnTo>
                <a:lnTo>
                  <a:pt x="0" y="2729861"/>
                </a:lnTo>
                <a:close/>
              </a:path>
            </a:pathLst>
          </a:custGeom>
          <a:blipFill>
            <a:blip r:embed="rId2" cstate="prin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rgbClr val="646464"/>
              </a:solidFill>
            </a:endParaRPr>
          </a:p>
        </p:txBody>
      </p:sp>
      <p:pic>
        <p:nvPicPr>
          <p:cNvPr id="9" name="Picture 2"/>
          <p:cNvPicPr>
            <a:picLocks noChangeAspect="1" noChangeArrowheads="1"/>
          </p:cNvPicPr>
          <p:nvPr userDrawn="1"/>
        </p:nvPicPr>
        <p:blipFill>
          <a:blip r:embed="rId3" cstate="print"/>
          <a:srcRect/>
          <a:stretch>
            <a:fillRect/>
          </a:stretch>
        </p:blipFill>
        <p:spPr bwMode="auto">
          <a:xfrm>
            <a:off x="3028346" y="5747990"/>
            <a:ext cx="1311311" cy="745200"/>
          </a:xfrm>
          <a:prstGeom prst="rect">
            <a:avLst/>
          </a:prstGeom>
          <a:noFill/>
          <a:ln w="9525">
            <a:noFill/>
            <a:miter lim="800000"/>
            <a:headEnd/>
            <a:tailEnd/>
          </a:ln>
          <a:effectLst/>
        </p:spPr>
      </p:pic>
      <p:sp>
        <p:nvSpPr>
          <p:cNvPr id="2" name="Title 1"/>
          <p:cNvSpPr>
            <a:spLocks noGrp="1"/>
          </p:cNvSpPr>
          <p:nvPr>
            <p:ph type="ctrTitle"/>
          </p:nvPr>
        </p:nvSpPr>
        <p:spPr>
          <a:xfrm>
            <a:off x="3041712" y="777600"/>
            <a:ext cx="7320000" cy="860400"/>
          </a:xfrm>
        </p:spPr>
        <p:txBody>
          <a:bodyPr/>
          <a:lstStyle>
            <a:lvl1pPr>
              <a:defRPr>
                <a:solidFill>
                  <a:srgbClr val="646464"/>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3041712" y="1753200"/>
            <a:ext cx="7320000" cy="968400"/>
          </a:xfrm>
        </p:spPr>
        <p:txBody>
          <a:bodyPr/>
          <a:lstStyle>
            <a:lvl1pPr marL="0" indent="0" algn="l">
              <a:buNone/>
              <a:defRPr sz="2000">
                <a:solidFill>
                  <a:srgbClr val="646464"/>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1032" name="Freeform 8"/>
          <p:cNvSpPr>
            <a:spLocks/>
          </p:cNvSpPr>
          <p:nvPr userDrawn="1"/>
        </p:nvSpPr>
        <p:spPr bwMode="gray">
          <a:xfrm>
            <a:off x="3030963" y="2405085"/>
            <a:ext cx="9161037" cy="249522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646464"/>
              </a:solidFill>
            </a:endParaRPr>
          </a:p>
        </p:txBody>
      </p:sp>
      <p:sp>
        <p:nvSpPr>
          <p:cNvPr id="7" name="TextBox 6"/>
          <p:cNvSpPr txBox="1"/>
          <p:nvPr userDrawn="1"/>
        </p:nvSpPr>
        <p:spPr>
          <a:xfrm>
            <a:off x="87091" y="4047893"/>
            <a:ext cx="2381045" cy="664797"/>
          </a:xfrm>
          <a:prstGeom prst="rect">
            <a:avLst/>
          </a:prstGeom>
          <a:noFill/>
        </p:spPr>
        <p:txBody>
          <a:bodyPr wrap="square" lIns="0" tIns="36576" rIns="0" bIns="0" rtlCol="0">
            <a:spAutoFit/>
          </a:bodyPr>
          <a:lstStyle/>
          <a:p>
            <a:pPr marL="0" indent="0" algn="l">
              <a:lnSpc>
                <a:spcPct val="85000"/>
              </a:lnSpc>
              <a:spcAft>
                <a:spcPts val="600"/>
              </a:spcAft>
              <a:buClr>
                <a:schemeClr val="accent2"/>
              </a:buClr>
              <a:buSzPct val="70000"/>
              <a:buFontTx/>
              <a:buNone/>
            </a:pPr>
            <a:r>
              <a:rPr lang="en-US" sz="1600" b="1" dirty="0">
                <a:solidFill>
                  <a:schemeClr val="accent2"/>
                </a:solidFill>
              </a:rPr>
              <a:t>Placeholder image — to replace this image, select View&gt;Notes Page</a:t>
            </a:r>
          </a:p>
        </p:txBody>
      </p:sp>
    </p:spTree>
    <p:extLst>
      <p:ext uri="{BB962C8B-B14F-4D97-AF65-F5344CB8AC3E}">
        <p14:creationId xmlns:p14="http://schemas.microsoft.com/office/powerpoint/2010/main" val="169867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609600" y="201600"/>
            <a:ext cx="10972800" cy="419088"/>
          </a:xfrm>
        </p:spPr>
        <p:txBody>
          <a:bodyPr/>
          <a:lstStyle>
            <a:lvl1pPr>
              <a:defRPr>
                <a:solidFill>
                  <a:srgbClr val="64646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425600"/>
            <a:ext cx="10972800" cy="4698000"/>
          </a:xfrm>
        </p:spPr>
        <p:txBody>
          <a:bodyPr/>
          <a:lstStyle>
            <a:lvl1pPr>
              <a:defRPr>
                <a:solidFill>
                  <a:srgbClr val="646464"/>
                </a:solidFill>
              </a:defRPr>
            </a:lvl1pPr>
            <a:lvl2pPr>
              <a:defRPr>
                <a:solidFill>
                  <a:srgbClr val="646464"/>
                </a:solidFill>
              </a:defRPr>
            </a:lvl2pPr>
            <a:lvl3pPr>
              <a:defRPr>
                <a:solidFill>
                  <a:srgbClr val="646464"/>
                </a:solidFill>
              </a:defRPr>
            </a:lvl3pPr>
            <a:lvl4pPr>
              <a:defRPr>
                <a:solidFill>
                  <a:srgbClr val="646464"/>
                </a:solidFill>
              </a:defRPr>
            </a:lvl4pPr>
            <a:lvl5pPr>
              <a:defRPr>
                <a:solidFill>
                  <a:srgbClr val="646464"/>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8"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1" name="Text Placeholder 10"/>
          <p:cNvSpPr>
            <a:spLocks noGrp="1"/>
          </p:cNvSpPr>
          <p:nvPr>
            <p:ph type="body" sz="quarter" idx="11"/>
          </p:nvPr>
        </p:nvSpPr>
        <p:spPr>
          <a:xfrm>
            <a:off x="609600" y="620688"/>
            <a:ext cx="10972800" cy="442800"/>
          </a:xfrm>
        </p:spPr>
        <p:txBody>
          <a:bodyPr/>
          <a:lstStyle>
            <a:lvl1pPr marL="0" indent="0">
              <a:buNone/>
              <a:defRPr sz="2200">
                <a:latin typeface="+mj-lt"/>
              </a:defRPr>
            </a:lvl1pPr>
          </a:lstStyle>
          <a:p>
            <a:pPr lvl="0"/>
            <a:r>
              <a:rPr lang="en-US" dirty="0"/>
              <a:t>Click to edit Master</a:t>
            </a:r>
            <a:endParaRPr lang="en-IN" dirty="0"/>
          </a:p>
        </p:txBody>
      </p:sp>
    </p:spTree>
    <p:extLst>
      <p:ext uri="{BB962C8B-B14F-4D97-AF65-F5344CB8AC3E}">
        <p14:creationId xmlns:p14="http://schemas.microsoft.com/office/powerpoint/2010/main" val="167310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01600"/>
            <a:ext cx="10972800" cy="419088"/>
          </a:xfrm>
        </p:spPr>
        <p:txBody>
          <a:bodyPr/>
          <a:lstStyle>
            <a:lvl1pPr>
              <a:defRPr>
                <a:solidFill>
                  <a:srgbClr val="646464"/>
                </a:solidFill>
              </a:defRPr>
            </a:lvl1pPr>
          </a:lstStyle>
          <a:p>
            <a:r>
              <a:rPr lang="en-US" dirty="0"/>
              <a:t>Click to edit Master title style</a:t>
            </a:r>
            <a:endParaRPr lang="en-GB" dirty="0"/>
          </a:p>
        </p:txBody>
      </p:sp>
      <p:sp>
        <p:nvSpPr>
          <p:cNvPr id="7"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8"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0" name="Text Placeholder 10"/>
          <p:cNvSpPr>
            <a:spLocks noGrp="1"/>
          </p:cNvSpPr>
          <p:nvPr>
            <p:ph type="body" sz="quarter" idx="11"/>
          </p:nvPr>
        </p:nvSpPr>
        <p:spPr>
          <a:xfrm>
            <a:off x="609600" y="620688"/>
            <a:ext cx="10972800" cy="442800"/>
          </a:xfrm>
        </p:spPr>
        <p:txBody>
          <a:bodyPr/>
          <a:lstStyle>
            <a:lvl1pPr marL="0" indent="0">
              <a:buNone/>
              <a:defRPr sz="2200">
                <a:latin typeface="+mj-lt"/>
              </a:defRPr>
            </a:lvl1pPr>
          </a:lstStyle>
          <a:p>
            <a:pPr lvl="0"/>
            <a:r>
              <a:rPr lang="en-US" dirty="0"/>
              <a:t>Click to edit Master</a:t>
            </a:r>
            <a:endParaRPr lang="en-IN" dirty="0"/>
          </a:p>
        </p:txBody>
      </p:sp>
    </p:spTree>
    <p:extLst>
      <p:ext uri="{BB962C8B-B14F-4D97-AF65-F5344CB8AC3E}">
        <p14:creationId xmlns:p14="http://schemas.microsoft.com/office/powerpoint/2010/main" val="359923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609600" y="201600"/>
            <a:ext cx="10972800" cy="419088"/>
          </a:xfrm>
        </p:spPr>
        <p:txBody>
          <a:bodyPr/>
          <a:lstStyle>
            <a:lvl1pPr>
              <a:defRPr>
                <a:solidFill>
                  <a:srgbClr val="646464"/>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09600" y="1425599"/>
            <a:ext cx="5384800" cy="4698000"/>
          </a:xfrm>
        </p:spPr>
        <p:txBody>
          <a:bodyPr/>
          <a:lstStyle>
            <a:lvl1pPr>
              <a:defRPr sz="2400">
                <a:solidFill>
                  <a:srgbClr val="646464"/>
                </a:solidFill>
              </a:defRPr>
            </a:lvl1pPr>
            <a:lvl2pPr>
              <a:defRPr sz="2400">
                <a:solidFill>
                  <a:srgbClr val="646464"/>
                </a:solidFill>
              </a:defRPr>
            </a:lvl2pPr>
            <a:lvl3pPr>
              <a:defRPr sz="2000">
                <a:solidFill>
                  <a:srgbClr val="646464"/>
                </a:solidFill>
              </a:defRPr>
            </a:lvl3pPr>
            <a:lvl4pPr>
              <a:defRPr sz="1800">
                <a:solidFill>
                  <a:srgbClr val="646464"/>
                </a:solidFill>
              </a:defRPr>
            </a:lvl4pPr>
            <a:lvl5pPr>
              <a:defRPr sz="1800">
                <a:solidFill>
                  <a:srgbClr val="646464"/>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7600" y="1425599"/>
            <a:ext cx="5384800" cy="4698000"/>
          </a:xfrm>
        </p:spPr>
        <p:txBody>
          <a:bodyPr/>
          <a:lstStyle>
            <a:lvl1pPr>
              <a:defRPr sz="2400">
                <a:solidFill>
                  <a:srgbClr val="646464"/>
                </a:solidFill>
              </a:defRPr>
            </a:lvl1pPr>
            <a:lvl2pPr>
              <a:defRPr sz="2400">
                <a:solidFill>
                  <a:srgbClr val="646464"/>
                </a:solidFill>
              </a:defRPr>
            </a:lvl2pPr>
            <a:lvl3pPr>
              <a:defRPr sz="2000">
                <a:solidFill>
                  <a:srgbClr val="646464"/>
                </a:solidFill>
              </a:defRPr>
            </a:lvl3pPr>
            <a:lvl4pPr>
              <a:defRPr sz="1800">
                <a:solidFill>
                  <a:srgbClr val="646464"/>
                </a:solidFill>
              </a:defRPr>
            </a:lvl4pPr>
            <a:lvl5pPr>
              <a:defRPr sz="1800">
                <a:solidFill>
                  <a:srgbClr val="646464"/>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2"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3" name="Text Placeholder 10"/>
          <p:cNvSpPr>
            <a:spLocks noGrp="1"/>
          </p:cNvSpPr>
          <p:nvPr>
            <p:ph type="body" sz="quarter" idx="11"/>
          </p:nvPr>
        </p:nvSpPr>
        <p:spPr>
          <a:xfrm>
            <a:off x="609600" y="620688"/>
            <a:ext cx="10972800" cy="442800"/>
          </a:xfrm>
        </p:spPr>
        <p:txBody>
          <a:bodyPr/>
          <a:lstStyle>
            <a:lvl1pPr marL="0" indent="0">
              <a:buNone/>
              <a:defRPr sz="2200">
                <a:latin typeface="+mj-lt"/>
              </a:defRPr>
            </a:lvl1pPr>
          </a:lstStyle>
          <a:p>
            <a:pPr lvl="0"/>
            <a:r>
              <a:rPr lang="en-US" dirty="0"/>
              <a:t>Click to edit Master</a:t>
            </a:r>
            <a:endParaRPr lang="en-IN" dirty="0"/>
          </a:p>
        </p:txBody>
      </p:sp>
    </p:spTree>
    <p:extLst>
      <p:ext uri="{BB962C8B-B14F-4D97-AF65-F5344CB8AC3E}">
        <p14:creationId xmlns:p14="http://schemas.microsoft.com/office/powerpoint/2010/main" val="258612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609600" y="201600"/>
            <a:ext cx="10972800" cy="419088"/>
          </a:xfrm>
        </p:spPr>
        <p:txBody>
          <a:bodyPr/>
          <a:lstStyle>
            <a:lvl1pPr>
              <a:defRPr>
                <a:solidFill>
                  <a:srgbClr val="646464"/>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09600" y="2178001"/>
            <a:ext cx="5390400" cy="3945599"/>
          </a:xfrm>
        </p:spPr>
        <p:txBody>
          <a:bodyPr/>
          <a:lstStyle>
            <a:lvl1pPr>
              <a:defRPr sz="2400">
                <a:solidFill>
                  <a:srgbClr val="646464"/>
                </a:solidFill>
              </a:defRPr>
            </a:lvl1pPr>
            <a:lvl2pPr>
              <a:defRPr sz="2400">
                <a:solidFill>
                  <a:srgbClr val="646464"/>
                </a:solidFill>
              </a:defRPr>
            </a:lvl2pPr>
            <a:lvl3pPr>
              <a:defRPr sz="2000">
                <a:solidFill>
                  <a:srgbClr val="646464"/>
                </a:solidFill>
              </a:defRPr>
            </a:lvl3pPr>
            <a:lvl4pPr>
              <a:defRPr sz="1800">
                <a:solidFill>
                  <a:srgbClr val="646464"/>
                </a:solidFill>
              </a:defRPr>
            </a:lvl4pPr>
            <a:lvl5pPr>
              <a:defRPr sz="1800">
                <a:solidFill>
                  <a:srgbClr val="646464"/>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01600" y="2178001"/>
            <a:ext cx="5390400" cy="3945599"/>
          </a:xfrm>
        </p:spPr>
        <p:txBody>
          <a:bodyPr/>
          <a:lstStyle>
            <a:lvl1pPr>
              <a:defRPr sz="2400">
                <a:solidFill>
                  <a:srgbClr val="646464"/>
                </a:solidFill>
              </a:defRPr>
            </a:lvl1pPr>
            <a:lvl2pPr>
              <a:defRPr sz="2400">
                <a:solidFill>
                  <a:srgbClr val="646464"/>
                </a:solidFill>
              </a:defRPr>
            </a:lvl2pPr>
            <a:lvl3pPr>
              <a:defRPr sz="2000">
                <a:solidFill>
                  <a:srgbClr val="646464"/>
                </a:solidFill>
              </a:defRPr>
            </a:lvl3pPr>
            <a:lvl4pPr>
              <a:defRPr sz="1800">
                <a:solidFill>
                  <a:srgbClr val="646464"/>
                </a:solidFill>
              </a:defRPr>
            </a:lvl4pPr>
            <a:lvl5pPr>
              <a:defRPr sz="1800">
                <a:solidFill>
                  <a:srgbClr val="646464"/>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Line 10"/>
          <p:cNvSpPr>
            <a:spLocks noChangeShapeType="1"/>
          </p:cNvSpPr>
          <p:nvPr userDrawn="1"/>
        </p:nvSpPr>
        <p:spPr bwMode="auto">
          <a:xfrm>
            <a:off x="609600" y="1044000"/>
            <a:ext cx="109728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0" name="Text Placeholder 9"/>
          <p:cNvSpPr>
            <a:spLocks noGrp="1"/>
          </p:cNvSpPr>
          <p:nvPr>
            <p:ph type="body" sz="quarter" idx="12"/>
          </p:nvPr>
        </p:nvSpPr>
        <p:spPr>
          <a:xfrm>
            <a:off x="609600" y="1425600"/>
            <a:ext cx="5390400" cy="640800"/>
          </a:xfrm>
        </p:spPr>
        <p:txBody>
          <a:bodyPr anchor="b" anchorCtr="0"/>
          <a:lstStyle>
            <a:lvl1pPr marL="0" indent="0">
              <a:buNone/>
              <a:defRPr b="1">
                <a:solidFill>
                  <a:srgbClr val="646464"/>
                </a:solidFill>
              </a:defRPr>
            </a:lvl1pPr>
          </a:lstStyle>
          <a:p>
            <a:pPr lvl="0"/>
            <a:r>
              <a:rPr lang="en-US" dirty="0"/>
              <a:t>Click to edit Master text styles</a:t>
            </a:r>
          </a:p>
        </p:txBody>
      </p:sp>
      <p:sp>
        <p:nvSpPr>
          <p:cNvPr id="11" name="Text Placeholder 9"/>
          <p:cNvSpPr>
            <a:spLocks noGrp="1"/>
          </p:cNvSpPr>
          <p:nvPr>
            <p:ph type="body" sz="quarter" idx="13"/>
          </p:nvPr>
        </p:nvSpPr>
        <p:spPr>
          <a:xfrm>
            <a:off x="6201600" y="1425600"/>
            <a:ext cx="5390400" cy="640800"/>
          </a:xfrm>
        </p:spPr>
        <p:txBody>
          <a:bodyPr anchor="b" anchorCtr="0"/>
          <a:lstStyle>
            <a:lvl1pPr marL="0" indent="0">
              <a:buNone/>
              <a:defRPr b="1">
                <a:solidFill>
                  <a:srgbClr val="646464"/>
                </a:solidFill>
              </a:defRPr>
            </a:lvl1pPr>
          </a:lstStyle>
          <a:p>
            <a:pPr lvl="0"/>
            <a:r>
              <a:rPr lang="en-US" dirty="0"/>
              <a:t>Click to edit Master text styles</a:t>
            </a:r>
          </a:p>
        </p:txBody>
      </p:sp>
      <p:sp>
        <p:nvSpPr>
          <p:cNvPr id="9"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rgbClr val="646464"/>
              </a:solidFill>
            </a:endParaRPr>
          </a:p>
        </p:txBody>
      </p:sp>
      <p:sp>
        <p:nvSpPr>
          <p:cNvPr id="14" name="Text Placeholder 10"/>
          <p:cNvSpPr>
            <a:spLocks noGrp="1"/>
          </p:cNvSpPr>
          <p:nvPr>
            <p:ph type="body" sz="quarter" idx="11"/>
          </p:nvPr>
        </p:nvSpPr>
        <p:spPr>
          <a:xfrm>
            <a:off x="609600" y="620688"/>
            <a:ext cx="10972800" cy="442800"/>
          </a:xfrm>
        </p:spPr>
        <p:txBody>
          <a:bodyPr/>
          <a:lstStyle>
            <a:lvl1pPr marL="0" indent="0">
              <a:buNone/>
              <a:defRPr sz="2200">
                <a:latin typeface="+mj-lt"/>
              </a:defRPr>
            </a:lvl1pPr>
          </a:lstStyle>
          <a:p>
            <a:pPr lvl="0"/>
            <a:r>
              <a:rPr lang="en-US" dirty="0"/>
              <a:t>Click to edit Master</a:t>
            </a:r>
            <a:endParaRPr lang="en-IN" dirty="0"/>
          </a:p>
        </p:txBody>
      </p:sp>
    </p:spTree>
    <p:extLst>
      <p:ext uri="{BB962C8B-B14F-4D97-AF65-F5344CB8AC3E}">
        <p14:creationId xmlns:p14="http://schemas.microsoft.com/office/powerpoint/2010/main" val="683675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485" y="1025526"/>
            <a:ext cx="10972800" cy="1643063"/>
          </a:xfrm>
        </p:spPr>
        <p:txBody>
          <a:bodyPr/>
          <a:lstStyle>
            <a:lvl1pPr marL="0" indent="0" algn="l">
              <a:lnSpc>
                <a:spcPct val="85000"/>
              </a:lnSpc>
              <a:spcBef>
                <a:spcPts val="0"/>
              </a:spcBef>
              <a:buNone/>
              <a:defRPr sz="5000" b="1">
                <a:solidFill>
                  <a:srgbClr val="646464"/>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
        <p:nvSpPr>
          <p:cNvPr id="5" name="Line 11"/>
          <p:cNvSpPr>
            <a:spLocks noChangeShapeType="1"/>
          </p:cNvSpPr>
          <p:nvPr userDrawn="1"/>
        </p:nvSpPr>
        <p:spPr bwMode="auto">
          <a:xfrm>
            <a:off x="609600" y="6242400"/>
            <a:ext cx="109728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800" noProof="0" dirty="0">
              <a:solidFill>
                <a:schemeClr val="bg1"/>
              </a:solidFill>
            </a:endParaRPr>
          </a:p>
        </p:txBody>
      </p:sp>
    </p:spTree>
    <p:extLst>
      <p:ext uri="{BB962C8B-B14F-4D97-AF65-F5344CB8AC3E}">
        <p14:creationId xmlns:p14="http://schemas.microsoft.com/office/powerpoint/2010/main" val="76881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fld id="{FFDF15E4-1BC6-4612-A8FB-DAAD127D7F74}" type="datetime1">
              <a:rPr lang="it-IT" smtClean="0">
                <a:solidFill>
                  <a:prstClr val="black">
                    <a:tint val="75000"/>
                  </a:prstClr>
                </a:solidFill>
              </a:rPr>
              <a:t>30/11/2022</a:t>
            </a:fld>
            <a:endParaRPr lang="it-IT">
              <a:solidFill>
                <a:prstClr val="black">
                  <a:tint val="75000"/>
                </a:prstClr>
              </a:solidFill>
            </a:endParaRPr>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endParaRPr lang="it-IT">
              <a:solidFill>
                <a:prstClr val="black">
                  <a:tint val="75000"/>
                </a:prstClr>
              </a:solidFill>
            </a:endParaRPr>
          </a:p>
        </p:txBody>
      </p:sp>
      <p:sp>
        <p:nvSpPr>
          <p:cNvPr id="6" name="Segnaposto numero diapositiva 5"/>
          <p:cNvSpPr>
            <a:spLocks noGrp="1"/>
          </p:cNvSpPr>
          <p:nvPr>
            <p:ph type="sldNum" sz="quarter" idx="4"/>
          </p:nvPr>
        </p:nvSpPr>
        <p:spPr>
          <a:xfrm>
            <a:off x="4673600" y="6356351"/>
            <a:ext cx="284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fld id="{49BB6CCB-ABA9-DF47-8B77-5ED46CF7886A}" type="slidenum">
              <a:rPr lang="it-IT" smtClean="0">
                <a:solidFill>
                  <a:prstClr val="black">
                    <a:tint val="75000"/>
                  </a:prstClr>
                </a:solidFill>
              </a:rPr>
              <a:pPr defTabSz="609585"/>
              <a:t>‹N›</a:t>
            </a:fld>
            <a:endParaRPr lang="it-IT">
              <a:solidFill>
                <a:prstClr val="black">
                  <a:tint val="75000"/>
                </a:prstClr>
              </a:solidFill>
            </a:endParaRPr>
          </a:p>
        </p:txBody>
      </p:sp>
    </p:spTree>
    <p:extLst>
      <p:ext uri="{BB962C8B-B14F-4D97-AF65-F5344CB8AC3E}">
        <p14:creationId xmlns:p14="http://schemas.microsoft.com/office/powerpoint/2010/main" val="1716297735"/>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it-IT"/>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01600"/>
            <a:ext cx="10972800" cy="860400"/>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425600"/>
            <a:ext cx="10972800" cy="46980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Box 6"/>
          <p:cNvSpPr txBox="1"/>
          <p:nvPr/>
        </p:nvSpPr>
        <p:spPr>
          <a:xfrm>
            <a:off x="609600" y="6415200"/>
            <a:ext cx="960000" cy="198000"/>
          </a:xfrm>
          <a:prstGeom prst="rect">
            <a:avLst/>
          </a:prstGeom>
          <a:noFill/>
        </p:spPr>
        <p:txBody>
          <a:bodyPr wrap="square" lIns="0" tIns="0" rIns="0" bIns="0" rtlCol="0">
            <a:noAutofit/>
          </a:bodyPr>
          <a:lstStyle/>
          <a:p>
            <a:r>
              <a:rPr lang="en-GB" sz="1100" dirty="0">
                <a:solidFill>
                  <a:srgbClr val="646464"/>
                </a:solidFill>
              </a:rPr>
              <a:t>Page </a:t>
            </a:r>
            <a:fld id="{9AE4D82F-B047-469B-AC52-A46321747EAF}" type="slidenum">
              <a:rPr lang="en-GB" sz="1100" smtClean="0">
                <a:solidFill>
                  <a:srgbClr val="646464"/>
                </a:solidFill>
              </a:rPr>
              <a:pPr/>
              <a:t>‹N›</a:t>
            </a:fld>
            <a:endParaRPr lang="en-GB" sz="1100" dirty="0">
              <a:solidFill>
                <a:srgbClr val="646464"/>
              </a:solidFill>
            </a:endParaRPr>
          </a:p>
        </p:txBody>
      </p:sp>
      <p:grpSp>
        <p:nvGrpSpPr>
          <p:cNvPr id="8" name="Group 7"/>
          <p:cNvGrpSpPr/>
          <p:nvPr/>
        </p:nvGrpSpPr>
        <p:grpSpPr bwMode="gray">
          <a:xfrm>
            <a:off x="11131552" y="6450014"/>
            <a:ext cx="450849" cy="204787"/>
            <a:chOff x="8348663" y="6450013"/>
            <a:chExt cx="338137" cy="204787"/>
          </a:xfrm>
          <a:solidFill>
            <a:srgbClr val="808080"/>
          </a:solidFill>
        </p:grpSpPr>
        <p:sp>
          <p:nvSpPr>
            <p:cNvPr id="10" name="Freeform 5"/>
            <p:cNvSpPr>
              <a:spLocks/>
            </p:cNvSpPr>
            <p:nvPr userDrawn="1"/>
          </p:nvSpPr>
          <p:spPr bwMode="gray">
            <a:xfrm>
              <a:off x="8348663" y="6450013"/>
              <a:ext cx="163512" cy="204787"/>
            </a:xfrm>
            <a:custGeom>
              <a:avLst/>
              <a:gdLst/>
              <a:ahLst/>
              <a:cxnLst>
                <a:cxn ang="0">
                  <a:pos x="39" y="78"/>
                </a:cxn>
                <a:cxn ang="0">
                  <a:pos x="85" y="78"/>
                </a:cxn>
                <a:cxn ang="0">
                  <a:pos x="85" y="51"/>
                </a:cxn>
                <a:cxn ang="0">
                  <a:pos x="39" y="51"/>
                </a:cxn>
                <a:cxn ang="0">
                  <a:pos x="39" y="30"/>
                </a:cxn>
                <a:cxn ang="0">
                  <a:pos x="90" y="30"/>
                </a:cxn>
                <a:cxn ang="0">
                  <a:pos x="73" y="0"/>
                </a:cxn>
                <a:cxn ang="0">
                  <a:pos x="0" y="0"/>
                </a:cxn>
                <a:cxn ang="0">
                  <a:pos x="0" y="129"/>
                </a:cxn>
                <a:cxn ang="0">
                  <a:pos x="103" y="129"/>
                </a:cxn>
                <a:cxn ang="0">
                  <a:pos x="103" y="99"/>
                </a:cxn>
                <a:cxn ang="0">
                  <a:pos x="39" y="99"/>
                </a:cxn>
                <a:cxn ang="0">
                  <a:pos x="39" y="78"/>
                </a:cxn>
              </a:cxnLst>
              <a:rect l="0" t="0" r="r" b="b"/>
              <a:pathLst>
                <a:path w="103" h="129">
                  <a:moveTo>
                    <a:pt x="39" y="78"/>
                  </a:moveTo>
                  <a:lnTo>
                    <a:pt x="85" y="78"/>
                  </a:lnTo>
                  <a:lnTo>
                    <a:pt x="85" y="51"/>
                  </a:lnTo>
                  <a:lnTo>
                    <a:pt x="39" y="51"/>
                  </a:lnTo>
                  <a:lnTo>
                    <a:pt x="39" y="30"/>
                  </a:lnTo>
                  <a:lnTo>
                    <a:pt x="90" y="30"/>
                  </a:lnTo>
                  <a:lnTo>
                    <a:pt x="73" y="0"/>
                  </a:lnTo>
                  <a:lnTo>
                    <a:pt x="0" y="0"/>
                  </a:lnTo>
                  <a:lnTo>
                    <a:pt x="0" y="129"/>
                  </a:lnTo>
                  <a:lnTo>
                    <a:pt x="103" y="129"/>
                  </a:lnTo>
                  <a:lnTo>
                    <a:pt x="103" y="99"/>
                  </a:lnTo>
                  <a:lnTo>
                    <a:pt x="39" y="99"/>
                  </a:lnTo>
                  <a:lnTo>
                    <a:pt x="39" y="7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646464"/>
                </a:solidFill>
              </a:endParaRPr>
            </a:p>
          </p:txBody>
        </p:sp>
        <p:sp>
          <p:nvSpPr>
            <p:cNvPr id="11" name="Freeform 6"/>
            <p:cNvSpPr>
              <a:spLocks/>
            </p:cNvSpPr>
            <p:nvPr userDrawn="1"/>
          </p:nvSpPr>
          <p:spPr bwMode="gray">
            <a:xfrm>
              <a:off x="8483600" y="6450013"/>
              <a:ext cx="203200" cy="204787"/>
            </a:xfrm>
            <a:custGeom>
              <a:avLst/>
              <a:gdLst/>
              <a:ahLst/>
              <a:cxnLst>
                <a:cxn ang="0">
                  <a:pos x="86" y="0"/>
                </a:cxn>
                <a:cxn ang="0">
                  <a:pos x="64" y="42"/>
                </a:cxn>
                <a:cxn ang="0">
                  <a:pos x="42" y="0"/>
                </a:cxn>
                <a:cxn ang="0">
                  <a:pos x="0" y="0"/>
                </a:cxn>
                <a:cxn ang="0">
                  <a:pos x="45" y="78"/>
                </a:cxn>
                <a:cxn ang="0">
                  <a:pos x="45" y="129"/>
                </a:cxn>
                <a:cxn ang="0">
                  <a:pos x="83" y="129"/>
                </a:cxn>
                <a:cxn ang="0">
                  <a:pos x="83" y="78"/>
                </a:cxn>
                <a:cxn ang="0">
                  <a:pos x="128" y="0"/>
                </a:cxn>
                <a:cxn ang="0">
                  <a:pos x="86" y="0"/>
                </a:cxn>
              </a:cxnLst>
              <a:rect l="0" t="0" r="r" b="b"/>
              <a:pathLst>
                <a:path w="128" h="129">
                  <a:moveTo>
                    <a:pt x="86" y="0"/>
                  </a:moveTo>
                  <a:lnTo>
                    <a:pt x="64" y="42"/>
                  </a:lnTo>
                  <a:lnTo>
                    <a:pt x="42" y="0"/>
                  </a:lnTo>
                  <a:lnTo>
                    <a:pt x="0" y="0"/>
                  </a:lnTo>
                  <a:lnTo>
                    <a:pt x="45" y="78"/>
                  </a:lnTo>
                  <a:lnTo>
                    <a:pt x="45" y="129"/>
                  </a:lnTo>
                  <a:lnTo>
                    <a:pt x="83" y="129"/>
                  </a:lnTo>
                  <a:lnTo>
                    <a:pt x="83" y="78"/>
                  </a:lnTo>
                  <a:lnTo>
                    <a:pt x="128" y="0"/>
                  </a:lnTo>
                  <a:lnTo>
                    <a:pt x="8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646464"/>
                </a:solidFill>
              </a:endParaRPr>
            </a:p>
          </p:txBody>
        </p:sp>
      </p:grpSp>
      <p:sp>
        <p:nvSpPr>
          <p:cNvPr id="12" name="Footer Placeholder 4"/>
          <p:cNvSpPr txBox="1">
            <a:spLocks/>
          </p:cNvSpPr>
          <p:nvPr userDrawn="1"/>
        </p:nvSpPr>
        <p:spPr>
          <a:xfrm>
            <a:off x="3451200" y="6415200"/>
            <a:ext cx="4579200" cy="201600"/>
          </a:xfrm>
          <a:prstGeom prst="rect">
            <a:avLst/>
          </a:prstGeom>
        </p:spPr>
        <p:txBody>
          <a:bodyPr vert="horz" lIns="0" tIns="0" rIns="0" bIns="0" rtlCol="0" anchor="t" anchorCtr="0">
            <a:noAutofit/>
          </a:bodyPr>
          <a:lstStyle>
            <a:defPPr>
              <a:defRPr lang="en-US"/>
            </a:defPPr>
            <a:lvl1pPr marL="0" algn="ctr" defTabSz="914400" rtl="0" eaLnBrk="1" latinLnBrk="0" hangingPunct="1">
              <a:defRPr sz="1100" kern="1200">
                <a:solidFill>
                  <a:srgbClr val="64646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dirty="0"/>
              <a:t>Flow chart toolkit</a:t>
            </a:r>
          </a:p>
        </p:txBody>
      </p:sp>
    </p:spTree>
    <p:extLst>
      <p:ext uri="{BB962C8B-B14F-4D97-AF65-F5344CB8AC3E}">
        <p14:creationId xmlns:p14="http://schemas.microsoft.com/office/powerpoint/2010/main" val="2722058865"/>
      </p:ext>
    </p:extLst>
  </p:cSld>
  <p:clrMap bg1="lt1" tx1="dk1" bg2="lt2" tx2="dk2" accent1="accent1" accent2="accent2" accent3="accent3" accent4="accent4" accent5="accent5" accent6="accent6" hlink="hlink" folHlink="folHlink"/>
  <p:sldLayoutIdLst>
    <p:sldLayoutId id="2147483666" r:id="rId1"/>
    <p:sldLayoutId id="2147483702" r:id="rId2"/>
    <p:sldLayoutId id="2147483668" r:id="rId3"/>
    <p:sldLayoutId id="2147483703" r:id="rId4"/>
    <p:sldLayoutId id="2147483670" r:id="rId5"/>
    <p:sldLayoutId id="2147483671" r:id="rId6"/>
    <p:sldLayoutId id="2147483672" r:id="rId7"/>
    <p:sldLayoutId id="2147483704" r:id="rId8"/>
    <p:sldLayoutId id="2147483705" r:id="rId9"/>
    <p:sldLayoutId id="2147483675" r:id="rId10"/>
    <p:sldLayoutId id="2147483676" r:id="rId11"/>
    <p:sldLayoutId id="2147483677" r:id="rId12"/>
    <p:sldLayoutId id="2147483678" r:id="rId13"/>
    <p:sldLayoutId id="2147483679" r:id="rId14"/>
    <p:sldLayoutId id="2147483706" r:id="rId15"/>
    <p:sldLayoutId id="2147483681" r:id="rId16"/>
    <p:sldLayoutId id="2147483682"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85000"/>
        </a:lnSpc>
        <a:spcBef>
          <a:spcPct val="0"/>
        </a:spcBef>
        <a:buNone/>
        <a:defRPr sz="3000" b="1" kern="1200">
          <a:solidFill>
            <a:srgbClr val="646464"/>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rgbClr val="646464"/>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rgbClr val="646464"/>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rgbClr val="646464"/>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rgbClr val="646464"/>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rgbClr val="646464"/>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01600"/>
            <a:ext cx="10972800" cy="860400"/>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425600"/>
            <a:ext cx="10972800" cy="46980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3451200" y="6415200"/>
            <a:ext cx="4579200" cy="201600"/>
          </a:xfrm>
          <a:prstGeom prst="rect">
            <a:avLst/>
          </a:prstGeom>
        </p:spPr>
        <p:txBody>
          <a:bodyPr vert="horz" lIns="0" tIns="0" rIns="0" bIns="0" rtlCol="0" anchor="t" anchorCtr="0">
            <a:noAutofit/>
          </a:bodyPr>
          <a:lstStyle>
            <a:lvl1pPr algn="l">
              <a:defRPr sz="1100">
                <a:solidFill>
                  <a:schemeClr val="bg1"/>
                </a:solidFill>
              </a:defRPr>
            </a:lvl1pPr>
          </a:lstStyle>
          <a:p>
            <a:endParaRPr lang="en-GB" dirty="0">
              <a:solidFill>
                <a:srgbClr val="808080"/>
              </a:solidFill>
            </a:endParaRPr>
          </a:p>
        </p:txBody>
      </p:sp>
      <p:sp>
        <p:nvSpPr>
          <p:cNvPr id="7" name="TextBox 6"/>
          <p:cNvSpPr txBox="1"/>
          <p:nvPr/>
        </p:nvSpPr>
        <p:spPr>
          <a:xfrm>
            <a:off x="609600" y="6415200"/>
            <a:ext cx="960000" cy="198000"/>
          </a:xfrm>
          <a:prstGeom prst="rect">
            <a:avLst/>
          </a:prstGeom>
          <a:noFill/>
        </p:spPr>
        <p:txBody>
          <a:bodyPr wrap="square" lIns="0" tIns="0" rIns="0" bIns="0" rtlCol="0">
            <a:noAutofit/>
          </a:bodyPr>
          <a:lstStyle/>
          <a:p>
            <a:r>
              <a:rPr lang="en-GB" sz="1100" dirty="0">
                <a:solidFill>
                  <a:srgbClr val="808080"/>
                </a:solidFill>
              </a:rPr>
              <a:t>Page </a:t>
            </a:r>
            <a:fld id="{9AE4D82F-B047-469B-AC52-A46321747EAF}" type="slidenum">
              <a:rPr lang="en-GB" sz="1100" smtClean="0">
                <a:solidFill>
                  <a:srgbClr val="808080"/>
                </a:solidFill>
              </a:rPr>
              <a:pPr/>
              <a:t>‹N›</a:t>
            </a:fld>
            <a:endParaRPr lang="en-GB" sz="1100" dirty="0">
              <a:solidFill>
                <a:srgbClr val="808080"/>
              </a:solidFill>
            </a:endParaRPr>
          </a:p>
        </p:txBody>
      </p:sp>
      <p:grpSp>
        <p:nvGrpSpPr>
          <p:cNvPr id="8" name="Group 7"/>
          <p:cNvGrpSpPr/>
          <p:nvPr/>
        </p:nvGrpSpPr>
        <p:grpSpPr bwMode="gray">
          <a:xfrm>
            <a:off x="11131552" y="6450014"/>
            <a:ext cx="450849" cy="204787"/>
            <a:chOff x="8348663" y="6450013"/>
            <a:chExt cx="338137" cy="204787"/>
          </a:xfrm>
          <a:solidFill>
            <a:srgbClr val="808080"/>
          </a:solidFill>
        </p:grpSpPr>
        <p:sp>
          <p:nvSpPr>
            <p:cNvPr id="10" name="Freeform 5"/>
            <p:cNvSpPr>
              <a:spLocks/>
            </p:cNvSpPr>
            <p:nvPr userDrawn="1"/>
          </p:nvSpPr>
          <p:spPr bwMode="gray">
            <a:xfrm>
              <a:off x="8348663" y="6450013"/>
              <a:ext cx="163512" cy="204787"/>
            </a:xfrm>
            <a:custGeom>
              <a:avLst/>
              <a:gdLst/>
              <a:ahLst/>
              <a:cxnLst>
                <a:cxn ang="0">
                  <a:pos x="39" y="78"/>
                </a:cxn>
                <a:cxn ang="0">
                  <a:pos x="85" y="78"/>
                </a:cxn>
                <a:cxn ang="0">
                  <a:pos x="85" y="51"/>
                </a:cxn>
                <a:cxn ang="0">
                  <a:pos x="39" y="51"/>
                </a:cxn>
                <a:cxn ang="0">
                  <a:pos x="39" y="30"/>
                </a:cxn>
                <a:cxn ang="0">
                  <a:pos x="90" y="30"/>
                </a:cxn>
                <a:cxn ang="0">
                  <a:pos x="73" y="0"/>
                </a:cxn>
                <a:cxn ang="0">
                  <a:pos x="0" y="0"/>
                </a:cxn>
                <a:cxn ang="0">
                  <a:pos x="0" y="129"/>
                </a:cxn>
                <a:cxn ang="0">
                  <a:pos x="103" y="129"/>
                </a:cxn>
                <a:cxn ang="0">
                  <a:pos x="103" y="99"/>
                </a:cxn>
                <a:cxn ang="0">
                  <a:pos x="39" y="99"/>
                </a:cxn>
                <a:cxn ang="0">
                  <a:pos x="39" y="78"/>
                </a:cxn>
              </a:cxnLst>
              <a:rect l="0" t="0" r="r" b="b"/>
              <a:pathLst>
                <a:path w="103" h="129">
                  <a:moveTo>
                    <a:pt x="39" y="78"/>
                  </a:moveTo>
                  <a:lnTo>
                    <a:pt x="85" y="78"/>
                  </a:lnTo>
                  <a:lnTo>
                    <a:pt x="85" y="51"/>
                  </a:lnTo>
                  <a:lnTo>
                    <a:pt x="39" y="51"/>
                  </a:lnTo>
                  <a:lnTo>
                    <a:pt x="39" y="30"/>
                  </a:lnTo>
                  <a:lnTo>
                    <a:pt x="90" y="30"/>
                  </a:lnTo>
                  <a:lnTo>
                    <a:pt x="73" y="0"/>
                  </a:lnTo>
                  <a:lnTo>
                    <a:pt x="0" y="0"/>
                  </a:lnTo>
                  <a:lnTo>
                    <a:pt x="0" y="129"/>
                  </a:lnTo>
                  <a:lnTo>
                    <a:pt x="103" y="129"/>
                  </a:lnTo>
                  <a:lnTo>
                    <a:pt x="103" y="99"/>
                  </a:lnTo>
                  <a:lnTo>
                    <a:pt x="39" y="99"/>
                  </a:lnTo>
                  <a:lnTo>
                    <a:pt x="39" y="7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000000"/>
                </a:solidFill>
              </a:endParaRPr>
            </a:p>
          </p:txBody>
        </p:sp>
        <p:sp>
          <p:nvSpPr>
            <p:cNvPr id="11" name="Freeform 6"/>
            <p:cNvSpPr>
              <a:spLocks/>
            </p:cNvSpPr>
            <p:nvPr userDrawn="1"/>
          </p:nvSpPr>
          <p:spPr bwMode="gray">
            <a:xfrm>
              <a:off x="8483600" y="6450013"/>
              <a:ext cx="203200" cy="204787"/>
            </a:xfrm>
            <a:custGeom>
              <a:avLst/>
              <a:gdLst/>
              <a:ahLst/>
              <a:cxnLst>
                <a:cxn ang="0">
                  <a:pos x="86" y="0"/>
                </a:cxn>
                <a:cxn ang="0">
                  <a:pos x="64" y="42"/>
                </a:cxn>
                <a:cxn ang="0">
                  <a:pos x="42" y="0"/>
                </a:cxn>
                <a:cxn ang="0">
                  <a:pos x="0" y="0"/>
                </a:cxn>
                <a:cxn ang="0">
                  <a:pos x="45" y="78"/>
                </a:cxn>
                <a:cxn ang="0">
                  <a:pos x="45" y="129"/>
                </a:cxn>
                <a:cxn ang="0">
                  <a:pos x="83" y="129"/>
                </a:cxn>
                <a:cxn ang="0">
                  <a:pos x="83" y="78"/>
                </a:cxn>
                <a:cxn ang="0">
                  <a:pos x="128" y="0"/>
                </a:cxn>
                <a:cxn ang="0">
                  <a:pos x="86" y="0"/>
                </a:cxn>
              </a:cxnLst>
              <a:rect l="0" t="0" r="r" b="b"/>
              <a:pathLst>
                <a:path w="128" h="129">
                  <a:moveTo>
                    <a:pt x="86" y="0"/>
                  </a:moveTo>
                  <a:lnTo>
                    <a:pt x="64" y="42"/>
                  </a:lnTo>
                  <a:lnTo>
                    <a:pt x="42" y="0"/>
                  </a:lnTo>
                  <a:lnTo>
                    <a:pt x="0" y="0"/>
                  </a:lnTo>
                  <a:lnTo>
                    <a:pt x="45" y="78"/>
                  </a:lnTo>
                  <a:lnTo>
                    <a:pt x="45" y="129"/>
                  </a:lnTo>
                  <a:lnTo>
                    <a:pt x="83" y="129"/>
                  </a:lnTo>
                  <a:lnTo>
                    <a:pt x="83" y="78"/>
                  </a:lnTo>
                  <a:lnTo>
                    <a:pt x="128" y="0"/>
                  </a:lnTo>
                  <a:lnTo>
                    <a:pt x="8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sz="1800">
                <a:solidFill>
                  <a:srgbClr val="000000"/>
                </a:solidFill>
              </a:endParaRPr>
            </a:p>
          </p:txBody>
        </p:sp>
      </p:grpSp>
    </p:spTree>
    <p:extLst>
      <p:ext uri="{BB962C8B-B14F-4D97-AF65-F5344CB8AC3E}">
        <p14:creationId xmlns:p14="http://schemas.microsoft.com/office/powerpoint/2010/main" val="411098874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ftr="0" dt="0"/>
  <p:txStyles>
    <p:titleStyle>
      <a:lvl1pPr algn="l" defTabSz="914400" rtl="0" eaLnBrk="1" latinLnBrk="0" hangingPunct="1">
        <a:lnSpc>
          <a:spcPct val="85000"/>
        </a:lnSpc>
        <a:spcBef>
          <a:spcPct val="0"/>
        </a:spcBef>
        <a:buNone/>
        <a:defRPr sz="30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17946-8E69-4443-B107-23393DEF3C08}" type="datetimeFigureOut">
              <a:rPr lang="it-IT" smtClean="0"/>
              <a:t>30/11/2022</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F5D90-78A3-4229-8FEE-CAC3C298335C}" type="slidenum">
              <a:rPr lang="it-IT" smtClean="0"/>
              <a:t>‹N›</a:t>
            </a:fld>
            <a:endParaRPr lang="it-IT"/>
          </a:p>
        </p:txBody>
      </p:sp>
    </p:spTree>
    <p:extLst>
      <p:ext uri="{BB962C8B-B14F-4D97-AF65-F5344CB8AC3E}">
        <p14:creationId xmlns:p14="http://schemas.microsoft.com/office/powerpoint/2010/main" val="4221684651"/>
      </p:ext>
    </p:extLst>
  </p:cSld>
  <p:clrMap bg1="lt1" tx1="dk1" bg2="lt2" tx2="dk2" accent1="accent1" accent2="accent2" accent3="accent3" accent4="accent4" accent5="accent5" accent6="accent6" hlink="hlink" folHlink="folHlink"/>
  <p:sldLayoutIdLst>
    <p:sldLayoutId id="2147483680" r:id="rId1"/>
    <p:sldLayoutId id="21474836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7.png"/><Relationship Id="rId1" Type="http://schemas.openxmlformats.org/officeDocument/2006/relationships/slideLayout" Target="../slideLayouts/slideLayout3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025A5AB3-C011-4BD1-AF68-DF533DAE989C}"/>
              </a:ext>
            </a:extLst>
          </p:cNvPr>
          <p:cNvSpPr/>
          <p:nvPr/>
        </p:nvSpPr>
        <p:spPr>
          <a:xfrm>
            <a:off x="142875" y="133350"/>
            <a:ext cx="11928353" cy="6575949"/>
          </a:xfrm>
          <a:prstGeom prst="rect">
            <a:avLst/>
          </a:prstGeom>
          <a:noFill/>
          <a:ln w="29210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 name="Titolo 1">
            <a:extLst>
              <a:ext uri="{FF2B5EF4-FFF2-40B4-BE49-F238E27FC236}">
                <a16:creationId xmlns:a16="http://schemas.microsoft.com/office/drawing/2014/main" id="{DA9101C5-3909-4A6C-AAD7-177F3783CA5D}"/>
              </a:ext>
            </a:extLst>
          </p:cNvPr>
          <p:cNvSpPr>
            <a:spLocks noGrp="1"/>
          </p:cNvSpPr>
          <p:nvPr>
            <p:ph type="ctrTitle"/>
          </p:nvPr>
        </p:nvSpPr>
        <p:spPr>
          <a:xfrm>
            <a:off x="525401" y="1423014"/>
            <a:ext cx="11163299" cy="3182617"/>
          </a:xfrm>
        </p:spPr>
        <p:txBody>
          <a:bodyPr>
            <a:noAutofit/>
          </a:bodyPr>
          <a:lstStyle/>
          <a:p>
            <a:pPr marL="627063" lvl="1"/>
            <a:r>
              <a:rPr lang="it-IT" sz="3200" b="1" dirty="0">
                <a:solidFill>
                  <a:srgbClr val="007239"/>
                </a:solidFill>
                <a:latin typeface="Helvetica" panose="020B0604020202030204" pitchFamily="34" charset="0"/>
              </a:rPr>
              <a:t>LE POLITICHE DI SVILUPPO TERRITORIALE </a:t>
            </a:r>
            <a:br>
              <a:rPr lang="it-IT" sz="3200" b="1" dirty="0">
                <a:solidFill>
                  <a:srgbClr val="007239"/>
                </a:solidFill>
                <a:latin typeface="Helvetica" panose="020B0604020202030204" pitchFamily="34" charset="0"/>
              </a:rPr>
            </a:br>
            <a:r>
              <a:rPr lang="it-IT" sz="3200" b="1" dirty="0">
                <a:solidFill>
                  <a:srgbClr val="007239"/>
                </a:solidFill>
                <a:latin typeface="Helvetica" panose="020B0604020202030204" pitchFamily="34" charset="0"/>
              </a:rPr>
              <a:t>PER IL CICLO DI PROGRAMMAZIONE 2021-2027</a:t>
            </a:r>
            <a:br>
              <a:rPr lang="it-IT" sz="3200" b="1" dirty="0">
                <a:solidFill>
                  <a:srgbClr val="007239"/>
                </a:solidFill>
                <a:latin typeface="Helvetica" panose="020B0604020202030204" pitchFamily="34" charset="0"/>
              </a:rPr>
            </a:br>
            <a:br>
              <a:rPr lang="it-IT" sz="3200" b="1" dirty="0">
                <a:solidFill>
                  <a:srgbClr val="007239"/>
                </a:solidFill>
                <a:latin typeface="Helvetica" panose="020B0604020202030204" pitchFamily="34" charset="0"/>
              </a:rPr>
            </a:br>
            <a:r>
              <a:rPr lang="it-IT" sz="1200" b="1" i="1" dirty="0">
                <a:solidFill>
                  <a:srgbClr val="007239"/>
                </a:solidFill>
                <a:latin typeface="Helvetica" panose="020B0604020202030204" pitchFamily="34" charset="0"/>
              </a:rPr>
              <a:t>EVENTO ANNUALE DEI FONDI STRUTTURALI E DI INVESTIMENTO EUROPEI</a:t>
            </a:r>
            <a:br>
              <a:rPr lang="it-IT" sz="1200" b="1" i="1" dirty="0">
                <a:solidFill>
                  <a:srgbClr val="007239"/>
                </a:solidFill>
                <a:latin typeface="Helvetica" panose="020B0604020202030204" pitchFamily="34" charset="0"/>
              </a:rPr>
            </a:br>
            <a:r>
              <a:rPr lang="it-IT" sz="1200" b="1" i="1" dirty="0">
                <a:solidFill>
                  <a:srgbClr val="007239"/>
                </a:solidFill>
                <a:latin typeface="Helvetica" panose="020B0604020202030204" pitchFamily="34" charset="0"/>
              </a:rPr>
              <a:t>Milano, 1 dicembre 2022</a:t>
            </a:r>
            <a:br>
              <a:rPr lang="it-IT" sz="3200" b="1" dirty="0">
                <a:solidFill>
                  <a:srgbClr val="007239"/>
                </a:solidFill>
                <a:latin typeface="Helvetica" panose="020B0604020202030204" pitchFamily="34" charset="0"/>
              </a:rPr>
            </a:br>
            <a:endParaRPr lang="it-IT" sz="3200" b="1" dirty="0">
              <a:latin typeface="Helvetica" panose="020B0604020202030204" pitchFamily="34" charset="0"/>
            </a:endParaRPr>
          </a:p>
        </p:txBody>
      </p:sp>
      <p:pic>
        <p:nvPicPr>
          <p:cNvPr id="6" name="Immagine 5">
            <a:extLst>
              <a:ext uri="{FF2B5EF4-FFF2-40B4-BE49-F238E27FC236}">
                <a16:creationId xmlns:a16="http://schemas.microsoft.com/office/drawing/2014/main" id="{B628BAA6-C9B2-4BB8-9BE6-E4018F1DA63A}"/>
              </a:ext>
            </a:extLst>
          </p:cNvPr>
          <p:cNvPicPr>
            <a:picLocks noChangeAspect="1"/>
          </p:cNvPicPr>
          <p:nvPr/>
        </p:nvPicPr>
        <p:blipFill>
          <a:blip r:embed="rId2"/>
          <a:stretch>
            <a:fillRect/>
          </a:stretch>
        </p:blipFill>
        <p:spPr>
          <a:xfrm>
            <a:off x="1039246" y="595117"/>
            <a:ext cx="10113508" cy="827897"/>
          </a:xfrm>
          <a:prstGeom prst="rect">
            <a:avLst/>
          </a:prstGeom>
        </p:spPr>
      </p:pic>
      <p:sp>
        <p:nvSpPr>
          <p:cNvPr id="3" name="CasellaDiTesto 2">
            <a:extLst>
              <a:ext uri="{FF2B5EF4-FFF2-40B4-BE49-F238E27FC236}">
                <a16:creationId xmlns:a16="http://schemas.microsoft.com/office/drawing/2014/main" id="{183A4CE5-3301-E48A-BCB1-2DB09BADEA65}"/>
              </a:ext>
            </a:extLst>
          </p:cNvPr>
          <p:cNvSpPr txBox="1"/>
          <p:nvPr/>
        </p:nvSpPr>
        <p:spPr>
          <a:xfrm>
            <a:off x="3868947" y="5031777"/>
            <a:ext cx="4476206" cy="1231106"/>
          </a:xfrm>
          <a:prstGeom prst="rect">
            <a:avLst/>
          </a:prstGeom>
          <a:noFill/>
        </p:spPr>
        <p:txBody>
          <a:bodyPr wrap="square" rtlCol="0">
            <a:spAutoFit/>
          </a:bodyPr>
          <a:lstStyle/>
          <a:p>
            <a:pPr algn="ctr"/>
            <a:r>
              <a:rPr lang="it-IT" sz="3200" b="1" dirty="0">
                <a:solidFill>
                  <a:srgbClr val="007239"/>
                </a:solidFill>
                <a:latin typeface="Helvetica" panose="020B0604020202030204" pitchFamily="34" charset="0"/>
              </a:rPr>
              <a:t>Pier Attilio Superti</a:t>
            </a:r>
          </a:p>
          <a:p>
            <a:pPr algn="ctr"/>
            <a:r>
              <a:rPr lang="it-IT" sz="1200" b="1" i="1" dirty="0">
                <a:solidFill>
                  <a:srgbClr val="007239"/>
                </a:solidFill>
                <a:latin typeface="Helvetica" panose="020B0604020202030204" pitchFamily="34" charset="0"/>
              </a:rPr>
              <a:t>Vicario del Segretario Generale della Presidenza</a:t>
            </a:r>
          </a:p>
          <a:p>
            <a:pPr algn="ctr"/>
            <a:r>
              <a:rPr lang="it-IT" sz="1200" b="1" i="1" dirty="0">
                <a:solidFill>
                  <a:srgbClr val="007239"/>
                </a:solidFill>
                <a:latin typeface="Helvetica" panose="020B0604020202030204" pitchFamily="34" charset="0"/>
              </a:rPr>
              <a:t>Direttore dell'Area Programmazione e Relazioni Esterne</a:t>
            </a:r>
          </a:p>
          <a:p>
            <a:endParaRPr lang="it-IT" dirty="0"/>
          </a:p>
        </p:txBody>
      </p:sp>
    </p:spTree>
    <p:extLst>
      <p:ext uri="{BB962C8B-B14F-4D97-AF65-F5344CB8AC3E}">
        <p14:creationId xmlns:p14="http://schemas.microsoft.com/office/powerpoint/2010/main" val="891834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(3/6)</a:t>
            </a:r>
          </a:p>
        </p:txBody>
      </p:sp>
      <p:sp>
        <p:nvSpPr>
          <p:cNvPr id="4" name="Rectangle 5">
            <a:extLst>
              <a:ext uri="{FF2B5EF4-FFF2-40B4-BE49-F238E27FC236}">
                <a16:creationId xmlns:a16="http://schemas.microsoft.com/office/drawing/2014/main" id="{B2E1E43B-898A-A189-742C-FA5D11F79460}"/>
              </a:ext>
            </a:extLst>
          </p:cNvPr>
          <p:cNvSpPr/>
          <p:nvPr/>
        </p:nvSpPr>
        <p:spPr>
          <a:xfrm>
            <a:off x="8565161" y="2465444"/>
            <a:ext cx="2327299" cy="2834086"/>
          </a:xfrm>
          <a:prstGeom prst="rect">
            <a:avLst/>
          </a:prstGeom>
          <a:noFill/>
          <a:ln>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TextBox 9">
            <a:extLst>
              <a:ext uri="{FF2B5EF4-FFF2-40B4-BE49-F238E27FC236}">
                <a16:creationId xmlns:a16="http://schemas.microsoft.com/office/drawing/2014/main" id="{8701AD2D-3CE2-D53F-8DC9-E2C91AE2C166}"/>
              </a:ext>
            </a:extLst>
          </p:cNvPr>
          <p:cNvSpPr txBox="1">
            <a:spLocks noChangeArrowheads="1"/>
          </p:cNvSpPr>
          <p:nvPr/>
        </p:nvSpPr>
        <p:spPr bwMode="auto">
          <a:xfrm>
            <a:off x="671119" y="1056168"/>
            <a:ext cx="10968431" cy="4806509"/>
          </a:xfrm>
          <a:prstGeom prst="rect">
            <a:avLst/>
          </a:prstGeom>
          <a:solidFill>
            <a:schemeClr val="accent6">
              <a:lumMod val="20000"/>
              <a:lumOff val="80000"/>
            </a:schemeClr>
          </a:solidFill>
          <a:ln>
            <a:solidFill>
              <a:schemeClr val="accent6"/>
            </a:solidFill>
          </a:ln>
        </p:spPr>
        <p:style>
          <a:lnRef idx="2">
            <a:schemeClr val="accent6"/>
          </a:lnRef>
          <a:fillRef idx="1">
            <a:schemeClr val="lt1"/>
          </a:fillRef>
          <a:effectRef idx="0">
            <a:schemeClr val="accent6"/>
          </a:effectRef>
          <a:fontRef idx="minor">
            <a:schemeClr val="dk1"/>
          </a:fontRef>
        </p:style>
        <p:txBody>
          <a:bodyPr wrap="square" anchor="ctr">
            <a:spAutoFit/>
          </a:bodyPr>
          <a:lstStyle>
            <a:lvl1pPr marL="171450" indent="-1714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just" eaLnBrk="1" hangingPunct="1">
              <a:lnSpc>
                <a:spcPct val="150000"/>
              </a:lnSpc>
            </a:pPr>
            <a:r>
              <a:rPr lang="it-IT" sz="1600" dirty="0">
                <a:latin typeface="+mn-lt"/>
                <a:cs typeface="Arial" panose="020B0604020202020204" pitchFamily="34" charset="0"/>
              </a:rPr>
              <a:t>Accanto alle AI SNAI, Regione Lombardia garantirà il finanziamento anche delle seguenti Aree Interne regionali:</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a:t>
            </a:r>
            <a:r>
              <a:rPr lang="it-IT" sz="1600" b="1" dirty="0" err="1">
                <a:latin typeface="+mn-lt"/>
                <a:cs typeface="Arial" panose="020B0604020202020204" pitchFamily="34" charset="0"/>
              </a:rPr>
              <a:t>Piambello</a:t>
            </a:r>
            <a:r>
              <a:rPr lang="it-IT" sz="1600" b="1" dirty="0">
                <a:latin typeface="+mn-lt"/>
                <a:cs typeface="Arial" panose="020B0604020202020204" pitchFamily="34" charset="0"/>
              </a:rPr>
              <a:t> e Valli del Verbano</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Oltrepò Mantovano</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Valle Sabbia e Alto Garda Bresciano</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Valle Seriana e Val di Scalve</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Valle Brembana e Valtellina di Morbegno</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Lomellina</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Laghi Bergamaschi e Sebino Bresciano</a:t>
            </a:r>
          </a:p>
          <a:p>
            <a:pPr marL="342900" indent="-342900" algn="just" eaLnBrk="1" hangingPunct="1">
              <a:lnSpc>
                <a:spcPct val="150000"/>
              </a:lnSpc>
              <a:buFont typeface="+mj-lt"/>
              <a:buAutoNum type="arabicPeriod" startAt="7"/>
            </a:pPr>
            <a:r>
              <a:rPr lang="it-IT" sz="1600" b="1" dirty="0">
                <a:latin typeface="+mn-lt"/>
                <a:cs typeface="Arial" panose="020B0604020202020204" pitchFamily="34" charset="0"/>
              </a:rPr>
              <a:t>AI Lario Orientale – Valle S. Martino e Valle Imagna</a:t>
            </a:r>
          </a:p>
          <a:p>
            <a:pPr marL="0" indent="0" algn="just" eaLnBrk="1" hangingPunct="1">
              <a:lnSpc>
                <a:spcPct val="150000"/>
              </a:lnSpc>
            </a:pPr>
            <a:r>
              <a:rPr lang="it-IT" sz="1600" dirty="0">
                <a:latin typeface="+mn-lt"/>
                <a:cs typeface="Arial" panose="020B0604020202020204" pitchFamily="34" charset="0"/>
              </a:rPr>
              <a:t>a valere su risorse autonome regionali, risorse PR FESR e FSE+ 2021-2027 </a:t>
            </a:r>
          </a:p>
          <a:p>
            <a:pPr marL="0" indent="0" algn="just" eaLnBrk="1" hangingPunct="1">
              <a:lnSpc>
                <a:spcPct val="150000"/>
              </a:lnSpc>
            </a:pPr>
            <a:endParaRPr lang="it-IT" sz="1600" dirty="0">
              <a:latin typeface="+mn-lt"/>
              <a:cs typeface="Arial" panose="020B0604020202020204" pitchFamily="34" charset="0"/>
            </a:endParaRPr>
          </a:p>
          <a:p>
            <a:pPr marL="0" indent="0" algn="just" eaLnBrk="1" hangingPunct="1">
              <a:lnSpc>
                <a:spcPct val="150000"/>
              </a:lnSpc>
            </a:pPr>
            <a:r>
              <a:rPr lang="it-IT" sz="1600" b="1" dirty="0">
                <a:latin typeface="+mn-lt"/>
                <a:cs typeface="Arial" panose="020B0604020202020204" pitchFamily="34" charset="0"/>
              </a:rPr>
              <a:t>TOTALE – 14 AREE INTERNE</a:t>
            </a:r>
          </a:p>
          <a:p>
            <a:pPr marL="0" indent="0" algn="just" eaLnBrk="1" hangingPunct="1">
              <a:lnSpc>
                <a:spcPct val="150000"/>
              </a:lnSpc>
            </a:pPr>
            <a:endParaRPr lang="it-IT" sz="1400" dirty="0">
              <a:solidFill>
                <a:srgbClr val="008341"/>
              </a:solidFill>
              <a:latin typeface="Century Gothic" panose="020B0502020202020204" pitchFamily="34" charset="0"/>
              <a:cs typeface="Arial" panose="020B0604020202020204" pitchFamily="34" charset="0"/>
            </a:endParaRPr>
          </a:p>
        </p:txBody>
      </p:sp>
      <p:pic>
        <p:nvPicPr>
          <p:cNvPr id="7" name="Immagine 6" descr="Immagine che contiene mappa&#10;&#10;Descrizione generata automaticamente">
            <a:extLst>
              <a:ext uri="{FF2B5EF4-FFF2-40B4-BE49-F238E27FC236}">
                <a16:creationId xmlns:a16="http://schemas.microsoft.com/office/drawing/2014/main" id="{EFDE7A94-E576-0D27-BF68-C5991A225BFA}"/>
              </a:ext>
            </a:extLst>
          </p:cNvPr>
          <p:cNvPicPr>
            <a:picLocks noChangeAspect="1"/>
          </p:cNvPicPr>
          <p:nvPr/>
        </p:nvPicPr>
        <p:blipFill rotWithShape="1">
          <a:blip r:embed="rId3"/>
          <a:srcRect l="12408" t="4259" r="13260" b="45985"/>
          <a:stretch/>
        </p:blipFill>
        <p:spPr>
          <a:xfrm>
            <a:off x="7123367" y="1558470"/>
            <a:ext cx="4397514" cy="4159793"/>
          </a:xfrm>
          <a:prstGeom prst="rect">
            <a:avLst/>
          </a:prstGeom>
          <a:effectLst>
            <a:softEdge rad="31750"/>
          </a:effectLst>
        </p:spPr>
      </p:pic>
    </p:spTree>
    <p:extLst>
      <p:ext uri="{BB962C8B-B14F-4D97-AF65-F5344CB8AC3E}">
        <p14:creationId xmlns:p14="http://schemas.microsoft.com/office/powerpoint/2010/main" val="3174690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pic>
        <p:nvPicPr>
          <p:cNvPr id="6" name="Immagine 5">
            <a:extLst>
              <a:ext uri="{FF2B5EF4-FFF2-40B4-BE49-F238E27FC236}">
                <a16:creationId xmlns:a16="http://schemas.microsoft.com/office/drawing/2014/main" id="{1D735241-3D1F-8466-D5C9-27BE3F5F90C7}"/>
              </a:ext>
            </a:extLst>
          </p:cNvPr>
          <p:cNvPicPr>
            <a:picLocks noChangeAspect="1"/>
          </p:cNvPicPr>
          <p:nvPr/>
        </p:nvPicPr>
        <p:blipFill rotWithShape="1">
          <a:blip r:embed="rId3">
            <a:extLst>
              <a:ext uri="{28A0092B-C50C-407E-A947-70E740481C1C}">
                <a14:useLocalDpi xmlns:a14="http://schemas.microsoft.com/office/drawing/2010/main" val="0"/>
              </a:ext>
            </a:extLst>
          </a:blip>
          <a:srcRect l="3708" t="1632" r="836" b="1684"/>
          <a:stretch/>
        </p:blipFill>
        <p:spPr>
          <a:xfrm>
            <a:off x="434337" y="1053417"/>
            <a:ext cx="5606962" cy="4033459"/>
          </a:xfrm>
          <a:prstGeom prst="rect">
            <a:avLst/>
          </a:prstGeom>
        </p:spPr>
      </p:pic>
      <p:sp>
        <p:nvSpPr>
          <p:cNvPr id="3" name="CasellaDiTesto 2">
            <a:extLst>
              <a:ext uri="{FF2B5EF4-FFF2-40B4-BE49-F238E27FC236}">
                <a16:creationId xmlns:a16="http://schemas.microsoft.com/office/drawing/2014/main" id="{2C307EE2-AE1D-BF95-AC32-11516FBACE29}"/>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(4/6)</a:t>
            </a:r>
          </a:p>
        </p:txBody>
      </p:sp>
      <p:pic>
        <p:nvPicPr>
          <p:cNvPr id="5" name="Immagine 4">
            <a:extLst>
              <a:ext uri="{FF2B5EF4-FFF2-40B4-BE49-F238E27FC236}">
                <a16:creationId xmlns:a16="http://schemas.microsoft.com/office/drawing/2014/main" id="{FA6461F0-307C-C533-99B8-634FAC2D2054}"/>
              </a:ext>
            </a:extLst>
          </p:cNvPr>
          <p:cNvPicPr>
            <a:picLocks noChangeAspect="1"/>
          </p:cNvPicPr>
          <p:nvPr/>
        </p:nvPicPr>
        <p:blipFill rotWithShape="1">
          <a:blip r:embed="rId4">
            <a:extLst>
              <a:ext uri="{28A0092B-C50C-407E-A947-70E740481C1C}">
                <a14:useLocalDpi xmlns:a14="http://schemas.microsoft.com/office/drawing/2010/main" val="0"/>
              </a:ext>
            </a:extLst>
          </a:blip>
          <a:srcRect l="2161" t="2141" r="2296" b="2337"/>
          <a:stretch/>
        </p:blipFill>
        <p:spPr>
          <a:xfrm>
            <a:off x="6039942" y="1101313"/>
            <a:ext cx="5669280" cy="3985562"/>
          </a:xfrm>
          <a:prstGeom prst="rect">
            <a:avLst/>
          </a:prstGeom>
        </p:spPr>
      </p:pic>
    </p:spTree>
    <p:extLst>
      <p:ext uri="{BB962C8B-B14F-4D97-AF65-F5344CB8AC3E}">
        <p14:creationId xmlns:p14="http://schemas.microsoft.com/office/powerpoint/2010/main" val="4046106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(5/6)</a:t>
            </a:r>
          </a:p>
        </p:txBody>
      </p:sp>
      <p:sp>
        <p:nvSpPr>
          <p:cNvPr id="5" name="Rettangolo con angoli arrotondati 4">
            <a:extLst>
              <a:ext uri="{FF2B5EF4-FFF2-40B4-BE49-F238E27FC236}">
                <a16:creationId xmlns:a16="http://schemas.microsoft.com/office/drawing/2014/main" id="{CF4C48BD-A0D4-28CE-D1E5-09C65AD506F3}"/>
              </a:ext>
            </a:extLst>
          </p:cNvPr>
          <p:cNvSpPr/>
          <p:nvPr/>
        </p:nvSpPr>
        <p:spPr>
          <a:xfrm>
            <a:off x="4084119" y="1024181"/>
            <a:ext cx="3980892" cy="730459"/>
          </a:xfrm>
          <a:prstGeom prst="roundRect">
            <a:avLst/>
          </a:prstGeom>
          <a:solidFill>
            <a:schemeClr val="accent5">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7" name="CasellaDiTesto 6">
            <a:extLst>
              <a:ext uri="{FF2B5EF4-FFF2-40B4-BE49-F238E27FC236}">
                <a16:creationId xmlns:a16="http://schemas.microsoft.com/office/drawing/2014/main" id="{69066C41-528B-CA35-72E4-DA3ACF6CFA0C}"/>
              </a:ext>
            </a:extLst>
          </p:cNvPr>
          <p:cNvSpPr txBox="1"/>
          <p:nvPr/>
        </p:nvSpPr>
        <p:spPr>
          <a:xfrm>
            <a:off x="4084119" y="1159663"/>
            <a:ext cx="3980892" cy="420564"/>
          </a:xfrm>
          <a:prstGeom prst="rect">
            <a:avLst/>
          </a:prstGeom>
          <a:noFill/>
        </p:spPr>
        <p:txBody>
          <a:bodyPr wrap="square" rtlCol="0">
            <a:spAutoFit/>
          </a:bodyPr>
          <a:lstStyle/>
          <a:p>
            <a:pPr algn="ctr"/>
            <a:r>
              <a:rPr lang="it-IT" sz="2133" b="1" dirty="0">
                <a:latin typeface="Futura Book"/>
              </a:rPr>
              <a:t>AREE SNAI</a:t>
            </a:r>
          </a:p>
        </p:txBody>
      </p:sp>
      <p:sp>
        <p:nvSpPr>
          <p:cNvPr id="8" name="Ovale 7">
            <a:extLst>
              <a:ext uri="{FF2B5EF4-FFF2-40B4-BE49-F238E27FC236}">
                <a16:creationId xmlns:a16="http://schemas.microsoft.com/office/drawing/2014/main" id="{812BFB39-735E-7FA4-19D7-C26A1D4078DF}"/>
              </a:ext>
            </a:extLst>
          </p:cNvPr>
          <p:cNvSpPr/>
          <p:nvPr/>
        </p:nvSpPr>
        <p:spPr>
          <a:xfrm>
            <a:off x="950667" y="1878466"/>
            <a:ext cx="1271277" cy="1231431"/>
          </a:xfrm>
          <a:prstGeom prst="ellipse">
            <a:avLst/>
          </a:prstGeom>
          <a:noFill/>
          <a:ln>
            <a:solidFill>
              <a:schemeClr val="accent2">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p>
        </p:txBody>
      </p:sp>
      <p:sp>
        <p:nvSpPr>
          <p:cNvPr id="9" name="CasellaDiTesto 8">
            <a:extLst>
              <a:ext uri="{FF2B5EF4-FFF2-40B4-BE49-F238E27FC236}">
                <a16:creationId xmlns:a16="http://schemas.microsoft.com/office/drawing/2014/main" id="{90A4A556-DF70-D1D5-6395-CF18055FB69A}"/>
              </a:ext>
            </a:extLst>
          </p:cNvPr>
          <p:cNvSpPr txBox="1"/>
          <p:nvPr/>
        </p:nvSpPr>
        <p:spPr>
          <a:xfrm>
            <a:off x="1130436" y="2130356"/>
            <a:ext cx="928237" cy="666977"/>
          </a:xfrm>
          <a:prstGeom prst="rect">
            <a:avLst/>
          </a:prstGeom>
          <a:noFill/>
        </p:spPr>
        <p:txBody>
          <a:bodyPr wrap="square" rtlCol="0">
            <a:spAutoFit/>
          </a:bodyPr>
          <a:lstStyle/>
          <a:p>
            <a:pPr algn="ctr"/>
            <a:r>
              <a:rPr lang="it-IT" sz="1867" dirty="0">
                <a:latin typeface="Futura Book"/>
              </a:rPr>
              <a:t>FSE+</a:t>
            </a:r>
          </a:p>
          <a:p>
            <a:pPr algn="ctr"/>
            <a:r>
              <a:rPr lang="it-IT" sz="1867" dirty="0">
                <a:latin typeface="Futura Book"/>
              </a:rPr>
              <a:t>21-27</a:t>
            </a:r>
          </a:p>
        </p:txBody>
      </p:sp>
      <p:sp>
        <p:nvSpPr>
          <p:cNvPr id="10" name="CasellaDiTesto 9">
            <a:extLst>
              <a:ext uri="{FF2B5EF4-FFF2-40B4-BE49-F238E27FC236}">
                <a16:creationId xmlns:a16="http://schemas.microsoft.com/office/drawing/2014/main" id="{07196A5C-4A83-004F-258A-11B4EBD5A67E}"/>
              </a:ext>
            </a:extLst>
          </p:cNvPr>
          <p:cNvSpPr txBox="1"/>
          <p:nvPr/>
        </p:nvSpPr>
        <p:spPr>
          <a:xfrm>
            <a:off x="1200693" y="3194695"/>
            <a:ext cx="1313433" cy="666977"/>
          </a:xfrm>
          <a:prstGeom prst="rect">
            <a:avLst/>
          </a:prstGeom>
          <a:noFill/>
        </p:spPr>
        <p:txBody>
          <a:bodyPr wrap="square" rtlCol="0">
            <a:spAutoFit/>
          </a:bodyPr>
          <a:lstStyle/>
          <a:p>
            <a:pPr algn="ctr"/>
            <a:r>
              <a:rPr lang="it-IT" sz="1867" b="1" dirty="0">
                <a:latin typeface="Futura Book"/>
                <a:ea typeface="Calibri" panose="020F0502020204030204" pitchFamily="34" charset="0"/>
              </a:rPr>
              <a:t>Fondi Europei</a:t>
            </a:r>
            <a:endParaRPr lang="it-IT" sz="1867" b="1" dirty="0">
              <a:latin typeface="Futura Book"/>
            </a:endParaRPr>
          </a:p>
        </p:txBody>
      </p:sp>
      <p:sp>
        <p:nvSpPr>
          <p:cNvPr id="11" name="Ovale 10">
            <a:extLst>
              <a:ext uri="{FF2B5EF4-FFF2-40B4-BE49-F238E27FC236}">
                <a16:creationId xmlns:a16="http://schemas.microsoft.com/office/drawing/2014/main" id="{398D0A37-B657-4DDC-4FEF-877E1FA4EB33}"/>
              </a:ext>
            </a:extLst>
          </p:cNvPr>
          <p:cNvSpPr/>
          <p:nvPr/>
        </p:nvSpPr>
        <p:spPr>
          <a:xfrm>
            <a:off x="1171435" y="2916833"/>
            <a:ext cx="1395727" cy="1351980"/>
          </a:xfrm>
          <a:prstGeom prst="ellipse">
            <a:avLst/>
          </a:prstGeom>
          <a:noFill/>
          <a:ln>
            <a:solidFill>
              <a:schemeClr val="accent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12" name="Ovale 11">
            <a:extLst>
              <a:ext uri="{FF2B5EF4-FFF2-40B4-BE49-F238E27FC236}">
                <a16:creationId xmlns:a16="http://schemas.microsoft.com/office/drawing/2014/main" id="{D9FF677E-BD85-6B9A-0218-F35C43838852}"/>
              </a:ext>
            </a:extLst>
          </p:cNvPr>
          <p:cNvSpPr/>
          <p:nvPr/>
        </p:nvSpPr>
        <p:spPr>
          <a:xfrm>
            <a:off x="109019" y="2945751"/>
            <a:ext cx="1271277" cy="1231431"/>
          </a:xfrm>
          <a:prstGeom prst="ellipse">
            <a:avLst/>
          </a:prstGeom>
          <a:noFill/>
          <a:ln>
            <a:solidFill>
              <a:schemeClr val="accent2">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13" name="CasellaDiTesto 12">
            <a:extLst>
              <a:ext uri="{FF2B5EF4-FFF2-40B4-BE49-F238E27FC236}">
                <a16:creationId xmlns:a16="http://schemas.microsoft.com/office/drawing/2014/main" id="{87196CB9-F17F-1389-9A21-24BE70CEFC1E}"/>
              </a:ext>
            </a:extLst>
          </p:cNvPr>
          <p:cNvSpPr txBox="1"/>
          <p:nvPr/>
        </p:nvSpPr>
        <p:spPr>
          <a:xfrm>
            <a:off x="320773" y="3236929"/>
            <a:ext cx="853039" cy="666977"/>
          </a:xfrm>
          <a:prstGeom prst="rect">
            <a:avLst/>
          </a:prstGeom>
          <a:noFill/>
        </p:spPr>
        <p:txBody>
          <a:bodyPr wrap="square" rtlCol="0">
            <a:spAutoFit/>
          </a:bodyPr>
          <a:lstStyle/>
          <a:p>
            <a:pPr algn="ctr"/>
            <a:r>
              <a:rPr lang="it-IT" sz="1867" dirty="0">
                <a:latin typeface="Futura Book"/>
                <a:ea typeface="Calibri" panose="020F0502020204030204" pitchFamily="34" charset="0"/>
              </a:rPr>
              <a:t>FESR</a:t>
            </a:r>
          </a:p>
          <a:p>
            <a:pPr algn="ctr"/>
            <a:r>
              <a:rPr lang="it-IT" sz="1867" dirty="0">
                <a:latin typeface="Futura Book"/>
              </a:rPr>
              <a:t>21-27</a:t>
            </a:r>
          </a:p>
        </p:txBody>
      </p:sp>
      <p:sp>
        <p:nvSpPr>
          <p:cNvPr id="14" name="Ovale 13">
            <a:extLst>
              <a:ext uri="{FF2B5EF4-FFF2-40B4-BE49-F238E27FC236}">
                <a16:creationId xmlns:a16="http://schemas.microsoft.com/office/drawing/2014/main" id="{086926AC-A795-2C39-6DA8-AFD4F8CABAC6}"/>
              </a:ext>
            </a:extLst>
          </p:cNvPr>
          <p:cNvSpPr/>
          <p:nvPr/>
        </p:nvSpPr>
        <p:spPr>
          <a:xfrm>
            <a:off x="793283" y="4042941"/>
            <a:ext cx="1271277" cy="1231431"/>
          </a:xfrm>
          <a:prstGeom prst="ellipse">
            <a:avLst/>
          </a:prstGeom>
          <a:noFill/>
          <a:ln>
            <a:solidFill>
              <a:schemeClr val="accent2">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p>
        </p:txBody>
      </p:sp>
      <p:sp>
        <p:nvSpPr>
          <p:cNvPr id="15" name="CasellaDiTesto 14">
            <a:extLst>
              <a:ext uri="{FF2B5EF4-FFF2-40B4-BE49-F238E27FC236}">
                <a16:creationId xmlns:a16="http://schemas.microsoft.com/office/drawing/2014/main" id="{6E0FA83D-923B-C108-29F3-F418BEA7F46E}"/>
              </a:ext>
            </a:extLst>
          </p:cNvPr>
          <p:cNvSpPr txBox="1"/>
          <p:nvPr/>
        </p:nvSpPr>
        <p:spPr>
          <a:xfrm>
            <a:off x="880036" y="4374973"/>
            <a:ext cx="1028385" cy="666977"/>
          </a:xfrm>
          <a:prstGeom prst="rect">
            <a:avLst/>
          </a:prstGeom>
          <a:noFill/>
        </p:spPr>
        <p:txBody>
          <a:bodyPr wrap="square" rtlCol="0">
            <a:spAutoFit/>
          </a:bodyPr>
          <a:lstStyle/>
          <a:p>
            <a:pPr algn="ctr"/>
            <a:r>
              <a:rPr lang="it-IT" sz="1867" dirty="0">
                <a:latin typeface="Futura Book"/>
                <a:ea typeface="Calibri" panose="020F0502020204030204" pitchFamily="34" charset="0"/>
              </a:rPr>
              <a:t>FEASR</a:t>
            </a:r>
          </a:p>
          <a:p>
            <a:pPr algn="ctr"/>
            <a:r>
              <a:rPr lang="it-IT" sz="1867" dirty="0">
                <a:latin typeface="Futura Book"/>
              </a:rPr>
              <a:t>23-27</a:t>
            </a:r>
          </a:p>
        </p:txBody>
      </p:sp>
      <p:sp>
        <p:nvSpPr>
          <p:cNvPr id="16" name="Ovale 15">
            <a:extLst>
              <a:ext uri="{FF2B5EF4-FFF2-40B4-BE49-F238E27FC236}">
                <a16:creationId xmlns:a16="http://schemas.microsoft.com/office/drawing/2014/main" id="{8C2AAF67-827F-EABA-EA74-38099B13BFA5}"/>
              </a:ext>
            </a:extLst>
          </p:cNvPr>
          <p:cNvSpPr/>
          <p:nvPr/>
        </p:nvSpPr>
        <p:spPr>
          <a:xfrm>
            <a:off x="2440093" y="2764362"/>
            <a:ext cx="1294680" cy="1254100"/>
          </a:xfrm>
          <a:prstGeom prst="ellipse">
            <a:avLst/>
          </a:prstGeom>
          <a:noFill/>
          <a:ln>
            <a:solidFill>
              <a:schemeClr val="accent2">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p>
        </p:txBody>
      </p:sp>
      <p:sp>
        <p:nvSpPr>
          <p:cNvPr id="17" name="CasellaDiTesto 16">
            <a:extLst>
              <a:ext uri="{FF2B5EF4-FFF2-40B4-BE49-F238E27FC236}">
                <a16:creationId xmlns:a16="http://schemas.microsoft.com/office/drawing/2014/main" id="{E73091D2-493D-636D-2C29-F2712E711F76}"/>
              </a:ext>
            </a:extLst>
          </p:cNvPr>
          <p:cNvSpPr txBox="1"/>
          <p:nvPr/>
        </p:nvSpPr>
        <p:spPr>
          <a:xfrm>
            <a:off x="2448692" y="3032085"/>
            <a:ext cx="1392721" cy="666977"/>
          </a:xfrm>
          <a:prstGeom prst="rect">
            <a:avLst/>
          </a:prstGeom>
          <a:noFill/>
        </p:spPr>
        <p:txBody>
          <a:bodyPr wrap="square" rtlCol="0">
            <a:spAutoFit/>
          </a:bodyPr>
          <a:lstStyle/>
          <a:p>
            <a:pPr algn="l"/>
            <a:r>
              <a:rPr lang="it-IT" sz="1867" dirty="0">
                <a:latin typeface="Futura Book"/>
              </a:rPr>
              <a:t>Recovery plan </a:t>
            </a:r>
          </a:p>
        </p:txBody>
      </p:sp>
      <p:cxnSp>
        <p:nvCxnSpPr>
          <p:cNvPr id="18" name="Connettore diritto 17">
            <a:extLst>
              <a:ext uri="{FF2B5EF4-FFF2-40B4-BE49-F238E27FC236}">
                <a16:creationId xmlns:a16="http://schemas.microsoft.com/office/drawing/2014/main" id="{26922D55-37CC-5958-ADE9-B46F3BDBD196}"/>
              </a:ext>
            </a:extLst>
          </p:cNvPr>
          <p:cNvCxnSpPr>
            <a:cxnSpLocks/>
          </p:cNvCxnSpPr>
          <p:nvPr/>
        </p:nvCxnSpPr>
        <p:spPr>
          <a:xfrm flipV="1">
            <a:off x="2247558" y="1369945"/>
            <a:ext cx="1836561" cy="1583344"/>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Connettore diritto 18">
            <a:extLst>
              <a:ext uri="{FF2B5EF4-FFF2-40B4-BE49-F238E27FC236}">
                <a16:creationId xmlns:a16="http://schemas.microsoft.com/office/drawing/2014/main" id="{DA26A603-4E18-E692-1F5B-EF7E3F069099}"/>
              </a:ext>
            </a:extLst>
          </p:cNvPr>
          <p:cNvCxnSpPr>
            <a:cxnSpLocks/>
          </p:cNvCxnSpPr>
          <p:nvPr/>
        </p:nvCxnSpPr>
        <p:spPr>
          <a:xfrm>
            <a:off x="2362763" y="4070820"/>
            <a:ext cx="1721357" cy="1626411"/>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0" name="Ovale 19">
            <a:extLst>
              <a:ext uri="{FF2B5EF4-FFF2-40B4-BE49-F238E27FC236}">
                <a16:creationId xmlns:a16="http://schemas.microsoft.com/office/drawing/2014/main" id="{8B832019-F3B7-7857-417F-14D8F58852A5}"/>
              </a:ext>
            </a:extLst>
          </p:cNvPr>
          <p:cNvSpPr/>
          <p:nvPr/>
        </p:nvSpPr>
        <p:spPr>
          <a:xfrm>
            <a:off x="4071591" y="1991401"/>
            <a:ext cx="1287820" cy="1247456"/>
          </a:xfrm>
          <a:prstGeom prst="ellipse">
            <a:avLst/>
          </a:prstGeom>
          <a:noFill/>
          <a:ln>
            <a:solidFill>
              <a:schemeClr val="accent5">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21" name="CasellaDiTesto 20">
            <a:extLst>
              <a:ext uri="{FF2B5EF4-FFF2-40B4-BE49-F238E27FC236}">
                <a16:creationId xmlns:a16="http://schemas.microsoft.com/office/drawing/2014/main" id="{899A147A-5952-46EC-3E95-91E5D1227245}"/>
              </a:ext>
            </a:extLst>
          </p:cNvPr>
          <p:cNvSpPr txBox="1"/>
          <p:nvPr/>
        </p:nvSpPr>
        <p:spPr>
          <a:xfrm>
            <a:off x="4069273" y="2284580"/>
            <a:ext cx="1262140" cy="666977"/>
          </a:xfrm>
          <a:prstGeom prst="rect">
            <a:avLst/>
          </a:prstGeom>
          <a:noFill/>
        </p:spPr>
        <p:txBody>
          <a:bodyPr wrap="square" rtlCol="0">
            <a:spAutoFit/>
          </a:bodyPr>
          <a:lstStyle/>
          <a:p>
            <a:pPr algn="ctr"/>
            <a:r>
              <a:rPr lang="it-IT" sz="1867" dirty="0">
                <a:latin typeface="Futura Book"/>
              </a:rPr>
              <a:t>Legge di Stabilità</a:t>
            </a:r>
          </a:p>
        </p:txBody>
      </p:sp>
      <p:sp>
        <p:nvSpPr>
          <p:cNvPr id="22" name="Ovale 21">
            <a:extLst>
              <a:ext uri="{FF2B5EF4-FFF2-40B4-BE49-F238E27FC236}">
                <a16:creationId xmlns:a16="http://schemas.microsoft.com/office/drawing/2014/main" id="{505ADC65-4E4B-F5A4-9F89-EDD718D5A053}"/>
              </a:ext>
            </a:extLst>
          </p:cNvPr>
          <p:cNvSpPr/>
          <p:nvPr/>
        </p:nvSpPr>
        <p:spPr>
          <a:xfrm>
            <a:off x="4341051" y="2953289"/>
            <a:ext cx="1395727" cy="1351980"/>
          </a:xfrm>
          <a:prstGeom prst="ellipse">
            <a:avLst/>
          </a:prstGeom>
          <a:noFill/>
          <a:ln>
            <a:solidFill>
              <a:schemeClr val="accent5">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23" name="CasellaDiTesto 22">
            <a:extLst>
              <a:ext uri="{FF2B5EF4-FFF2-40B4-BE49-F238E27FC236}">
                <a16:creationId xmlns:a16="http://schemas.microsoft.com/office/drawing/2014/main" id="{5D5CFEE9-80FE-F420-1ACD-2E7136995013}"/>
              </a:ext>
            </a:extLst>
          </p:cNvPr>
          <p:cNvSpPr txBox="1"/>
          <p:nvPr/>
        </p:nvSpPr>
        <p:spPr>
          <a:xfrm>
            <a:off x="4391401" y="3255488"/>
            <a:ext cx="1313433" cy="666977"/>
          </a:xfrm>
          <a:prstGeom prst="rect">
            <a:avLst/>
          </a:prstGeom>
          <a:noFill/>
        </p:spPr>
        <p:txBody>
          <a:bodyPr wrap="square" rtlCol="0">
            <a:spAutoFit/>
          </a:bodyPr>
          <a:lstStyle/>
          <a:p>
            <a:pPr algn="ctr"/>
            <a:r>
              <a:rPr lang="it-IT" sz="1867" b="1" dirty="0">
                <a:latin typeface="Futura Book"/>
                <a:ea typeface="Calibri" panose="020F0502020204030204" pitchFamily="34" charset="0"/>
              </a:rPr>
              <a:t>Risorse Nazionali</a:t>
            </a:r>
            <a:endParaRPr lang="it-IT" sz="1867" b="1" dirty="0">
              <a:latin typeface="Futura Book"/>
            </a:endParaRPr>
          </a:p>
        </p:txBody>
      </p:sp>
      <p:sp>
        <p:nvSpPr>
          <p:cNvPr id="24" name="Rettangolo con angoli arrotondati 23">
            <a:extLst>
              <a:ext uri="{FF2B5EF4-FFF2-40B4-BE49-F238E27FC236}">
                <a16:creationId xmlns:a16="http://schemas.microsoft.com/office/drawing/2014/main" id="{D8AE46DF-21B3-F87C-2126-93AB44DDD509}"/>
              </a:ext>
            </a:extLst>
          </p:cNvPr>
          <p:cNvSpPr/>
          <p:nvPr/>
        </p:nvSpPr>
        <p:spPr>
          <a:xfrm>
            <a:off x="4084119" y="5355140"/>
            <a:ext cx="3980892" cy="730459"/>
          </a:xfrm>
          <a:prstGeom prst="roundRect">
            <a:avLst/>
          </a:prstGeom>
          <a:solidFill>
            <a:schemeClr val="accent6">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25" name="CasellaDiTesto 24">
            <a:extLst>
              <a:ext uri="{FF2B5EF4-FFF2-40B4-BE49-F238E27FC236}">
                <a16:creationId xmlns:a16="http://schemas.microsoft.com/office/drawing/2014/main" id="{52F1CB26-43C2-2175-89E9-0097DC303DAA}"/>
              </a:ext>
            </a:extLst>
          </p:cNvPr>
          <p:cNvSpPr txBox="1"/>
          <p:nvPr/>
        </p:nvSpPr>
        <p:spPr>
          <a:xfrm>
            <a:off x="4084120" y="5486949"/>
            <a:ext cx="3980891" cy="420564"/>
          </a:xfrm>
          <a:prstGeom prst="rect">
            <a:avLst/>
          </a:prstGeom>
          <a:noFill/>
        </p:spPr>
        <p:txBody>
          <a:bodyPr wrap="square" rtlCol="0">
            <a:spAutoFit/>
          </a:bodyPr>
          <a:lstStyle/>
          <a:p>
            <a:pPr algn="ctr"/>
            <a:r>
              <a:rPr lang="it-IT" sz="2133" b="1" dirty="0">
                <a:latin typeface="Futura Book"/>
              </a:rPr>
              <a:t>AREE REGIONALI</a:t>
            </a:r>
          </a:p>
        </p:txBody>
      </p:sp>
      <p:cxnSp>
        <p:nvCxnSpPr>
          <p:cNvPr id="26" name="Connettore diritto 25">
            <a:extLst>
              <a:ext uri="{FF2B5EF4-FFF2-40B4-BE49-F238E27FC236}">
                <a16:creationId xmlns:a16="http://schemas.microsoft.com/office/drawing/2014/main" id="{7C2D11E6-D383-7BF0-4878-9987DBE44E3F}"/>
              </a:ext>
            </a:extLst>
          </p:cNvPr>
          <p:cNvCxnSpPr>
            <a:cxnSpLocks/>
          </p:cNvCxnSpPr>
          <p:nvPr/>
        </p:nvCxnSpPr>
        <p:spPr>
          <a:xfrm flipV="1">
            <a:off x="5430626" y="1754641"/>
            <a:ext cx="643940" cy="1242911"/>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7" name="Ovale 26">
            <a:extLst>
              <a:ext uri="{FF2B5EF4-FFF2-40B4-BE49-F238E27FC236}">
                <a16:creationId xmlns:a16="http://schemas.microsoft.com/office/drawing/2014/main" id="{230F4C35-B1FF-87D5-4B92-DE54619F5CA4}"/>
              </a:ext>
            </a:extLst>
          </p:cNvPr>
          <p:cNvSpPr/>
          <p:nvPr/>
        </p:nvSpPr>
        <p:spPr>
          <a:xfrm>
            <a:off x="6394344" y="2185603"/>
            <a:ext cx="1394561" cy="1350851"/>
          </a:xfrm>
          <a:prstGeom prst="ellipse">
            <a:avLst/>
          </a:prstGeom>
          <a:noFill/>
          <a:ln>
            <a:solidFill>
              <a:srgbClr val="0ABA5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p>
        </p:txBody>
      </p:sp>
      <p:sp>
        <p:nvSpPr>
          <p:cNvPr id="28" name="CasellaDiTesto 27">
            <a:extLst>
              <a:ext uri="{FF2B5EF4-FFF2-40B4-BE49-F238E27FC236}">
                <a16:creationId xmlns:a16="http://schemas.microsoft.com/office/drawing/2014/main" id="{B8737151-8625-2FF8-1AE7-915E2E75DEE2}"/>
              </a:ext>
            </a:extLst>
          </p:cNvPr>
          <p:cNvSpPr txBox="1"/>
          <p:nvPr/>
        </p:nvSpPr>
        <p:spPr>
          <a:xfrm>
            <a:off x="6323129" y="2493689"/>
            <a:ext cx="1505105" cy="666977"/>
          </a:xfrm>
          <a:prstGeom prst="rect">
            <a:avLst/>
          </a:prstGeom>
          <a:noFill/>
        </p:spPr>
        <p:txBody>
          <a:bodyPr wrap="square" rtlCol="0">
            <a:spAutoFit/>
          </a:bodyPr>
          <a:lstStyle/>
          <a:p>
            <a:pPr algn="ctr"/>
            <a:r>
              <a:rPr lang="it-IT" sz="1867" dirty="0">
                <a:latin typeface="Futura Book"/>
              </a:rPr>
              <a:t>Aree Interne</a:t>
            </a:r>
          </a:p>
        </p:txBody>
      </p:sp>
      <p:sp>
        <p:nvSpPr>
          <p:cNvPr id="29" name="Ovale 28">
            <a:extLst>
              <a:ext uri="{FF2B5EF4-FFF2-40B4-BE49-F238E27FC236}">
                <a16:creationId xmlns:a16="http://schemas.microsoft.com/office/drawing/2014/main" id="{6FEEE837-EEE5-509E-DF3D-DF92E08E02E6}"/>
              </a:ext>
            </a:extLst>
          </p:cNvPr>
          <p:cNvSpPr/>
          <p:nvPr/>
        </p:nvSpPr>
        <p:spPr>
          <a:xfrm>
            <a:off x="6329915" y="3557967"/>
            <a:ext cx="1434675" cy="1389707"/>
          </a:xfrm>
          <a:prstGeom prst="ellipse">
            <a:avLst/>
          </a:prstGeom>
          <a:noFill/>
          <a:ln>
            <a:solidFill>
              <a:srgbClr val="0ABA5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30" name="CasellaDiTesto 29">
            <a:extLst>
              <a:ext uri="{FF2B5EF4-FFF2-40B4-BE49-F238E27FC236}">
                <a16:creationId xmlns:a16="http://schemas.microsoft.com/office/drawing/2014/main" id="{E37481DA-0A2D-05AD-16A9-DEBE3C861B71}"/>
              </a:ext>
            </a:extLst>
          </p:cNvPr>
          <p:cNvSpPr txBox="1"/>
          <p:nvPr/>
        </p:nvSpPr>
        <p:spPr>
          <a:xfrm>
            <a:off x="6283800" y="3794759"/>
            <a:ext cx="1505105" cy="954300"/>
          </a:xfrm>
          <a:prstGeom prst="rect">
            <a:avLst/>
          </a:prstGeom>
          <a:noFill/>
        </p:spPr>
        <p:txBody>
          <a:bodyPr wrap="square" rtlCol="0">
            <a:spAutoFit/>
          </a:bodyPr>
          <a:lstStyle/>
          <a:p>
            <a:pPr algn="ctr"/>
            <a:r>
              <a:rPr lang="it-IT" sz="1867" dirty="0">
                <a:latin typeface="Futura Book"/>
              </a:rPr>
              <a:t>Strategia Valli Prealpine</a:t>
            </a:r>
          </a:p>
        </p:txBody>
      </p:sp>
      <p:sp>
        <p:nvSpPr>
          <p:cNvPr id="31" name="Ovale 30">
            <a:extLst>
              <a:ext uri="{FF2B5EF4-FFF2-40B4-BE49-F238E27FC236}">
                <a16:creationId xmlns:a16="http://schemas.microsoft.com/office/drawing/2014/main" id="{D784CBD4-C17A-9F2A-1A2E-02634217C2CC}"/>
              </a:ext>
            </a:extLst>
          </p:cNvPr>
          <p:cNvSpPr/>
          <p:nvPr/>
        </p:nvSpPr>
        <p:spPr>
          <a:xfrm>
            <a:off x="7486049" y="2916833"/>
            <a:ext cx="1395727" cy="1351980"/>
          </a:xfrm>
          <a:prstGeom prst="ellipse">
            <a:avLst/>
          </a:prstGeom>
          <a:noFill/>
          <a:ln>
            <a:solidFill>
              <a:srgbClr val="05663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32" name="CasellaDiTesto 31">
            <a:extLst>
              <a:ext uri="{FF2B5EF4-FFF2-40B4-BE49-F238E27FC236}">
                <a16:creationId xmlns:a16="http://schemas.microsoft.com/office/drawing/2014/main" id="{E9A4E63D-6469-586B-1B13-D3E4157E19F7}"/>
              </a:ext>
            </a:extLst>
          </p:cNvPr>
          <p:cNvSpPr txBox="1"/>
          <p:nvPr/>
        </p:nvSpPr>
        <p:spPr>
          <a:xfrm>
            <a:off x="7474125" y="3202027"/>
            <a:ext cx="1313433" cy="666977"/>
          </a:xfrm>
          <a:prstGeom prst="rect">
            <a:avLst/>
          </a:prstGeom>
          <a:noFill/>
        </p:spPr>
        <p:txBody>
          <a:bodyPr wrap="square" rtlCol="0">
            <a:spAutoFit/>
          </a:bodyPr>
          <a:lstStyle/>
          <a:p>
            <a:pPr algn="ctr"/>
            <a:r>
              <a:rPr lang="it-IT" sz="1867" b="1" dirty="0">
                <a:latin typeface="Futura Book"/>
                <a:ea typeface="Calibri" panose="020F0502020204030204" pitchFamily="34" charset="0"/>
              </a:rPr>
              <a:t>Risorse Regionali</a:t>
            </a:r>
            <a:endParaRPr lang="it-IT" sz="1867" b="1" dirty="0">
              <a:latin typeface="Futura Book"/>
            </a:endParaRPr>
          </a:p>
        </p:txBody>
      </p:sp>
      <p:cxnSp>
        <p:nvCxnSpPr>
          <p:cNvPr id="33" name="Connettore diritto 32">
            <a:extLst>
              <a:ext uri="{FF2B5EF4-FFF2-40B4-BE49-F238E27FC236}">
                <a16:creationId xmlns:a16="http://schemas.microsoft.com/office/drawing/2014/main" id="{A6B59730-2F0B-5B66-29E7-6664AE7E4647}"/>
              </a:ext>
            </a:extLst>
          </p:cNvPr>
          <p:cNvCxnSpPr>
            <a:cxnSpLocks/>
          </p:cNvCxnSpPr>
          <p:nvPr/>
        </p:nvCxnSpPr>
        <p:spPr>
          <a:xfrm flipH="1" flipV="1">
            <a:off x="7279888" y="1754641"/>
            <a:ext cx="762741" cy="1151111"/>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4" name="Connettore diritto 33">
            <a:extLst>
              <a:ext uri="{FF2B5EF4-FFF2-40B4-BE49-F238E27FC236}">
                <a16:creationId xmlns:a16="http://schemas.microsoft.com/office/drawing/2014/main" id="{285063A5-9472-2130-50E2-72988A5DB97D}"/>
              </a:ext>
            </a:extLst>
          </p:cNvPr>
          <p:cNvCxnSpPr>
            <a:cxnSpLocks/>
          </p:cNvCxnSpPr>
          <p:nvPr/>
        </p:nvCxnSpPr>
        <p:spPr>
          <a:xfrm flipH="1">
            <a:off x="7630142" y="4290086"/>
            <a:ext cx="577937" cy="1065055"/>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6" name="Ovale 35">
            <a:extLst>
              <a:ext uri="{FF2B5EF4-FFF2-40B4-BE49-F238E27FC236}">
                <a16:creationId xmlns:a16="http://schemas.microsoft.com/office/drawing/2014/main" id="{8AA54558-EA0E-6FD2-99A8-CC61F13F71E2}"/>
              </a:ext>
            </a:extLst>
          </p:cNvPr>
          <p:cNvSpPr/>
          <p:nvPr/>
        </p:nvSpPr>
        <p:spPr>
          <a:xfrm>
            <a:off x="9719018" y="2916833"/>
            <a:ext cx="1395727" cy="1351980"/>
          </a:xfrm>
          <a:prstGeom prst="ellipse">
            <a:avLst/>
          </a:prstGeom>
          <a:noFill/>
          <a:ln>
            <a:solidFill>
              <a:srgbClr val="7E8E2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a:p>
        </p:txBody>
      </p:sp>
      <p:sp>
        <p:nvSpPr>
          <p:cNvPr id="38" name="CasellaDiTesto 37">
            <a:extLst>
              <a:ext uri="{FF2B5EF4-FFF2-40B4-BE49-F238E27FC236}">
                <a16:creationId xmlns:a16="http://schemas.microsoft.com/office/drawing/2014/main" id="{DD193526-56B6-1AC5-7189-95B57007029D}"/>
              </a:ext>
            </a:extLst>
          </p:cNvPr>
          <p:cNvSpPr txBox="1"/>
          <p:nvPr/>
        </p:nvSpPr>
        <p:spPr>
          <a:xfrm>
            <a:off x="9707093" y="3202027"/>
            <a:ext cx="1407651" cy="666977"/>
          </a:xfrm>
          <a:prstGeom prst="rect">
            <a:avLst/>
          </a:prstGeom>
          <a:noFill/>
        </p:spPr>
        <p:txBody>
          <a:bodyPr wrap="square" rtlCol="0">
            <a:spAutoFit/>
          </a:bodyPr>
          <a:lstStyle/>
          <a:p>
            <a:pPr algn="ctr"/>
            <a:r>
              <a:rPr lang="it-IT" sz="1867" b="1" dirty="0">
                <a:latin typeface="Futura Book"/>
                <a:ea typeface="Calibri" panose="020F0502020204030204" pitchFamily="34" charset="0"/>
              </a:rPr>
              <a:t>Risorse Locali</a:t>
            </a:r>
            <a:endParaRPr lang="it-IT" sz="1867" b="1" dirty="0">
              <a:latin typeface="Futura Book"/>
            </a:endParaRPr>
          </a:p>
        </p:txBody>
      </p:sp>
      <p:sp>
        <p:nvSpPr>
          <p:cNvPr id="39" name="Ovale 38">
            <a:extLst>
              <a:ext uri="{FF2B5EF4-FFF2-40B4-BE49-F238E27FC236}">
                <a16:creationId xmlns:a16="http://schemas.microsoft.com/office/drawing/2014/main" id="{5B604893-3D12-4BB4-BE7B-5C3561839B12}"/>
              </a:ext>
            </a:extLst>
          </p:cNvPr>
          <p:cNvSpPr/>
          <p:nvPr/>
        </p:nvSpPr>
        <p:spPr>
          <a:xfrm>
            <a:off x="10569720" y="2038520"/>
            <a:ext cx="1435475" cy="1390481"/>
          </a:xfrm>
          <a:prstGeom prst="ellipse">
            <a:avLst/>
          </a:prstGeom>
          <a:noFill/>
          <a:ln>
            <a:solidFill>
              <a:schemeClr val="accent3">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p>
        </p:txBody>
      </p:sp>
      <p:sp>
        <p:nvSpPr>
          <p:cNvPr id="40" name="CasellaDiTesto 39">
            <a:extLst>
              <a:ext uri="{FF2B5EF4-FFF2-40B4-BE49-F238E27FC236}">
                <a16:creationId xmlns:a16="http://schemas.microsoft.com/office/drawing/2014/main" id="{69ABE5CB-4042-1BC2-BD21-EB91657166FA}"/>
              </a:ext>
            </a:extLst>
          </p:cNvPr>
          <p:cNvSpPr txBox="1"/>
          <p:nvPr/>
        </p:nvSpPr>
        <p:spPr>
          <a:xfrm>
            <a:off x="10520038" y="2274933"/>
            <a:ext cx="1505105" cy="666977"/>
          </a:xfrm>
          <a:prstGeom prst="rect">
            <a:avLst/>
          </a:prstGeom>
          <a:noFill/>
        </p:spPr>
        <p:txBody>
          <a:bodyPr wrap="square" rtlCol="0">
            <a:spAutoFit/>
          </a:bodyPr>
          <a:lstStyle/>
          <a:p>
            <a:pPr algn="ctr"/>
            <a:r>
              <a:rPr lang="it-IT" sz="1867" dirty="0">
                <a:latin typeface="Futura Book"/>
              </a:rPr>
              <a:t>Risorse autonome</a:t>
            </a:r>
          </a:p>
        </p:txBody>
      </p:sp>
      <p:cxnSp>
        <p:nvCxnSpPr>
          <p:cNvPr id="41" name="Connettore diritto 40">
            <a:extLst>
              <a:ext uri="{FF2B5EF4-FFF2-40B4-BE49-F238E27FC236}">
                <a16:creationId xmlns:a16="http://schemas.microsoft.com/office/drawing/2014/main" id="{121D05D1-E7A1-4A84-8477-DD23E5EE18D3}"/>
              </a:ext>
            </a:extLst>
          </p:cNvPr>
          <p:cNvCxnSpPr>
            <a:cxnSpLocks/>
          </p:cNvCxnSpPr>
          <p:nvPr/>
        </p:nvCxnSpPr>
        <p:spPr>
          <a:xfrm flipH="1" flipV="1">
            <a:off x="8068243" y="1406298"/>
            <a:ext cx="1973220" cy="1591253"/>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2" name="Connettore diritto 41">
            <a:extLst>
              <a:ext uri="{FF2B5EF4-FFF2-40B4-BE49-F238E27FC236}">
                <a16:creationId xmlns:a16="http://schemas.microsoft.com/office/drawing/2014/main" id="{F446282B-EBCD-ACF5-D518-C2AAA7269622}"/>
              </a:ext>
            </a:extLst>
          </p:cNvPr>
          <p:cNvCxnSpPr>
            <a:cxnSpLocks/>
          </p:cNvCxnSpPr>
          <p:nvPr/>
        </p:nvCxnSpPr>
        <p:spPr>
          <a:xfrm flipH="1">
            <a:off x="8065011" y="4170917"/>
            <a:ext cx="2022287" cy="1526314"/>
          </a:xfrm>
          <a:prstGeom prst="line">
            <a:avLst/>
          </a:prstGeom>
          <a:ln w="19050">
            <a:solidFill>
              <a:schemeClr val="bg1">
                <a:lumMod val="65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12339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(6/6)</a:t>
            </a:r>
          </a:p>
        </p:txBody>
      </p:sp>
      <p:sp>
        <p:nvSpPr>
          <p:cNvPr id="11" name="CasellaDiTesto 10">
            <a:extLst>
              <a:ext uri="{FF2B5EF4-FFF2-40B4-BE49-F238E27FC236}">
                <a16:creationId xmlns:a16="http://schemas.microsoft.com/office/drawing/2014/main" id="{30D368D3-89C4-37A6-B091-3D29386D14E1}"/>
              </a:ext>
            </a:extLst>
          </p:cNvPr>
          <p:cNvSpPr txBox="1"/>
          <p:nvPr/>
        </p:nvSpPr>
        <p:spPr>
          <a:xfrm>
            <a:off x="1184835" y="2598055"/>
            <a:ext cx="2336800" cy="461665"/>
          </a:xfrm>
          <a:prstGeom prst="rect">
            <a:avLst/>
          </a:prstGeom>
          <a:noFill/>
        </p:spPr>
        <p:txBody>
          <a:bodyPr wrap="square" rtlCol="0">
            <a:spAutoFit/>
          </a:bodyPr>
          <a:lstStyle/>
          <a:p>
            <a:pPr algn="r"/>
            <a:r>
              <a:rPr lang="it-IT" sz="2400" b="1" dirty="0">
                <a:solidFill>
                  <a:schemeClr val="accent2">
                    <a:lumMod val="60000"/>
                    <a:lumOff val="40000"/>
                  </a:schemeClr>
                </a:solidFill>
                <a:latin typeface="Futura Book"/>
                <a:ea typeface="Calibri" panose="020F0502020204030204" pitchFamily="34" charset="0"/>
              </a:rPr>
              <a:t>FESR </a:t>
            </a:r>
            <a:r>
              <a:rPr lang="it-IT" sz="2400" b="1" dirty="0">
                <a:solidFill>
                  <a:schemeClr val="accent2">
                    <a:lumMod val="60000"/>
                    <a:lumOff val="40000"/>
                  </a:schemeClr>
                </a:solidFill>
                <a:latin typeface="Futura Book"/>
              </a:rPr>
              <a:t>21-27</a:t>
            </a:r>
          </a:p>
        </p:txBody>
      </p:sp>
      <p:sp>
        <p:nvSpPr>
          <p:cNvPr id="12" name="CasellaDiTesto 11">
            <a:extLst>
              <a:ext uri="{FF2B5EF4-FFF2-40B4-BE49-F238E27FC236}">
                <a16:creationId xmlns:a16="http://schemas.microsoft.com/office/drawing/2014/main" id="{65CA590C-F0C6-619B-8436-3A142743D4FB}"/>
              </a:ext>
            </a:extLst>
          </p:cNvPr>
          <p:cNvSpPr txBox="1"/>
          <p:nvPr/>
        </p:nvSpPr>
        <p:spPr>
          <a:xfrm>
            <a:off x="1633295" y="3057381"/>
            <a:ext cx="1888340" cy="461665"/>
          </a:xfrm>
          <a:prstGeom prst="rect">
            <a:avLst/>
          </a:prstGeom>
          <a:noFill/>
        </p:spPr>
        <p:txBody>
          <a:bodyPr wrap="square" rtlCol="0">
            <a:spAutoFit/>
          </a:bodyPr>
          <a:lstStyle/>
          <a:p>
            <a:pPr algn="r"/>
            <a:r>
              <a:rPr lang="it-IT" sz="2400" b="1" dirty="0">
                <a:solidFill>
                  <a:schemeClr val="accent2">
                    <a:lumMod val="75000"/>
                  </a:schemeClr>
                </a:solidFill>
                <a:latin typeface="Futura Book"/>
                <a:ea typeface="Calibri" panose="020F0502020204030204" pitchFamily="34" charset="0"/>
              </a:rPr>
              <a:t>FSE+ </a:t>
            </a:r>
            <a:r>
              <a:rPr lang="it-IT" sz="2400" b="1" dirty="0">
                <a:solidFill>
                  <a:schemeClr val="accent2">
                    <a:lumMod val="75000"/>
                  </a:schemeClr>
                </a:solidFill>
                <a:latin typeface="Futura Book"/>
              </a:rPr>
              <a:t>21-27</a:t>
            </a:r>
          </a:p>
        </p:txBody>
      </p:sp>
      <p:sp>
        <p:nvSpPr>
          <p:cNvPr id="13" name="CasellaDiTesto 12">
            <a:extLst>
              <a:ext uri="{FF2B5EF4-FFF2-40B4-BE49-F238E27FC236}">
                <a16:creationId xmlns:a16="http://schemas.microsoft.com/office/drawing/2014/main" id="{0E2AE7C5-01E4-EAA6-9C98-3E0B1F480064}"/>
              </a:ext>
            </a:extLst>
          </p:cNvPr>
          <p:cNvSpPr txBox="1"/>
          <p:nvPr/>
        </p:nvSpPr>
        <p:spPr>
          <a:xfrm>
            <a:off x="179656" y="3511364"/>
            <a:ext cx="3341979" cy="461665"/>
          </a:xfrm>
          <a:prstGeom prst="rect">
            <a:avLst/>
          </a:prstGeom>
          <a:noFill/>
        </p:spPr>
        <p:txBody>
          <a:bodyPr wrap="square" rtlCol="0">
            <a:spAutoFit/>
          </a:bodyPr>
          <a:lstStyle/>
          <a:p>
            <a:pPr algn="r"/>
            <a:r>
              <a:rPr lang="it-IT" sz="2400" b="1" dirty="0">
                <a:solidFill>
                  <a:srgbClr val="056633"/>
                </a:solidFill>
                <a:latin typeface="Futura Book"/>
              </a:rPr>
              <a:t>Risorse Regionali</a:t>
            </a:r>
          </a:p>
        </p:txBody>
      </p:sp>
      <p:sp>
        <p:nvSpPr>
          <p:cNvPr id="14" name="CasellaDiTesto 13">
            <a:extLst>
              <a:ext uri="{FF2B5EF4-FFF2-40B4-BE49-F238E27FC236}">
                <a16:creationId xmlns:a16="http://schemas.microsoft.com/office/drawing/2014/main" id="{5389B63E-8C9F-B777-15E2-37E7A322DBD9}"/>
              </a:ext>
            </a:extLst>
          </p:cNvPr>
          <p:cNvSpPr txBox="1"/>
          <p:nvPr/>
        </p:nvSpPr>
        <p:spPr>
          <a:xfrm>
            <a:off x="179657" y="3972503"/>
            <a:ext cx="3341979" cy="461665"/>
          </a:xfrm>
          <a:prstGeom prst="rect">
            <a:avLst/>
          </a:prstGeom>
          <a:noFill/>
        </p:spPr>
        <p:txBody>
          <a:bodyPr wrap="square" rtlCol="0">
            <a:spAutoFit/>
          </a:bodyPr>
          <a:lstStyle/>
          <a:p>
            <a:pPr algn="r"/>
            <a:r>
              <a:rPr lang="it-IT" sz="2400" b="1" dirty="0">
                <a:solidFill>
                  <a:schemeClr val="accent5">
                    <a:lumMod val="75000"/>
                  </a:schemeClr>
                </a:solidFill>
                <a:latin typeface="Futura Book"/>
                <a:ea typeface="Calibri" panose="020F0502020204030204" pitchFamily="34" charset="0"/>
              </a:rPr>
              <a:t>Legge di Stabilità</a:t>
            </a:r>
            <a:endParaRPr lang="it-IT" sz="2400" b="1" dirty="0">
              <a:solidFill>
                <a:schemeClr val="accent5">
                  <a:lumMod val="75000"/>
                </a:schemeClr>
              </a:solidFill>
              <a:latin typeface="Futura Book"/>
            </a:endParaRPr>
          </a:p>
        </p:txBody>
      </p:sp>
      <p:sp>
        <p:nvSpPr>
          <p:cNvPr id="17" name="CasellaDiTesto 16">
            <a:extLst>
              <a:ext uri="{FF2B5EF4-FFF2-40B4-BE49-F238E27FC236}">
                <a16:creationId xmlns:a16="http://schemas.microsoft.com/office/drawing/2014/main" id="{80EC61A9-524E-EF8D-ED31-6D5A4CE27C20}"/>
              </a:ext>
            </a:extLst>
          </p:cNvPr>
          <p:cNvSpPr txBox="1"/>
          <p:nvPr/>
        </p:nvSpPr>
        <p:spPr>
          <a:xfrm>
            <a:off x="3901767" y="3288213"/>
            <a:ext cx="3431660" cy="461665"/>
          </a:xfrm>
          <a:prstGeom prst="rect">
            <a:avLst/>
          </a:prstGeom>
          <a:noFill/>
        </p:spPr>
        <p:txBody>
          <a:bodyPr wrap="square" rtlCol="0">
            <a:spAutoFit/>
          </a:bodyPr>
          <a:lstStyle/>
          <a:p>
            <a:pPr algn="ctr"/>
            <a:r>
              <a:rPr lang="it-IT" sz="2400" b="1" u="sng" dirty="0"/>
              <a:t>Totale 196.000.000 </a:t>
            </a:r>
            <a:r>
              <a:rPr lang="it-IT" altLang="it-IT" sz="2400" b="1" u="sng" dirty="0"/>
              <a:t>€</a:t>
            </a:r>
            <a:r>
              <a:rPr lang="it-IT" sz="2400" b="1" u="sng" dirty="0">
                <a:solidFill>
                  <a:srgbClr val="000000"/>
                </a:solidFill>
              </a:rPr>
              <a:t> </a:t>
            </a:r>
            <a:endParaRPr lang="it-IT" sz="2400" b="1" u="sng" dirty="0"/>
          </a:p>
        </p:txBody>
      </p:sp>
      <p:sp>
        <p:nvSpPr>
          <p:cNvPr id="20" name="Rettangolo 19">
            <a:extLst>
              <a:ext uri="{FF2B5EF4-FFF2-40B4-BE49-F238E27FC236}">
                <a16:creationId xmlns:a16="http://schemas.microsoft.com/office/drawing/2014/main" id="{53AA8DFA-1BAF-D8BA-8F54-C240C937144A}"/>
              </a:ext>
            </a:extLst>
          </p:cNvPr>
          <p:cNvSpPr/>
          <p:nvPr/>
        </p:nvSpPr>
        <p:spPr>
          <a:xfrm>
            <a:off x="7282915" y="3214878"/>
            <a:ext cx="3591377" cy="621768"/>
          </a:xfrm>
          <a:prstGeom prst="rect">
            <a:avLst/>
          </a:prstGeom>
          <a:solidFill>
            <a:schemeClr val="accent6">
              <a:lumMod val="40000"/>
              <a:lumOff val="60000"/>
              <a:alpha val="50196"/>
            </a:schemeClr>
          </a:solidFill>
          <a:ln>
            <a:solidFill>
              <a:schemeClr val="accent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sz="2400" b="1" dirty="0">
              <a:highlight>
                <a:srgbClr val="F1F7D3"/>
              </a:highlight>
            </a:endParaRPr>
          </a:p>
        </p:txBody>
      </p:sp>
      <p:sp>
        <p:nvSpPr>
          <p:cNvPr id="19" name="CasellaDiTesto 18">
            <a:extLst>
              <a:ext uri="{FF2B5EF4-FFF2-40B4-BE49-F238E27FC236}">
                <a16:creationId xmlns:a16="http://schemas.microsoft.com/office/drawing/2014/main" id="{17BAEFCD-CB75-A715-D0F7-3FDB2C352606}"/>
              </a:ext>
            </a:extLst>
          </p:cNvPr>
          <p:cNvSpPr txBox="1"/>
          <p:nvPr/>
        </p:nvSpPr>
        <p:spPr>
          <a:xfrm>
            <a:off x="7702958" y="3288213"/>
            <a:ext cx="2751289" cy="461665"/>
          </a:xfrm>
          <a:prstGeom prst="rect">
            <a:avLst/>
          </a:prstGeom>
          <a:noFill/>
        </p:spPr>
        <p:txBody>
          <a:bodyPr wrap="square" rtlCol="0">
            <a:spAutoFit/>
          </a:bodyPr>
          <a:lstStyle/>
          <a:p>
            <a:r>
              <a:rPr lang="it-IT" sz="2400" i="1" dirty="0"/>
              <a:t>14 MLN </a:t>
            </a:r>
            <a:r>
              <a:rPr lang="it-IT" altLang="it-IT" sz="2400" i="1" dirty="0"/>
              <a:t>€ PER AREA </a:t>
            </a:r>
            <a:endParaRPr lang="it-IT" sz="2400" i="1" dirty="0"/>
          </a:p>
        </p:txBody>
      </p:sp>
      <p:sp>
        <p:nvSpPr>
          <p:cNvPr id="22" name="Parentesi graffa chiusa 21">
            <a:extLst>
              <a:ext uri="{FF2B5EF4-FFF2-40B4-BE49-F238E27FC236}">
                <a16:creationId xmlns:a16="http://schemas.microsoft.com/office/drawing/2014/main" id="{485FB5FF-84B4-F2BC-C7C5-42724F9A08B5}"/>
              </a:ext>
            </a:extLst>
          </p:cNvPr>
          <p:cNvSpPr/>
          <p:nvPr/>
        </p:nvSpPr>
        <p:spPr>
          <a:xfrm>
            <a:off x="3704498" y="2715865"/>
            <a:ext cx="437010" cy="161979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5" name="Rectangle: Rounded Corners 22">
            <a:extLst>
              <a:ext uri="{FF2B5EF4-FFF2-40B4-BE49-F238E27FC236}">
                <a16:creationId xmlns:a16="http://schemas.microsoft.com/office/drawing/2014/main" id="{628CBC2C-F2C1-DF85-AE3B-8CDCE139E25B}"/>
              </a:ext>
            </a:extLst>
          </p:cNvPr>
          <p:cNvSpPr/>
          <p:nvPr/>
        </p:nvSpPr>
        <p:spPr>
          <a:xfrm>
            <a:off x="581025" y="2434964"/>
            <a:ext cx="11029950" cy="2063370"/>
          </a:xfrm>
          <a:prstGeom prst="roundRect">
            <a:avLst/>
          </a:prstGeom>
          <a:noFill/>
          <a:ln w="19050">
            <a:solidFill>
              <a:srgbClr val="008341"/>
            </a:solidFill>
            <a:prstDash val="lgDash"/>
          </a:ln>
          <a:effectLst/>
        </p:spPr>
        <p:style>
          <a:lnRef idx="1">
            <a:schemeClr val="accent1"/>
          </a:lnRef>
          <a:fillRef idx="3">
            <a:schemeClr val="accent1"/>
          </a:fillRef>
          <a:effectRef idx="2">
            <a:schemeClr val="accent1"/>
          </a:effectRef>
          <a:fontRef idx="minor">
            <a:schemeClr val="lt1"/>
          </a:fontRef>
        </p:style>
        <p:txBody>
          <a:bodyPr rIns="72000" rtlCol="0" anchor="t" anchorCtr="0"/>
          <a:lstStyle/>
          <a:p>
            <a:pPr algn="just"/>
            <a:endParaRPr lang="it-IT" sz="1500" dirty="0">
              <a:solidFill>
                <a:schemeClr val="tx1"/>
              </a:solidFill>
              <a:latin typeface="Calibri"/>
            </a:endParaRPr>
          </a:p>
        </p:txBody>
      </p:sp>
    </p:spTree>
    <p:extLst>
      <p:ext uri="{BB962C8B-B14F-4D97-AF65-F5344CB8AC3E}">
        <p14:creationId xmlns:p14="http://schemas.microsoft.com/office/powerpoint/2010/main" val="420390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Down 1">
            <a:extLst>
              <a:ext uri="{FF2B5EF4-FFF2-40B4-BE49-F238E27FC236}">
                <a16:creationId xmlns:a16="http://schemas.microsoft.com/office/drawing/2014/main" id="{E7E1087B-B812-4963-842E-DF9BF777C5E5}"/>
              </a:ext>
            </a:extLst>
          </p:cNvPr>
          <p:cNvSpPr/>
          <p:nvPr/>
        </p:nvSpPr>
        <p:spPr>
          <a:xfrm rot="16200000">
            <a:off x="5607496" y="-3540704"/>
            <a:ext cx="1317681" cy="11427772"/>
          </a:xfrm>
          <a:prstGeom prst="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 stato dell’arte (1/5)</a:t>
            </a:r>
          </a:p>
        </p:txBody>
      </p:sp>
      <p:sp>
        <p:nvSpPr>
          <p:cNvPr id="12" name="CasellaDiTesto 11">
            <a:extLst>
              <a:ext uri="{FF2B5EF4-FFF2-40B4-BE49-F238E27FC236}">
                <a16:creationId xmlns:a16="http://schemas.microsoft.com/office/drawing/2014/main" id="{27F11B3E-7F55-B120-F9FB-F4A9BB7B7637}"/>
              </a:ext>
            </a:extLst>
          </p:cNvPr>
          <p:cNvSpPr txBox="1"/>
          <p:nvPr/>
        </p:nvSpPr>
        <p:spPr>
          <a:xfrm>
            <a:off x="700610"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2020</a:t>
            </a:r>
          </a:p>
        </p:txBody>
      </p:sp>
      <p:sp>
        <p:nvSpPr>
          <p:cNvPr id="21" name="Rettangolo 20">
            <a:extLst>
              <a:ext uri="{FF2B5EF4-FFF2-40B4-BE49-F238E27FC236}">
                <a16:creationId xmlns:a16="http://schemas.microsoft.com/office/drawing/2014/main" id="{224FD882-CE84-5BC5-1B30-F801A94D3BC1}"/>
              </a:ext>
            </a:extLst>
          </p:cNvPr>
          <p:cNvSpPr/>
          <p:nvPr/>
        </p:nvSpPr>
        <p:spPr>
          <a:xfrm>
            <a:off x="6096000" y="2825901"/>
            <a:ext cx="4214949" cy="318559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ctr">
              <a:spcAft>
                <a:spcPts val="600"/>
              </a:spcAft>
            </a:pPr>
            <a:r>
              <a:rPr lang="it-IT" sz="1400" b="1" dirty="0">
                <a:solidFill>
                  <a:srgbClr val="007836"/>
                </a:solidFill>
                <a:cs typeface="Arial" panose="020B0604020202020204" pitchFamily="34" charset="0"/>
              </a:rPr>
              <a:t>Accordo di collaborazione con il Politecnico di Milano</a:t>
            </a:r>
          </a:p>
          <a:p>
            <a:pPr algn="just">
              <a:spcAft>
                <a:spcPts val="600"/>
              </a:spcAft>
            </a:pPr>
            <a:r>
              <a:rPr lang="it-IT" sz="1400" dirty="0">
                <a:solidFill>
                  <a:schemeClr val="tx1"/>
                </a:solidFill>
                <a:cs typeface="Arial" panose="020B0604020202020204" pitchFamily="34" charset="0"/>
              </a:rPr>
              <a:t>Approvazione schema di Accordo  tra </a:t>
            </a:r>
            <a:r>
              <a:rPr lang="it-IT" sz="1400" dirty="0" err="1">
                <a:solidFill>
                  <a:schemeClr val="tx1"/>
                </a:solidFill>
                <a:cs typeface="Arial" panose="020B0604020202020204" pitchFamily="34" charset="0"/>
              </a:rPr>
              <a:t>DAStU</a:t>
            </a:r>
            <a:r>
              <a:rPr lang="it-IT" sz="1400" dirty="0">
                <a:solidFill>
                  <a:schemeClr val="tx1"/>
                </a:solidFill>
                <a:cs typeface="Arial" panose="020B0604020202020204" pitchFamily="34" charset="0"/>
              </a:rPr>
              <a:t> e RL – progetto «La costruzione della Strategia regionale Aree Interne nel ciclo di programmazione europea 2021-2027 (DGR 5577/2021)</a:t>
            </a:r>
          </a:p>
          <a:p>
            <a:pPr algn="just">
              <a:spcAft>
                <a:spcPts val="600"/>
              </a:spcAft>
            </a:pPr>
            <a:endParaRPr lang="it-IT" sz="1400" b="1" u="sng" dirty="0">
              <a:solidFill>
                <a:schemeClr val="tx1"/>
              </a:solidFill>
              <a:cs typeface="Arial" panose="020B0604020202020204" pitchFamily="34" charset="0"/>
            </a:endParaRPr>
          </a:p>
          <a:p>
            <a:pPr algn="just">
              <a:spcAft>
                <a:spcPts val="600"/>
              </a:spcAft>
            </a:pPr>
            <a:r>
              <a:rPr lang="it-IT" sz="1400" b="1" u="sng" dirty="0">
                <a:solidFill>
                  <a:schemeClr val="tx1"/>
                </a:solidFill>
                <a:cs typeface="Arial" panose="020B0604020202020204" pitchFamily="34" charset="0"/>
              </a:rPr>
              <a:t>23 novembre 2021</a:t>
            </a:r>
          </a:p>
          <a:p>
            <a:pPr algn="just">
              <a:spcAft>
                <a:spcPts val="600"/>
              </a:spcAft>
            </a:pPr>
            <a:r>
              <a:rPr lang="it-IT" sz="1400" dirty="0">
                <a:solidFill>
                  <a:schemeClr val="tx1"/>
                </a:solidFill>
                <a:cs typeface="Arial" panose="020B0604020202020204" pitchFamily="34" charset="0"/>
              </a:rPr>
              <a:t>Approvazione del documento </a:t>
            </a:r>
            <a:r>
              <a:rPr lang="it-IT" sz="1400" b="1" dirty="0">
                <a:solidFill>
                  <a:schemeClr val="tx1"/>
                </a:solidFill>
                <a:cs typeface="Arial" panose="020B0604020202020204" pitchFamily="34" charset="0"/>
              </a:rPr>
              <a:t>La Strategia regionale «Agenda del controesodo»: individuazione delle Aree Interne per il ciclo di programmazione europea 2021-2027 </a:t>
            </a:r>
            <a:r>
              <a:rPr lang="it-IT" sz="1400" dirty="0">
                <a:solidFill>
                  <a:schemeClr val="tx1"/>
                </a:solidFill>
                <a:cs typeface="Arial" panose="020B0604020202020204" pitchFamily="34" charset="0"/>
              </a:rPr>
              <a:t>(DGR XI/5587 del 23/11/2021)</a:t>
            </a:r>
          </a:p>
        </p:txBody>
      </p:sp>
      <p:sp>
        <p:nvSpPr>
          <p:cNvPr id="26" name="Rettangolo con angoli arrotondati 25">
            <a:extLst>
              <a:ext uri="{FF2B5EF4-FFF2-40B4-BE49-F238E27FC236}">
                <a16:creationId xmlns:a16="http://schemas.microsoft.com/office/drawing/2014/main" id="{F1DEC919-67EE-FE31-7BCD-23E22E1F009F}"/>
              </a:ext>
            </a:extLst>
          </p:cNvPr>
          <p:cNvSpPr/>
          <p:nvPr/>
        </p:nvSpPr>
        <p:spPr>
          <a:xfrm>
            <a:off x="1134325" y="1459124"/>
            <a:ext cx="4489200" cy="126000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Individuazione delle </a:t>
            </a:r>
          </a:p>
          <a:p>
            <a:pPr algn="ctr"/>
            <a:r>
              <a:rPr lang="it-IT" dirty="0">
                <a:cs typeface="Arial" panose="020B0604020202020204" pitchFamily="34" charset="0"/>
              </a:rPr>
              <a:t>Aree Interne regionali</a:t>
            </a:r>
          </a:p>
        </p:txBody>
      </p:sp>
      <p:sp>
        <p:nvSpPr>
          <p:cNvPr id="27" name="Rettangolo con angoli arrotondati 26">
            <a:extLst>
              <a:ext uri="{FF2B5EF4-FFF2-40B4-BE49-F238E27FC236}">
                <a16:creationId xmlns:a16="http://schemas.microsoft.com/office/drawing/2014/main" id="{24C214A3-E42C-0D30-C600-728A6F2EBB67}"/>
              </a:ext>
            </a:extLst>
          </p:cNvPr>
          <p:cNvSpPr/>
          <p:nvPr/>
        </p:nvSpPr>
        <p:spPr>
          <a:xfrm>
            <a:off x="5936841" y="1449852"/>
            <a:ext cx="4490269" cy="1260819"/>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Approvazione della Strategia regionale </a:t>
            </a:r>
            <a:r>
              <a:rPr lang="it-IT" b="1" dirty="0">
                <a:cs typeface="Arial" panose="020B0604020202020204" pitchFamily="34" charset="0"/>
              </a:rPr>
              <a:t>«Agenda del controesodo»: </a:t>
            </a:r>
            <a:r>
              <a:rPr lang="it-IT" dirty="0">
                <a:cs typeface="Arial" panose="020B0604020202020204" pitchFamily="34" charset="0"/>
              </a:rPr>
              <a:t>individuazione delle Aree Interne per il ciclo di programmazione europea 2021-2027 </a:t>
            </a:r>
          </a:p>
        </p:txBody>
      </p:sp>
      <p:sp>
        <p:nvSpPr>
          <p:cNvPr id="40" name="CasellaDiTesto 39">
            <a:extLst>
              <a:ext uri="{FF2B5EF4-FFF2-40B4-BE49-F238E27FC236}">
                <a16:creationId xmlns:a16="http://schemas.microsoft.com/office/drawing/2014/main" id="{E87A2302-A5D5-29C6-2AB3-A6BA68E7BCF3}"/>
              </a:ext>
            </a:extLst>
          </p:cNvPr>
          <p:cNvSpPr txBox="1"/>
          <p:nvPr/>
        </p:nvSpPr>
        <p:spPr>
          <a:xfrm>
            <a:off x="609600"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2019</a:t>
            </a:r>
          </a:p>
        </p:txBody>
      </p:sp>
      <p:sp>
        <p:nvSpPr>
          <p:cNvPr id="41" name="CasellaDiTesto 40">
            <a:extLst>
              <a:ext uri="{FF2B5EF4-FFF2-40B4-BE49-F238E27FC236}">
                <a16:creationId xmlns:a16="http://schemas.microsoft.com/office/drawing/2014/main" id="{B8976ECA-44D2-F8A5-6EE9-7224C7C18D01}"/>
              </a:ext>
            </a:extLst>
          </p:cNvPr>
          <p:cNvSpPr txBox="1"/>
          <p:nvPr/>
        </p:nvSpPr>
        <p:spPr>
          <a:xfrm>
            <a:off x="10483501"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2021</a:t>
            </a:r>
          </a:p>
        </p:txBody>
      </p:sp>
      <p:sp>
        <p:nvSpPr>
          <p:cNvPr id="46" name="Rettangolo 45">
            <a:extLst>
              <a:ext uri="{FF2B5EF4-FFF2-40B4-BE49-F238E27FC236}">
                <a16:creationId xmlns:a16="http://schemas.microsoft.com/office/drawing/2014/main" id="{DF5E4641-09D5-9A7C-25C5-6302B33718AA}"/>
              </a:ext>
            </a:extLst>
          </p:cNvPr>
          <p:cNvSpPr/>
          <p:nvPr/>
        </p:nvSpPr>
        <p:spPr>
          <a:xfrm>
            <a:off x="1593669" y="2819779"/>
            <a:ext cx="3570513" cy="3197844"/>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ctr">
              <a:spcAft>
                <a:spcPts val="600"/>
              </a:spcAft>
            </a:pPr>
            <a:endParaRPr lang="it-IT" b="1" dirty="0">
              <a:solidFill>
                <a:srgbClr val="007836"/>
              </a:solidFill>
              <a:cs typeface="Arial" panose="020B0604020202020204" pitchFamily="34" charset="0"/>
            </a:endParaRPr>
          </a:p>
          <a:p>
            <a:pPr algn="ctr">
              <a:spcAft>
                <a:spcPts val="600"/>
              </a:spcAft>
            </a:pPr>
            <a:r>
              <a:rPr lang="it-IT" b="1" dirty="0">
                <a:solidFill>
                  <a:srgbClr val="007836"/>
                </a:solidFill>
                <a:cs typeface="Arial" panose="020B0604020202020204" pitchFamily="34" charset="0"/>
              </a:rPr>
              <a:t>AVVIO PROCEDURA</a:t>
            </a:r>
          </a:p>
          <a:p>
            <a:pPr algn="just">
              <a:spcAft>
                <a:spcPts val="600"/>
              </a:spcAft>
            </a:pPr>
            <a:r>
              <a:rPr lang="it-IT" sz="1400" b="1" u="sng" dirty="0">
                <a:solidFill>
                  <a:schemeClr val="tx1"/>
                </a:solidFill>
                <a:cs typeface="Arial" panose="020B0604020202020204" pitchFamily="34" charset="0"/>
              </a:rPr>
              <a:t>Novembre 2019</a:t>
            </a:r>
          </a:p>
          <a:p>
            <a:pPr algn="just">
              <a:spcAft>
                <a:spcPts val="600"/>
              </a:spcAft>
            </a:pPr>
            <a:r>
              <a:rPr lang="it-IT" sz="1400" dirty="0">
                <a:solidFill>
                  <a:schemeClr val="tx1"/>
                </a:solidFill>
                <a:cs typeface="Arial" panose="020B0604020202020204" pitchFamily="34" charset="0"/>
              </a:rPr>
              <a:t>Incarico a Polis per fornire, attraverso una serie di indicatori, uno studio sul </a:t>
            </a:r>
            <a:r>
              <a:rPr lang="it-IT" sz="1400" b="1" dirty="0">
                <a:solidFill>
                  <a:schemeClr val="tx1"/>
                </a:solidFill>
                <a:cs typeface="Arial" panose="020B0604020202020204" pitchFamily="34" charset="0"/>
              </a:rPr>
              <a:t>livello di fragilità territoriale di ogni singolo comune lombardo</a:t>
            </a:r>
          </a:p>
          <a:p>
            <a:pPr algn="just">
              <a:spcAft>
                <a:spcPts val="600"/>
              </a:spcAft>
            </a:pPr>
            <a:endParaRPr lang="it-IT" sz="1400" dirty="0">
              <a:solidFill>
                <a:schemeClr val="tx1"/>
              </a:solidFill>
              <a:cs typeface="Arial" panose="020B0604020202020204" pitchFamily="34" charset="0"/>
            </a:endParaRPr>
          </a:p>
          <a:p>
            <a:pPr algn="just">
              <a:spcAft>
                <a:spcPts val="600"/>
              </a:spcAft>
            </a:pPr>
            <a:r>
              <a:rPr lang="it-IT" sz="1400" b="1" u="sng" dirty="0">
                <a:solidFill>
                  <a:schemeClr val="tx1"/>
                </a:solidFill>
                <a:cs typeface="Arial" panose="020B0604020202020204" pitchFamily="34" charset="0"/>
              </a:rPr>
              <a:t>Novembre 2021</a:t>
            </a:r>
          </a:p>
          <a:p>
            <a:pPr algn="just">
              <a:spcAft>
                <a:spcPts val="600"/>
              </a:spcAft>
            </a:pPr>
            <a:r>
              <a:rPr lang="it-IT" sz="1400" dirty="0">
                <a:solidFill>
                  <a:schemeClr val="tx1"/>
                </a:solidFill>
                <a:cs typeface="Arial" panose="020B0604020202020204" pitchFamily="34" charset="0"/>
              </a:rPr>
              <a:t>Esiti della mappatura regionale ed elaborazione della nota metodologica statistica che dà atto della modalità di calcolo dell’indice composito di «fragilità territoriale»</a:t>
            </a:r>
          </a:p>
          <a:p>
            <a:pPr algn="just"/>
            <a:endParaRPr lang="it-IT" sz="1400" b="1" dirty="0">
              <a:solidFill>
                <a:schemeClr val="tx1"/>
              </a:solidFill>
              <a:cs typeface="Arial" panose="020B0604020202020204" pitchFamily="34" charset="0"/>
            </a:endParaRPr>
          </a:p>
        </p:txBody>
      </p:sp>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spTree>
    <p:extLst>
      <p:ext uri="{BB962C8B-B14F-4D97-AF65-F5344CB8AC3E}">
        <p14:creationId xmlns:p14="http://schemas.microsoft.com/office/powerpoint/2010/main" val="3934496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Down 1">
            <a:extLst>
              <a:ext uri="{FF2B5EF4-FFF2-40B4-BE49-F238E27FC236}">
                <a16:creationId xmlns:a16="http://schemas.microsoft.com/office/drawing/2014/main" id="{E7E1087B-B812-4963-842E-DF9BF777C5E5}"/>
              </a:ext>
            </a:extLst>
          </p:cNvPr>
          <p:cNvSpPr/>
          <p:nvPr/>
        </p:nvSpPr>
        <p:spPr>
          <a:xfrm rot="16200000">
            <a:off x="3815361" y="-1748569"/>
            <a:ext cx="1317681" cy="7843501"/>
          </a:xfrm>
          <a:prstGeom prst="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 stato dell’arte (2/5)</a:t>
            </a:r>
          </a:p>
        </p:txBody>
      </p:sp>
      <p:sp>
        <p:nvSpPr>
          <p:cNvPr id="12" name="CasellaDiTesto 11">
            <a:extLst>
              <a:ext uri="{FF2B5EF4-FFF2-40B4-BE49-F238E27FC236}">
                <a16:creationId xmlns:a16="http://schemas.microsoft.com/office/drawing/2014/main" id="{27F11B3E-7F55-B120-F9FB-F4A9BB7B7637}"/>
              </a:ext>
            </a:extLst>
          </p:cNvPr>
          <p:cNvSpPr txBox="1"/>
          <p:nvPr/>
        </p:nvSpPr>
        <p:spPr>
          <a:xfrm>
            <a:off x="700610"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2020</a:t>
            </a:r>
          </a:p>
        </p:txBody>
      </p:sp>
      <p:sp>
        <p:nvSpPr>
          <p:cNvPr id="21" name="Rettangolo 20">
            <a:extLst>
              <a:ext uri="{FF2B5EF4-FFF2-40B4-BE49-F238E27FC236}">
                <a16:creationId xmlns:a16="http://schemas.microsoft.com/office/drawing/2014/main" id="{224FD882-CE84-5BC5-1B30-F801A94D3BC1}"/>
              </a:ext>
            </a:extLst>
          </p:cNvPr>
          <p:cNvSpPr/>
          <p:nvPr/>
        </p:nvSpPr>
        <p:spPr>
          <a:xfrm>
            <a:off x="1035531" y="2792929"/>
            <a:ext cx="2879201" cy="310255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just">
              <a:spcAft>
                <a:spcPts val="600"/>
              </a:spcAft>
            </a:pPr>
            <a:r>
              <a:rPr lang="it-IT" sz="1400" dirty="0">
                <a:solidFill>
                  <a:schemeClr val="tx1"/>
                </a:solidFill>
                <a:cs typeface="Arial" panose="020B0604020202020204" pitchFamily="34" charset="0"/>
              </a:rPr>
              <a:t>Candidatura alla SNAI 2021-2027 di 7 Aree Interne</a:t>
            </a:r>
          </a:p>
          <a:p>
            <a:pPr algn="just">
              <a:spcAft>
                <a:spcPts val="600"/>
              </a:spcAft>
            </a:pPr>
            <a:endParaRPr lang="it-IT" sz="1400" u="sng" dirty="0">
              <a:solidFill>
                <a:schemeClr val="tx1"/>
              </a:solidFill>
              <a:cs typeface="Arial" panose="020B0604020202020204" pitchFamily="34" charset="0"/>
            </a:endParaRPr>
          </a:p>
          <a:p>
            <a:pPr algn="just">
              <a:spcAft>
                <a:spcPts val="600"/>
              </a:spcAft>
            </a:pPr>
            <a:r>
              <a:rPr lang="it-IT" sz="1400" b="1" u="sng" dirty="0">
                <a:solidFill>
                  <a:schemeClr val="tx1"/>
                </a:solidFill>
                <a:cs typeface="Arial" panose="020B0604020202020204" pitchFamily="34" charset="0"/>
              </a:rPr>
              <a:t>29 giugno 2022 – 18 novembre 2022</a:t>
            </a:r>
          </a:p>
          <a:p>
            <a:pPr algn="just">
              <a:spcAft>
                <a:spcPts val="600"/>
              </a:spcAft>
            </a:pPr>
            <a:r>
              <a:rPr lang="it-IT" sz="1400" dirty="0">
                <a:solidFill>
                  <a:schemeClr val="tx1"/>
                </a:solidFill>
                <a:cs typeface="Arial" panose="020B0604020202020204" pitchFamily="34" charset="0"/>
              </a:rPr>
              <a:t>Tour Aree Interne «Lombardia Autentica» - 13 incontri con i territori per la presentazione dell’agenda del controesodo 21-27</a:t>
            </a:r>
          </a:p>
          <a:p>
            <a:pPr algn="just">
              <a:spcAft>
                <a:spcPts val="600"/>
              </a:spcAft>
            </a:pPr>
            <a:endParaRPr lang="it-IT" sz="1400" b="1" u="sng" dirty="0">
              <a:solidFill>
                <a:schemeClr val="tx1"/>
              </a:solidFill>
              <a:cs typeface="Arial" panose="020B0604020202020204" pitchFamily="34" charset="0"/>
            </a:endParaRPr>
          </a:p>
          <a:p>
            <a:pPr algn="just">
              <a:spcAft>
                <a:spcPts val="600"/>
              </a:spcAft>
            </a:pPr>
            <a:r>
              <a:rPr lang="it-IT" sz="1400" b="1" u="sng" dirty="0">
                <a:solidFill>
                  <a:schemeClr val="tx1"/>
                </a:solidFill>
                <a:cs typeface="Arial" panose="020B0604020202020204" pitchFamily="34" charset="0"/>
              </a:rPr>
              <a:t>19 settembre 2022</a:t>
            </a:r>
          </a:p>
          <a:p>
            <a:pPr algn="just">
              <a:spcAft>
                <a:spcPts val="600"/>
              </a:spcAft>
            </a:pPr>
            <a:r>
              <a:rPr lang="it-IT" sz="1400" dirty="0">
                <a:solidFill>
                  <a:schemeClr val="tx1"/>
                </a:solidFill>
                <a:cs typeface="Arial" panose="020B0604020202020204" pitchFamily="34" charset="0"/>
              </a:rPr>
              <a:t>Comunicazione alla Giunta regionale con aggiornamenti</a:t>
            </a:r>
          </a:p>
        </p:txBody>
      </p:sp>
      <p:sp>
        <p:nvSpPr>
          <p:cNvPr id="26" name="Rettangolo con angoli arrotondati 25">
            <a:extLst>
              <a:ext uri="{FF2B5EF4-FFF2-40B4-BE49-F238E27FC236}">
                <a16:creationId xmlns:a16="http://schemas.microsoft.com/office/drawing/2014/main" id="{F1DEC919-67EE-FE31-7BCD-23E22E1F009F}"/>
              </a:ext>
            </a:extLst>
          </p:cNvPr>
          <p:cNvSpPr/>
          <p:nvPr/>
        </p:nvSpPr>
        <p:spPr>
          <a:xfrm>
            <a:off x="8521952" y="1323477"/>
            <a:ext cx="3243600" cy="88255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Accompagnamento nella costruzione delle </a:t>
            </a:r>
            <a:r>
              <a:rPr lang="it-IT" b="1" dirty="0">
                <a:cs typeface="Arial" panose="020B0604020202020204" pitchFamily="34" charset="0"/>
              </a:rPr>
              <a:t>Strategie territoriali d’Area</a:t>
            </a:r>
          </a:p>
        </p:txBody>
      </p:sp>
      <p:sp>
        <p:nvSpPr>
          <p:cNvPr id="27" name="Rettangolo con angoli arrotondati 26">
            <a:extLst>
              <a:ext uri="{FF2B5EF4-FFF2-40B4-BE49-F238E27FC236}">
                <a16:creationId xmlns:a16="http://schemas.microsoft.com/office/drawing/2014/main" id="{24C214A3-E42C-0D30-C600-728A6F2EBB67}"/>
              </a:ext>
            </a:extLst>
          </p:cNvPr>
          <p:cNvSpPr/>
          <p:nvPr/>
        </p:nvSpPr>
        <p:spPr>
          <a:xfrm>
            <a:off x="853332" y="1592079"/>
            <a:ext cx="3243600" cy="113400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Il </a:t>
            </a:r>
            <a:r>
              <a:rPr lang="it-IT" b="1" dirty="0">
                <a:cs typeface="Arial" panose="020B0604020202020204" pitchFamily="34" charset="0"/>
              </a:rPr>
              <a:t>tour Aree Interne «Lombardia Autentica»</a:t>
            </a:r>
          </a:p>
        </p:txBody>
      </p:sp>
      <p:sp>
        <p:nvSpPr>
          <p:cNvPr id="28" name="Rettangolo con angoli arrotondati 27">
            <a:extLst>
              <a:ext uri="{FF2B5EF4-FFF2-40B4-BE49-F238E27FC236}">
                <a16:creationId xmlns:a16="http://schemas.microsoft.com/office/drawing/2014/main" id="{6AB26A9E-7D3D-A255-BD61-A305E20DDACE}"/>
              </a:ext>
            </a:extLst>
          </p:cNvPr>
          <p:cNvSpPr/>
          <p:nvPr/>
        </p:nvSpPr>
        <p:spPr>
          <a:xfrm>
            <a:off x="4303165" y="1593522"/>
            <a:ext cx="3243243" cy="1132557"/>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Avvio dei percorsi locali</a:t>
            </a:r>
            <a:endParaRPr lang="it-IT" strike="sngStrike" dirty="0">
              <a:cs typeface="Arial" panose="020B0604020202020204" pitchFamily="34" charset="0"/>
            </a:endParaRPr>
          </a:p>
        </p:txBody>
      </p:sp>
      <p:sp>
        <p:nvSpPr>
          <p:cNvPr id="40" name="CasellaDiTesto 39">
            <a:extLst>
              <a:ext uri="{FF2B5EF4-FFF2-40B4-BE49-F238E27FC236}">
                <a16:creationId xmlns:a16="http://schemas.microsoft.com/office/drawing/2014/main" id="{E87A2302-A5D5-29C6-2AB3-A6BA68E7BCF3}"/>
              </a:ext>
            </a:extLst>
          </p:cNvPr>
          <p:cNvSpPr txBox="1"/>
          <p:nvPr/>
        </p:nvSpPr>
        <p:spPr>
          <a:xfrm>
            <a:off x="609600"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2022</a:t>
            </a:r>
          </a:p>
        </p:txBody>
      </p:sp>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sp>
        <p:nvSpPr>
          <p:cNvPr id="3" name="Rettangolo 2">
            <a:extLst>
              <a:ext uri="{FF2B5EF4-FFF2-40B4-BE49-F238E27FC236}">
                <a16:creationId xmlns:a16="http://schemas.microsoft.com/office/drawing/2014/main" id="{8F6C547B-3262-F5D8-7EF3-C5C98C081007}"/>
              </a:ext>
            </a:extLst>
          </p:cNvPr>
          <p:cNvSpPr/>
          <p:nvPr/>
        </p:nvSpPr>
        <p:spPr>
          <a:xfrm>
            <a:off x="4397813" y="2792929"/>
            <a:ext cx="3053946" cy="310255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just">
              <a:spcAft>
                <a:spcPts val="600"/>
              </a:spcAft>
            </a:pPr>
            <a:r>
              <a:rPr lang="it-IT" sz="1400" b="1" u="sng" dirty="0">
                <a:solidFill>
                  <a:schemeClr val="tx1"/>
                </a:solidFill>
                <a:cs typeface="Arial" panose="020B0604020202020204" pitchFamily="34" charset="0"/>
              </a:rPr>
              <a:t>Luglio 2022</a:t>
            </a:r>
          </a:p>
          <a:p>
            <a:pPr algn="just">
              <a:spcAft>
                <a:spcPts val="600"/>
              </a:spcAft>
            </a:pPr>
            <a:r>
              <a:rPr lang="it-IT" sz="1400" dirty="0">
                <a:solidFill>
                  <a:schemeClr val="tx1"/>
                </a:solidFill>
                <a:cs typeface="Arial" panose="020B0604020202020204" pitchFamily="34" charset="0"/>
              </a:rPr>
              <a:t>3 incontri tecnici con le aggregazioni territoriali di introduzione ai temi e alle linee di finanziamento della strategia 21-27</a:t>
            </a:r>
          </a:p>
          <a:p>
            <a:pPr algn="just">
              <a:spcAft>
                <a:spcPts val="600"/>
              </a:spcAft>
            </a:pPr>
            <a:endParaRPr lang="it-IT" sz="1400" dirty="0">
              <a:solidFill>
                <a:schemeClr val="tx1"/>
              </a:solidFill>
              <a:cs typeface="Arial" panose="020B0604020202020204" pitchFamily="34" charset="0"/>
            </a:endParaRPr>
          </a:p>
          <a:p>
            <a:pPr algn="just">
              <a:spcAft>
                <a:spcPts val="600"/>
              </a:spcAft>
            </a:pPr>
            <a:r>
              <a:rPr lang="it-IT" sz="1400" b="1" u="sng" dirty="0">
                <a:solidFill>
                  <a:schemeClr val="tx1"/>
                </a:solidFill>
                <a:cs typeface="Arial" panose="020B0604020202020204" pitchFamily="34" charset="0"/>
              </a:rPr>
              <a:t>Da ottobre 2022</a:t>
            </a:r>
          </a:p>
          <a:p>
            <a:pPr algn="just">
              <a:spcAft>
                <a:spcPts val="600"/>
              </a:spcAft>
            </a:pPr>
            <a:r>
              <a:rPr lang="it-IT" sz="1400" dirty="0">
                <a:solidFill>
                  <a:schemeClr val="tx1"/>
                </a:solidFill>
                <a:cs typeface="Arial" panose="020B0604020202020204" pitchFamily="34" charset="0"/>
              </a:rPr>
              <a:t>28 workshop (2 per area) con i territori di animazione strategica per individuare le priorità tematiche nelle aree (con la collaborazione del Politecnico di Milano, </a:t>
            </a:r>
            <a:r>
              <a:rPr lang="it-IT" sz="1400" dirty="0" err="1">
                <a:solidFill>
                  <a:schemeClr val="tx1"/>
                </a:solidFill>
                <a:cs typeface="Arial" panose="020B0604020202020204" pitchFamily="34" charset="0"/>
              </a:rPr>
              <a:t>DAStU</a:t>
            </a:r>
            <a:r>
              <a:rPr lang="it-IT" sz="1400" dirty="0">
                <a:solidFill>
                  <a:schemeClr val="tx1"/>
                </a:solidFill>
                <a:cs typeface="Arial" panose="020B0604020202020204" pitchFamily="34" charset="0"/>
              </a:rPr>
              <a:t>)</a:t>
            </a:r>
          </a:p>
        </p:txBody>
      </p:sp>
      <p:sp>
        <p:nvSpPr>
          <p:cNvPr id="4" name="CasellaDiTesto 3">
            <a:extLst>
              <a:ext uri="{FF2B5EF4-FFF2-40B4-BE49-F238E27FC236}">
                <a16:creationId xmlns:a16="http://schemas.microsoft.com/office/drawing/2014/main" id="{047BE823-EFB8-7C5F-546D-CE112947D5B8}"/>
              </a:ext>
            </a:extLst>
          </p:cNvPr>
          <p:cNvSpPr txBox="1"/>
          <p:nvPr/>
        </p:nvSpPr>
        <p:spPr>
          <a:xfrm>
            <a:off x="6724650" y="974527"/>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2023</a:t>
            </a:r>
          </a:p>
        </p:txBody>
      </p:sp>
      <p:sp>
        <p:nvSpPr>
          <p:cNvPr id="6" name="Rettangolo 5">
            <a:extLst>
              <a:ext uri="{FF2B5EF4-FFF2-40B4-BE49-F238E27FC236}">
                <a16:creationId xmlns:a16="http://schemas.microsoft.com/office/drawing/2014/main" id="{AD866361-C84D-6ADF-FAA4-7366D7C0379C}"/>
              </a:ext>
            </a:extLst>
          </p:cNvPr>
          <p:cNvSpPr/>
          <p:nvPr/>
        </p:nvSpPr>
        <p:spPr>
          <a:xfrm>
            <a:off x="8616779" y="2256333"/>
            <a:ext cx="3053946" cy="1381656"/>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just">
              <a:spcAft>
                <a:spcPts val="600"/>
              </a:spcAft>
            </a:pPr>
            <a:r>
              <a:rPr lang="it-IT" sz="1400" dirty="0">
                <a:solidFill>
                  <a:schemeClr val="tx1"/>
                </a:solidFill>
                <a:cs typeface="Arial" panose="020B0604020202020204" pitchFamily="34" charset="0"/>
              </a:rPr>
              <a:t>Per Aree SNAI: presentazione delle strategie d’area entro 6 mesi dalla diffusione delle linee guida a cura delle amministrazioni centrali competenti in materia di servizi essenziali (istruzione, salute, mobilità)</a:t>
            </a:r>
          </a:p>
        </p:txBody>
      </p:sp>
      <p:sp>
        <p:nvSpPr>
          <p:cNvPr id="7" name="Rettangolo con angoli arrotondati 6">
            <a:extLst>
              <a:ext uri="{FF2B5EF4-FFF2-40B4-BE49-F238E27FC236}">
                <a16:creationId xmlns:a16="http://schemas.microsoft.com/office/drawing/2014/main" id="{4AB2763E-C61D-F931-DCA8-04C437157EFD}"/>
              </a:ext>
            </a:extLst>
          </p:cNvPr>
          <p:cNvSpPr/>
          <p:nvPr/>
        </p:nvSpPr>
        <p:spPr>
          <a:xfrm>
            <a:off x="8521952" y="3765780"/>
            <a:ext cx="3243600" cy="88255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Accompagnamento nella realizzazione delle </a:t>
            </a:r>
            <a:r>
              <a:rPr lang="it-IT" b="1" dirty="0">
                <a:cs typeface="Arial" panose="020B0604020202020204" pitchFamily="34" charset="0"/>
              </a:rPr>
              <a:t>Strategie territoriali d’Area</a:t>
            </a:r>
          </a:p>
        </p:txBody>
      </p:sp>
      <p:sp>
        <p:nvSpPr>
          <p:cNvPr id="8" name="Rettangolo 7">
            <a:extLst>
              <a:ext uri="{FF2B5EF4-FFF2-40B4-BE49-F238E27FC236}">
                <a16:creationId xmlns:a16="http://schemas.microsoft.com/office/drawing/2014/main" id="{247C999F-CB8B-2F61-5701-AA8107A9AC44}"/>
              </a:ext>
            </a:extLst>
          </p:cNvPr>
          <p:cNvSpPr/>
          <p:nvPr/>
        </p:nvSpPr>
        <p:spPr>
          <a:xfrm>
            <a:off x="8616779" y="4712818"/>
            <a:ext cx="3053946" cy="118266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just">
              <a:spcAft>
                <a:spcPts val="600"/>
              </a:spcAft>
            </a:pPr>
            <a:r>
              <a:rPr lang="it-IT" sz="1400" dirty="0">
                <a:solidFill>
                  <a:schemeClr val="tx1"/>
                </a:solidFill>
                <a:cs typeface="Arial" panose="020B0604020202020204" pitchFamily="34" charset="0"/>
              </a:rPr>
              <a:t>In attivazione:</a:t>
            </a:r>
          </a:p>
          <a:p>
            <a:pPr algn="just">
              <a:spcAft>
                <a:spcPts val="600"/>
              </a:spcAft>
            </a:pPr>
            <a:r>
              <a:rPr lang="it-IT" sz="1400" b="1" dirty="0">
                <a:solidFill>
                  <a:srgbClr val="007836"/>
                </a:solidFill>
                <a:cs typeface="Arial" panose="020B0604020202020204" pitchFamily="34" charset="0"/>
              </a:rPr>
              <a:t>Accordo con ANCI </a:t>
            </a:r>
            <a:r>
              <a:rPr lang="it-IT" sz="1400" dirty="0">
                <a:solidFill>
                  <a:schemeClr val="tx1"/>
                </a:solidFill>
                <a:cs typeface="Arial" panose="020B0604020202020204" pitchFamily="34" charset="0"/>
              </a:rPr>
              <a:t>per l’istituzione dei </a:t>
            </a:r>
            <a:r>
              <a:rPr lang="it-IT" sz="1400" b="1" dirty="0">
                <a:solidFill>
                  <a:schemeClr val="tx1"/>
                </a:solidFill>
                <a:cs typeface="Arial" panose="020B0604020202020204" pitchFamily="34" charset="0"/>
              </a:rPr>
              <a:t>Centri di competenza </a:t>
            </a:r>
            <a:r>
              <a:rPr lang="it-IT" sz="1400" dirty="0">
                <a:solidFill>
                  <a:schemeClr val="tx1"/>
                </a:solidFill>
                <a:cs typeface="Arial" panose="020B0604020202020204" pitchFamily="34" charset="0"/>
              </a:rPr>
              <a:t>– professionisti a supporto per la realizzazione delle strategie</a:t>
            </a:r>
          </a:p>
        </p:txBody>
      </p:sp>
    </p:spTree>
    <p:extLst>
      <p:ext uri="{BB962C8B-B14F-4D97-AF65-F5344CB8AC3E}">
        <p14:creationId xmlns:p14="http://schemas.microsoft.com/office/powerpoint/2010/main" val="1790910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 stato dell’arte (3/5)</a:t>
            </a:r>
          </a:p>
        </p:txBody>
      </p:sp>
      <p:sp>
        <p:nvSpPr>
          <p:cNvPr id="5" name="CasellaDiTesto 4">
            <a:extLst>
              <a:ext uri="{FF2B5EF4-FFF2-40B4-BE49-F238E27FC236}">
                <a16:creationId xmlns:a16="http://schemas.microsoft.com/office/drawing/2014/main" id="{97801BB8-75A8-96CE-7892-84904B61675C}"/>
              </a:ext>
            </a:extLst>
          </p:cNvPr>
          <p:cNvSpPr txBox="1"/>
          <p:nvPr/>
        </p:nvSpPr>
        <p:spPr>
          <a:xfrm>
            <a:off x="1043940" y="944499"/>
            <a:ext cx="10104120" cy="1600438"/>
          </a:xfrm>
          <a:prstGeom prst="rect">
            <a:avLst/>
          </a:prstGeom>
          <a:noFill/>
        </p:spPr>
        <p:txBody>
          <a:bodyPr wrap="square" rtlCol="0">
            <a:spAutoFit/>
          </a:bodyPr>
          <a:lstStyle/>
          <a:p>
            <a:pPr algn="just"/>
            <a:r>
              <a:rPr lang="it-IT" sz="1600" dirty="0">
                <a:solidFill>
                  <a:prstClr val="black"/>
                </a:solidFill>
                <a:latin typeface="Calibri"/>
              </a:rPr>
              <a:t>Per condividere con i territori interessati la Strategia regionale “Agenda del controesodo” ed avviare il confronto con gli stessi funzionale alla definizione della Strategia di sviluppo per ciascuna Area, sono state organizzate tre iniziative:</a:t>
            </a:r>
          </a:p>
          <a:p>
            <a:pPr marL="285750" indent="-285750" algn="just">
              <a:buFont typeface="Arial" panose="020B0604020202020204" pitchFamily="34" charset="0"/>
              <a:buChar char="•"/>
            </a:pPr>
            <a:r>
              <a:rPr lang="it-IT" sz="1600" dirty="0">
                <a:solidFill>
                  <a:prstClr val="black"/>
                </a:solidFill>
                <a:latin typeface="Calibri"/>
              </a:rPr>
              <a:t>Il </a:t>
            </a:r>
            <a:r>
              <a:rPr lang="it-IT" sz="1600" b="1" dirty="0">
                <a:solidFill>
                  <a:prstClr val="black"/>
                </a:solidFill>
                <a:latin typeface="Calibri"/>
              </a:rPr>
              <a:t>tour Aree Interne «Lombardia Autentica»</a:t>
            </a:r>
          </a:p>
          <a:p>
            <a:pPr marL="285750" indent="-285750" algn="just">
              <a:buFont typeface="Arial" panose="020B0604020202020204" pitchFamily="34" charset="0"/>
              <a:buChar char="•"/>
            </a:pPr>
            <a:r>
              <a:rPr lang="it-IT" sz="1600" dirty="0">
                <a:solidFill>
                  <a:prstClr val="black"/>
                </a:solidFill>
                <a:latin typeface="Calibri"/>
              </a:rPr>
              <a:t>Gli </a:t>
            </a:r>
            <a:r>
              <a:rPr lang="it-IT" sz="1600" b="1" dirty="0">
                <a:solidFill>
                  <a:prstClr val="black"/>
                </a:solidFill>
                <a:latin typeface="Calibri"/>
              </a:rPr>
              <a:t>incontri tecnici</a:t>
            </a:r>
          </a:p>
          <a:p>
            <a:pPr marL="285750" indent="-285750" algn="just">
              <a:buFont typeface="Arial" panose="020B0604020202020204" pitchFamily="34" charset="0"/>
              <a:buChar char="•"/>
            </a:pPr>
            <a:r>
              <a:rPr lang="it-IT" sz="1600" dirty="0">
                <a:solidFill>
                  <a:prstClr val="black"/>
                </a:solidFill>
                <a:latin typeface="Calibri"/>
              </a:rPr>
              <a:t>Un </a:t>
            </a:r>
            <a:r>
              <a:rPr lang="it-IT" sz="1600" b="1" dirty="0">
                <a:solidFill>
                  <a:prstClr val="black"/>
                </a:solidFill>
                <a:latin typeface="Calibri"/>
              </a:rPr>
              <a:t>programma di percorsi locali</a:t>
            </a:r>
            <a:r>
              <a:rPr lang="it-IT" sz="1600" dirty="0">
                <a:solidFill>
                  <a:prstClr val="black"/>
                </a:solidFill>
                <a:latin typeface="Calibri"/>
              </a:rPr>
              <a:t>.</a:t>
            </a:r>
          </a:p>
          <a:p>
            <a:endParaRPr lang="it-IT" dirty="0"/>
          </a:p>
        </p:txBody>
      </p:sp>
      <p:pic>
        <p:nvPicPr>
          <p:cNvPr id="7" name="Immagine 6" descr="Immagine che contiene testo&#10;&#10;Descrizione generata automaticamente">
            <a:extLst>
              <a:ext uri="{FF2B5EF4-FFF2-40B4-BE49-F238E27FC236}">
                <a16:creationId xmlns:a16="http://schemas.microsoft.com/office/drawing/2014/main" id="{F3AD21EC-D1D5-79E0-FA02-4307D6D7B92E}"/>
              </a:ext>
            </a:extLst>
          </p:cNvPr>
          <p:cNvPicPr>
            <a:picLocks noChangeAspect="1"/>
          </p:cNvPicPr>
          <p:nvPr/>
        </p:nvPicPr>
        <p:blipFill rotWithShape="1">
          <a:blip r:embed="rId3">
            <a:extLst>
              <a:ext uri="{28A0092B-C50C-407E-A947-70E740481C1C}">
                <a14:useLocalDpi xmlns:a14="http://schemas.microsoft.com/office/drawing/2010/main" val="0"/>
              </a:ext>
            </a:extLst>
          </a:blip>
          <a:srcRect l="9922" t="4937" r="10653" b="4673"/>
          <a:stretch/>
        </p:blipFill>
        <p:spPr>
          <a:xfrm>
            <a:off x="1116100" y="2480549"/>
            <a:ext cx="6635932" cy="2686644"/>
          </a:xfrm>
          <a:prstGeom prst="rect">
            <a:avLst/>
          </a:prstGeom>
        </p:spPr>
      </p:pic>
      <p:sp>
        <p:nvSpPr>
          <p:cNvPr id="8" name="Rectangle: Rounded Corners 16">
            <a:extLst>
              <a:ext uri="{FF2B5EF4-FFF2-40B4-BE49-F238E27FC236}">
                <a16:creationId xmlns:a16="http://schemas.microsoft.com/office/drawing/2014/main" id="{15BC1A8D-71DF-E9DF-950C-48D4E438AA7D}"/>
              </a:ext>
            </a:extLst>
          </p:cNvPr>
          <p:cNvSpPr/>
          <p:nvPr/>
        </p:nvSpPr>
        <p:spPr>
          <a:xfrm>
            <a:off x="7910962" y="2480549"/>
            <a:ext cx="3309257" cy="2686282"/>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CasellaDiTesto 8">
            <a:extLst>
              <a:ext uri="{FF2B5EF4-FFF2-40B4-BE49-F238E27FC236}">
                <a16:creationId xmlns:a16="http://schemas.microsoft.com/office/drawing/2014/main" id="{EC0820CF-FD32-4ADA-73DD-11A1210EDB59}"/>
              </a:ext>
            </a:extLst>
          </p:cNvPr>
          <p:cNvSpPr txBox="1"/>
          <p:nvPr/>
        </p:nvSpPr>
        <p:spPr>
          <a:xfrm>
            <a:off x="8023857" y="2669528"/>
            <a:ext cx="3083466" cy="2308324"/>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600"/>
              </a:spcAft>
              <a:buClrTx/>
              <a:buSzTx/>
              <a:tabLst/>
              <a:defRPr/>
            </a:pPr>
            <a:r>
              <a:rPr lang="it-IT" sz="1600" dirty="0">
                <a:solidFill>
                  <a:prstClr val="black"/>
                </a:solidFill>
                <a:latin typeface="Calibri"/>
              </a:rPr>
              <a:t>Il tour Aree Interne si è svolto </a:t>
            </a:r>
            <a:r>
              <a:rPr lang="it-IT" sz="1600" b="1" dirty="0">
                <a:solidFill>
                  <a:prstClr val="black"/>
                </a:solidFill>
                <a:latin typeface="Calibri"/>
              </a:rPr>
              <a:t>da giugno a novembre 2022</a:t>
            </a:r>
            <a:r>
              <a:rPr lang="it-IT" sz="1600" dirty="0">
                <a:solidFill>
                  <a:prstClr val="black"/>
                </a:solidFill>
                <a:latin typeface="Calibri"/>
              </a:rPr>
              <a:t> e si è articolato in un calendario di </a:t>
            </a:r>
            <a:r>
              <a:rPr lang="it-IT" sz="1600" b="1" dirty="0">
                <a:solidFill>
                  <a:prstClr val="black"/>
                </a:solidFill>
                <a:latin typeface="Calibri"/>
              </a:rPr>
              <a:t>13 incontri presso i territori delle Aree Interne, </a:t>
            </a:r>
            <a:r>
              <a:rPr lang="it-IT" sz="1600" dirty="0">
                <a:solidFill>
                  <a:prstClr val="black"/>
                </a:solidFill>
                <a:latin typeface="Calibri"/>
              </a:rPr>
              <a:t>finalizzato ad un primo momento di confronto tra le istituzioni e le rappresentanze del territorio in vista della definizione delle Strategia territoriali d’area.</a:t>
            </a:r>
          </a:p>
        </p:txBody>
      </p:sp>
    </p:spTree>
    <p:extLst>
      <p:ext uri="{BB962C8B-B14F-4D97-AF65-F5344CB8AC3E}">
        <p14:creationId xmlns:p14="http://schemas.microsoft.com/office/powerpoint/2010/main" val="905385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 stato dell’arte (4/5)</a:t>
            </a:r>
          </a:p>
        </p:txBody>
      </p:sp>
      <p:sp>
        <p:nvSpPr>
          <p:cNvPr id="11" name="TextBox 6">
            <a:extLst>
              <a:ext uri="{FF2B5EF4-FFF2-40B4-BE49-F238E27FC236}">
                <a16:creationId xmlns:a16="http://schemas.microsoft.com/office/drawing/2014/main" id="{76E710BB-00F1-B9B4-5CE0-3B9C69B013F6}"/>
              </a:ext>
            </a:extLst>
          </p:cNvPr>
          <p:cNvSpPr txBox="1"/>
          <p:nvPr/>
        </p:nvSpPr>
        <p:spPr>
          <a:xfrm>
            <a:off x="6807888" y="2453105"/>
            <a:ext cx="2275152" cy="919401"/>
          </a:xfrm>
          <a:prstGeom prst="roundRect">
            <a:avLst/>
          </a:prstGeom>
          <a:solidFill>
            <a:srgbClr val="3BA64E">
              <a:alpha val="20000"/>
            </a:srgbClr>
          </a:solidFill>
        </p:spPr>
        <p:txBody>
          <a:bodyPr wrap="square">
            <a:spAutoFit/>
          </a:bodyPr>
          <a:lstStyle/>
          <a:p>
            <a:pPr algn="ctr"/>
            <a:r>
              <a:rPr lang="it-IT" sz="3200" b="1" dirty="0">
                <a:ln w="22225">
                  <a:solidFill>
                    <a:srgbClr val="C00000"/>
                  </a:solidFill>
                  <a:prstDash val="solid"/>
                </a:ln>
                <a:solidFill>
                  <a:srgbClr val="FF0000"/>
                </a:solidFill>
                <a:ea typeface="Calibri" panose="020F0502020204030204" pitchFamily="34" charset="0"/>
              </a:rPr>
              <a:t>3500 km</a:t>
            </a:r>
          </a:p>
          <a:p>
            <a:pPr algn="ctr"/>
            <a:r>
              <a:rPr lang="it-IT" sz="1600" i="1" dirty="0">
                <a:ea typeface="Calibri" panose="020F0502020204030204" pitchFamily="34" charset="0"/>
              </a:rPr>
              <a:t>percorsi</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12" name="TextBox 6">
            <a:extLst>
              <a:ext uri="{FF2B5EF4-FFF2-40B4-BE49-F238E27FC236}">
                <a16:creationId xmlns:a16="http://schemas.microsoft.com/office/drawing/2014/main" id="{0AE18F6C-8384-BF10-FE0C-EFE91636E312}"/>
              </a:ext>
            </a:extLst>
          </p:cNvPr>
          <p:cNvSpPr txBox="1"/>
          <p:nvPr/>
        </p:nvSpPr>
        <p:spPr>
          <a:xfrm>
            <a:off x="9212196" y="2443507"/>
            <a:ext cx="2275200" cy="919401"/>
          </a:xfrm>
          <a:prstGeom prst="roundRect">
            <a:avLst/>
          </a:prstGeom>
          <a:solidFill>
            <a:srgbClr val="3BA64E">
              <a:alpha val="20000"/>
            </a:srgbClr>
          </a:solidFill>
        </p:spPr>
        <p:txBody>
          <a:bodyPr wrap="square">
            <a:spAutoFit/>
          </a:bodyPr>
          <a:lstStyle/>
          <a:p>
            <a:pPr algn="ctr"/>
            <a:r>
              <a:rPr lang="it-IT" sz="3200" b="1" dirty="0">
                <a:ln w="22225">
                  <a:solidFill>
                    <a:srgbClr val="C00000"/>
                  </a:solidFill>
                  <a:prstDash val="solid"/>
                </a:ln>
                <a:solidFill>
                  <a:srgbClr val="FF0000"/>
                </a:solidFill>
              </a:rPr>
              <a:t>67</a:t>
            </a:r>
          </a:p>
          <a:p>
            <a:pPr algn="ctr"/>
            <a:r>
              <a:rPr lang="it-IT" sz="1600" i="1" dirty="0">
                <a:ea typeface="Calibri" panose="020F0502020204030204" pitchFamily="34" charset="0"/>
              </a:rPr>
              <a:t>Comuni visitati</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13" name="TextBox 6">
            <a:extLst>
              <a:ext uri="{FF2B5EF4-FFF2-40B4-BE49-F238E27FC236}">
                <a16:creationId xmlns:a16="http://schemas.microsoft.com/office/drawing/2014/main" id="{66BF2211-24DC-B5B6-FF57-9930C2901753}"/>
              </a:ext>
            </a:extLst>
          </p:cNvPr>
          <p:cNvSpPr txBox="1"/>
          <p:nvPr/>
        </p:nvSpPr>
        <p:spPr>
          <a:xfrm>
            <a:off x="9212196" y="3481851"/>
            <a:ext cx="2275200" cy="1191816"/>
          </a:xfrm>
          <a:prstGeom prst="roundRect">
            <a:avLst/>
          </a:prstGeom>
          <a:solidFill>
            <a:srgbClr val="3BA64E">
              <a:alpha val="20000"/>
            </a:srgbClr>
          </a:solidFill>
        </p:spPr>
        <p:txBody>
          <a:bodyPr wrap="square">
            <a:spAutoFit/>
          </a:bodyPr>
          <a:lstStyle/>
          <a:p>
            <a:pPr algn="ctr"/>
            <a:r>
              <a:rPr lang="it-IT" sz="1600" i="1" dirty="0">
                <a:solidFill>
                  <a:prstClr val="black"/>
                </a:solidFill>
                <a:latin typeface="Calibri"/>
              </a:rPr>
              <a:t> </a:t>
            </a:r>
            <a:r>
              <a:rPr lang="it-IT" sz="3200" b="1" dirty="0">
                <a:ln w="22225">
                  <a:solidFill>
                    <a:srgbClr val="C00000"/>
                  </a:solidFill>
                  <a:prstDash val="solid"/>
                </a:ln>
                <a:solidFill>
                  <a:srgbClr val="FF0000"/>
                </a:solidFill>
              </a:rPr>
              <a:t>350</a:t>
            </a:r>
          </a:p>
          <a:p>
            <a:pPr algn="ctr"/>
            <a:r>
              <a:rPr kumimoji="0" lang="it-IT" sz="1600" b="0" i="1" u="none" strike="noStrike" kern="1200" cap="none" spc="0" normalizeH="0" baseline="0" noProof="0" dirty="0">
                <a:ln>
                  <a:noFill/>
                </a:ln>
                <a:solidFill>
                  <a:prstClr val="black"/>
                </a:solidFill>
                <a:effectLst/>
                <a:uLnTx/>
                <a:uFillTx/>
                <a:latin typeface="Calibri"/>
                <a:ea typeface="+mn-ea"/>
                <a:cs typeface="+mn-cs"/>
              </a:rPr>
              <a:t>Sindaci incontrati sul territorio</a:t>
            </a:r>
          </a:p>
        </p:txBody>
      </p:sp>
      <p:sp>
        <p:nvSpPr>
          <p:cNvPr id="6" name="Rectangle: Rounded Corners 16">
            <a:extLst>
              <a:ext uri="{FF2B5EF4-FFF2-40B4-BE49-F238E27FC236}">
                <a16:creationId xmlns:a16="http://schemas.microsoft.com/office/drawing/2014/main" id="{2D3E8EC7-B21A-6174-1CDC-317DAC6BB778}"/>
              </a:ext>
            </a:extLst>
          </p:cNvPr>
          <p:cNvSpPr/>
          <p:nvPr/>
        </p:nvSpPr>
        <p:spPr>
          <a:xfrm>
            <a:off x="704603" y="969827"/>
            <a:ext cx="10782793" cy="1002364"/>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CasellaDiTesto 9">
            <a:extLst>
              <a:ext uri="{FF2B5EF4-FFF2-40B4-BE49-F238E27FC236}">
                <a16:creationId xmlns:a16="http://schemas.microsoft.com/office/drawing/2014/main" id="{D0580CDD-ABB6-E6F3-FAF6-52B469F2C227}"/>
              </a:ext>
            </a:extLst>
          </p:cNvPr>
          <p:cNvSpPr txBox="1"/>
          <p:nvPr/>
        </p:nvSpPr>
        <p:spPr>
          <a:xfrm>
            <a:off x="1005156" y="1097187"/>
            <a:ext cx="9796468"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effectLst/>
                <a:uLnTx/>
                <a:uFillTx/>
                <a:latin typeface="Calibri"/>
                <a:ea typeface="+mn-ea"/>
                <a:cs typeface="+mn-cs"/>
              </a:rPr>
              <a:t>COMUNICAZIONE DEL PRESIDENTE DI CONCERTO CON GLI ASSESSORI CAPARINI E SERTORI ALLA GIUNTA NELLA SEDUTA DEL 19 SETTEMBRE 2022 – </a:t>
            </a:r>
            <a:r>
              <a:rPr kumimoji="0" lang="it-IT" sz="1600" b="0" i="1" u="none" strike="noStrike" kern="1200" cap="none" spc="0" normalizeH="0" baseline="0" noProof="0" dirty="0">
                <a:ln>
                  <a:noFill/>
                </a:ln>
                <a:effectLst/>
                <a:uLnTx/>
                <a:uFillTx/>
                <a:latin typeface="Calibri"/>
                <a:ea typeface="+mn-ea"/>
                <a:cs typeface="+mn-cs"/>
              </a:rPr>
              <a:t>AGGIORNAMENTI SULLA STRATEGIA REGIONALE “AGENDA DEL CONTROESODO”: INDIVIDUAZIONE DELLE AREE INTERNE PER IL CICLO DI PROGRAMMAZIONE EUROPEA 2021-2027</a:t>
            </a:r>
            <a:endParaRPr kumimoji="0" lang="it-IT" sz="1600" b="0" i="0" u="none" strike="noStrike" kern="1200" cap="none" spc="0" normalizeH="0" baseline="0" noProof="0" dirty="0">
              <a:ln>
                <a:noFill/>
              </a:ln>
              <a:effectLst/>
              <a:uLnTx/>
              <a:uFillTx/>
              <a:latin typeface="Calibri"/>
              <a:ea typeface="+mn-ea"/>
              <a:cs typeface="+mn-cs"/>
            </a:endParaRPr>
          </a:p>
        </p:txBody>
      </p:sp>
      <p:sp>
        <p:nvSpPr>
          <p:cNvPr id="14" name="CasellaDiTesto 13">
            <a:extLst>
              <a:ext uri="{FF2B5EF4-FFF2-40B4-BE49-F238E27FC236}">
                <a16:creationId xmlns:a16="http://schemas.microsoft.com/office/drawing/2014/main" id="{AA613EAB-8437-E939-6D0E-B86E7C5D4A3E}"/>
              </a:ext>
            </a:extLst>
          </p:cNvPr>
          <p:cNvSpPr txBox="1"/>
          <p:nvPr/>
        </p:nvSpPr>
        <p:spPr>
          <a:xfrm>
            <a:off x="1349368" y="1989608"/>
            <a:ext cx="5521695" cy="4175502"/>
          </a:xfrm>
          <a:prstGeom prst="rect">
            <a:avLst/>
          </a:prstGeom>
          <a:noFill/>
        </p:spPr>
        <p:txBody>
          <a:bodyPr wrap="square" rtlCol="0">
            <a:spAutoFit/>
          </a:bodyPr>
          <a:lstStyle/>
          <a:p>
            <a:pPr>
              <a:spcAft>
                <a:spcPts val="200"/>
              </a:spcAft>
            </a:pPr>
            <a:r>
              <a:rPr lang="it-IT" b="1" dirty="0">
                <a:solidFill>
                  <a:srgbClr val="007836"/>
                </a:solidFill>
              </a:rPr>
              <a:t>Calendario</a:t>
            </a:r>
          </a:p>
          <a:p>
            <a:pPr algn="just">
              <a:spcAft>
                <a:spcPts val="200"/>
              </a:spcAft>
            </a:pPr>
            <a:r>
              <a:rPr lang="it-IT" sz="1600" dirty="0"/>
              <a:t>29 giugno 		Oltrepò pavese</a:t>
            </a:r>
          </a:p>
          <a:p>
            <a:pPr>
              <a:spcAft>
                <a:spcPts val="200"/>
              </a:spcAft>
            </a:pPr>
            <a:r>
              <a:rPr lang="it-IT" sz="1600" dirty="0"/>
              <a:t>7 luglio 		Valcamonica</a:t>
            </a:r>
          </a:p>
          <a:p>
            <a:pPr>
              <a:spcAft>
                <a:spcPts val="200"/>
              </a:spcAft>
            </a:pPr>
            <a:r>
              <a:rPr lang="it-IT" sz="1600" dirty="0"/>
              <a:t>11 luglio 		Alto Lago di Como e Valli del Lario</a:t>
            </a:r>
          </a:p>
          <a:p>
            <a:pPr>
              <a:spcAft>
                <a:spcPts val="200"/>
              </a:spcAft>
            </a:pPr>
            <a:r>
              <a:rPr lang="it-IT" sz="1600" dirty="0"/>
              <a:t>		Lario </a:t>
            </a:r>
            <a:r>
              <a:rPr lang="it-IT" sz="1600" dirty="0" err="1"/>
              <a:t>Intelvese</a:t>
            </a:r>
            <a:r>
              <a:rPr lang="it-IT" sz="1600" dirty="0"/>
              <a:t> e Valli Lario Ceresio</a:t>
            </a:r>
          </a:p>
          <a:p>
            <a:pPr>
              <a:spcAft>
                <a:spcPts val="200"/>
              </a:spcAft>
            </a:pPr>
            <a:r>
              <a:rPr lang="it-IT" sz="1600" dirty="0"/>
              <a:t>8 settembre 	Valchiavenna</a:t>
            </a:r>
          </a:p>
          <a:p>
            <a:pPr>
              <a:spcAft>
                <a:spcPts val="200"/>
              </a:spcAft>
            </a:pPr>
            <a:r>
              <a:rPr lang="it-IT" sz="1600" dirty="0"/>
              <a:t>19 settembre 	Valle Brembana – Morbegno</a:t>
            </a:r>
          </a:p>
          <a:p>
            <a:pPr>
              <a:spcAft>
                <a:spcPts val="200"/>
              </a:spcAft>
            </a:pPr>
            <a:r>
              <a:rPr lang="it-IT" sz="1600" dirty="0"/>
              <a:t>28 settembre 	Laghi Bergamaschi – Sebino Bresciano</a:t>
            </a:r>
          </a:p>
          <a:p>
            <a:pPr>
              <a:spcAft>
                <a:spcPts val="200"/>
              </a:spcAft>
            </a:pPr>
            <a:r>
              <a:rPr lang="it-IT" sz="1600" dirty="0"/>
              <a:t>30 settembre 	</a:t>
            </a:r>
            <a:r>
              <a:rPr lang="it-IT" sz="1600" dirty="0" err="1"/>
              <a:t>Piambello</a:t>
            </a:r>
            <a:r>
              <a:rPr lang="it-IT" sz="1600" dirty="0"/>
              <a:t>-Verbano</a:t>
            </a:r>
          </a:p>
          <a:p>
            <a:pPr>
              <a:spcAft>
                <a:spcPts val="200"/>
              </a:spcAft>
            </a:pPr>
            <a:r>
              <a:rPr lang="it-IT" sz="1600" dirty="0"/>
              <a:t>12 ottobre 	Oltrepò mantovano</a:t>
            </a:r>
          </a:p>
          <a:p>
            <a:pPr>
              <a:spcAft>
                <a:spcPts val="200"/>
              </a:spcAft>
            </a:pPr>
            <a:r>
              <a:rPr lang="it-IT" sz="1600" dirty="0"/>
              <a:t>14 ottobre		Lario Orientale – S. Martino e Imagna</a:t>
            </a:r>
          </a:p>
          <a:p>
            <a:pPr>
              <a:spcAft>
                <a:spcPts val="200"/>
              </a:spcAft>
            </a:pPr>
            <a:r>
              <a:rPr lang="it-IT" sz="1600" dirty="0"/>
              <a:t>17 ottobre		Val Trompia</a:t>
            </a:r>
          </a:p>
          <a:p>
            <a:pPr>
              <a:spcAft>
                <a:spcPts val="200"/>
              </a:spcAft>
            </a:pPr>
            <a:r>
              <a:rPr lang="it-IT" sz="1600" dirty="0"/>
              <a:t>20 ottobre		Val Sabbia e Alto Garda</a:t>
            </a:r>
          </a:p>
          <a:p>
            <a:pPr>
              <a:spcAft>
                <a:spcPts val="200"/>
              </a:spcAft>
            </a:pPr>
            <a:r>
              <a:rPr lang="it-IT" sz="1600" dirty="0"/>
              <a:t>27 ottobre		Lomellina</a:t>
            </a:r>
          </a:p>
          <a:p>
            <a:pPr>
              <a:spcAft>
                <a:spcPts val="200"/>
              </a:spcAft>
            </a:pPr>
            <a:r>
              <a:rPr lang="it-IT" sz="1600" dirty="0"/>
              <a:t>18 novembre	Val Seriana e Val di Scalve	</a:t>
            </a:r>
            <a:endParaRPr lang="it-IT" dirty="0"/>
          </a:p>
        </p:txBody>
      </p:sp>
      <p:sp>
        <p:nvSpPr>
          <p:cNvPr id="5" name="TextBox 6">
            <a:extLst>
              <a:ext uri="{FF2B5EF4-FFF2-40B4-BE49-F238E27FC236}">
                <a16:creationId xmlns:a16="http://schemas.microsoft.com/office/drawing/2014/main" id="{96F192E2-9CF0-515A-8151-8CF7F64B852C}"/>
              </a:ext>
            </a:extLst>
          </p:cNvPr>
          <p:cNvSpPr txBox="1"/>
          <p:nvPr/>
        </p:nvSpPr>
        <p:spPr>
          <a:xfrm>
            <a:off x="7610196" y="4783012"/>
            <a:ext cx="3204000" cy="1191816"/>
          </a:xfrm>
          <a:prstGeom prst="roundRect">
            <a:avLst/>
          </a:prstGeom>
          <a:solidFill>
            <a:srgbClr val="3BA64E">
              <a:alpha val="20000"/>
            </a:srgbClr>
          </a:solidFill>
        </p:spPr>
        <p:txBody>
          <a:bodyPr wrap="square">
            <a:spAutoFit/>
          </a:bodyPr>
          <a:lstStyle/>
          <a:p>
            <a:pPr algn="ctr"/>
            <a:r>
              <a:rPr lang="it-IT" sz="3200" b="1" dirty="0">
                <a:ln w="22225">
                  <a:solidFill>
                    <a:srgbClr val="C00000"/>
                  </a:solidFill>
                  <a:prstDash val="solid"/>
                </a:ln>
                <a:solidFill>
                  <a:srgbClr val="FF0000"/>
                </a:solidFill>
                <a:ea typeface="Calibri" panose="020F0502020204030204" pitchFamily="34" charset="0"/>
              </a:rPr>
              <a:t>1000</a:t>
            </a:r>
          </a:p>
          <a:p>
            <a:pPr algn="ctr"/>
            <a:r>
              <a:rPr lang="it-IT" sz="1600" i="1" dirty="0">
                <a:ea typeface="Calibri" panose="020F0502020204030204" pitchFamily="34" charset="0"/>
              </a:rPr>
              <a:t>Partecipanti e stakeholder incontrati ai kick-off</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21FED5D4-F5FF-219E-4C70-B8900156D0C1}"/>
              </a:ext>
            </a:extLst>
          </p:cNvPr>
          <p:cNvSpPr txBox="1"/>
          <p:nvPr/>
        </p:nvSpPr>
        <p:spPr>
          <a:xfrm>
            <a:off x="6807888" y="3481851"/>
            <a:ext cx="2275151" cy="1191816"/>
          </a:xfrm>
          <a:prstGeom prst="roundRect">
            <a:avLst/>
          </a:prstGeom>
          <a:solidFill>
            <a:srgbClr val="3BA64E">
              <a:alpha val="20000"/>
            </a:srgbClr>
          </a:solidFill>
        </p:spPr>
        <p:txBody>
          <a:bodyPr wrap="square">
            <a:spAutoFit/>
          </a:bodyPr>
          <a:lstStyle/>
          <a:p>
            <a:pPr algn="ctr"/>
            <a:r>
              <a:rPr lang="it-IT" sz="1600" i="1" dirty="0">
                <a:solidFill>
                  <a:prstClr val="black"/>
                </a:solidFill>
                <a:latin typeface="Calibri"/>
              </a:rPr>
              <a:t> </a:t>
            </a:r>
            <a:r>
              <a:rPr lang="it-IT" sz="3200" b="1" dirty="0">
                <a:ln w="22225">
                  <a:solidFill>
                    <a:srgbClr val="C00000"/>
                  </a:solidFill>
                  <a:prstDash val="solid"/>
                </a:ln>
                <a:solidFill>
                  <a:srgbClr val="FF0000"/>
                </a:solidFill>
                <a:latin typeface="Calibri"/>
              </a:rPr>
              <a:t>488</a:t>
            </a:r>
            <a:endParaRPr lang="it-IT" sz="3200" b="1" dirty="0">
              <a:ln w="22225">
                <a:solidFill>
                  <a:srgbClr val="C00000"/>
                </a:solidFill>
                <a:prstDash val="solid"/>
              </a:ln>
              <a:solidFill>
                <a:srgbClr val="FF0000"/>
              </a:solidFill>
            </a:endParaRPr>
          </a:p>
          <a:p>
            <a:pPr algn="ctr"/>
            <a:r>
              <a:rPr kumimoji="0" lang="it-IT" sz="1600" b="0" i="1" u="none" strike="noStrike" kern="1200" cap="none" spc="0" normalizeH="0" baseline="0" noProof="0" dirty="0">
                <a:ln>
                  <a:noFill/>
                </a:ln>
                <a:solidFill>
                  <a:prstClr val="black"/>
                </a:solidFill>
                <a:effectLst/>
                <a:uLnTx/>
                <a:uFillTx/>
                <a:latin typeface="Calibri"/>
                <a:ea typeface="+mn-ea"/>
                <a:cs typeface="+mn-cs"/>
              </a:rPr>
              <a:t>Comuni coinvolti nella Strategia regionale</a:t>
            </a:r>
          </a:p>
        </p:txBody>
      </p:sp>
    </p:spTree>
    <p:extLst>
      <p:ext uri="{BB962C8B-B14F-4D97-AF65-F5344CB8AC3E}">
        <p14:creationId xmlns:p14="http://schemas.microsoft.com/office/powerpoint/2010/main" val="96314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con angoli arrotondati 4">
            <a:extLst>
              <a:ext uri="{FF2B5EF4-FFF2-40B4-BE49-F238E27FC236}">
                <a16:creationId xmlns:a16="http://schemas.microsoft.com/office/drawing/2014/main" id="{EE289D76-0003-4D4B-0DE7-ABFEBF1CD890}"/>
              </a:ext>
            </a:extLst>
          </p:cNvPr>
          <p:cNvSpPr/>
          <p:nvPr/>
        </p:nvSpPr>
        <p:spPr>
          <a:xfrm>
            <a:off x="6802805" y="956342"/>
            <a:ext cx="3661337" cy="341111"/>
          </a:xfrm>
          <a:prstGeom prst="round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con angoli arrotondati 14">
            <a:extLst>
              <a:ext uri="{FF2B5EF4-FFF2-40B4-BE49-F238E27FC236}">
                <a16:creationId xmlns:a16="http://schemas.microsoft.com/office/drawing/2014/main" id="{F198AA05-8C3F-AA56-9236-9D5B34CC07E2}"/>
              </a:ext>
            </a:extLst>
          </p:cNvPr>
          <p:cNvSpPr/>
          <p:nvPr/>
        </p:nvSpPr>
        <p:spPr>
          <a:xfrm>
            <a:off x="6802805" y="2676570"/>
            <a:ext cx="3661337" cy="341111"/>
          </a:xfrm>
          <a:prstGeom prst="round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1162064" y="1321978"/>
            <a:ext cx="4420109" cy="5098832"/>
          </a:xfrm>
          <a:prstGeom prst="rect">
            <a:avLst/>
          </a:prstGeom>
          <a:noFill/>
        </p:spPr>
        <p:txBody>
          <a:bodyPr wrap="square">
            <a:spAutoFit/>
          </a:bodyPr>
          <a:lstStyle/>
          <a:p>
            <a:pPr algn="just">
              <a:lnSpc>
                <a:spcPct val="125000"/>
              </a:lnSpc>
              <a:spcAft>
                <a:spcPts val="800"/>
              </a:spcAft>
            </a:pPr>
            <a:r>
              <a:rPr lang="it-IT" sz="1600" dirty="0">
                <a:cs typeface="Calibri Light" panose="020F0302020204030204" pitchFamily="34" charset="0"/>
              </a:rPr>
              <a:t>In collaborazione con il gruppo di ricerca del Dipartimento di Architettura e Studi Urbani (</a:t>
            </a:r>
            <a:r>
              <a:rPr lang="it-IT" sz="1600" dirty="0" err="1">
                <a:cs typeface="Calibri Light" panose="020F0302020204030204" pitchFamily="34" charset="0"/>
              </a:rPr>
              <a:t>DAStU</a:t>
            </a:r>
            <a:r>
              <a:rPr lang="it-IT" sz="1600" dirty="0">
                <a:cs typeface="Calibri Light" panose="020F0302020204030204" pitchFamily="34" charset="0"/>
              </a:rPr>
              <a:t>) del Politecnico di Milano è stato definito un </a:t>
            </a:r>
            <a:r>
              <a:rPr lang="it-IT" sz="1600" b="1" dirty="0">
                <a:cs typeface="Calibri Light" panose="020F0302020204030204" pitchFamily="34" charset="0"/>
              </a:rPr>
              <a:t>programma di percorsi locali</a:t>
            </a:r>
            <a:r>
              <a:rPr lang="it-IT" sz="1600" dirty="0">
                <a:cs typeface="Calibri Light" panose="020F0302020204030204" pitchFamily="34" charset="0"/>
              </a:rPr>
              <a:t> articolato in due incontri per area volti all’animazione strategica per individuare le priorità tematiche nelle aree. </a:t>
            </a:r>
          </a:p>
          <a:p>
            <a:pPr algn="just">
              <a:lnSpc>
                <a:spcPct val="125000"/>
              </a:lnSpc>
              <a:spcAft>
                <a:spcPts val="800"/>
              </a:spcAft>
            </a:pPr>
            <a:r>
              <a:rPr lang="it-IT" sz="1600" dirty="0">
                <a:cs typeface="Calibri Light" panose="020F0302020204030204" pitchFamily="34" charset="0"/>
              </a:rPr>
              <a:t>I 28 incontri (due per area) rappresentano momenti di lavoro collettivo, costituiti essenzialmente da tavoli di discussione a cui parteciperanno i principali attori istituzionali, associazioni e operatori economici attivi sul territorio, con l’obiettivo di stimolare la riflessione sulle potenzialità e criticità dell’area e individuare suggestioni, idee e progettualità che possano contribuire alla costruzione della strategia.</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 stato dell’arte (5/5)</a:t>
            </a:r>
          </a:p>
        </p:txBody>
      </p:sp>
      <p:sp>
        <p:nvSpPr>
          <p:cNvPr id="8" name="Rectangle: Rounded Corners 16">
            <a:extLst>
              <a:ext uri="{FF2B5EF4-FFF2-40B4-BE49-F238E27FC236}">
                <a16:creationId xmlns:a16="http://schemas.microsoft.com/office/drawing/2014/main" id="{15BC1A8D-71DF-E9DF-950C-48D4E438AA7D}"/>
              </a:ext>
            </a:extLst>
          </p:cNvPr>
          <p:cNvSpPr/>
          <p:nvPr/>
        </p:nvSpPr>
        <p:spPr>
          <a:xfrm>
            <a:off x="6255674" y="857364"/>
            <a:ext cx="5027786" cy="5252194"/>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CasellaDiTesto 11">
            <a:extLst>
              <a:ext uri="{FF2B5EF4-FFF2-40B4-BE49-F238E27FC236}">
                <a16:creationId xmlns:a16="http://schemas.microsoft.com/office/drawing/2014/main" id="{BC7378DA-7BED-817C-850A-801C0CE7738C}"/>
              </a:ext>
            </a:extLst>
          </p:cNvPr>
          <p:cNvSpPr txBox="1"/>
          <p:nvPr/>
        </p:nvSpPr>
        <p:spPr>
          <a:xfrm>
            <a:off x="6457459" y="956342"/>
            <a:ext cx="4820631" cy="1585049"/>
          </a:xfrm>
          <a:prstGeom prst="rect">
            <a:avLst/>
          </a:prstGeom>
          <a:noFill/>
        </p:spPr>
        <p:txBody>
          <a:bodyPr wrap="square" rtlCol="0">
            <a:spAutoFit/>
          </a:bodyPr>
          <a:lstStyle/>
          <a:p>
            <a:pPr marL="714375" defTabSz="714375">
              <a:spcAft>
                <a:spcPts val="1200"/>
              </a:spcAft>
              <a:defRPr/>
            </a:pPr>
            <a:r>
              <a:rPr lang="it-IT" sz="1600" b="1" dirty="0">
                <a:solidFill>
                  <a:prstClr val="black"/>
                </a:solidFill>
                <a:latin typeface="Calibri"/>
              </a:rPr>
              <a:t>Percorsi avviati/conclusi nel 2022</a:t>
            </a:r>
            <a:endParaRPr kumimoji="0" lang="it-IT" sz="1600" b="1"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u="none" strike="noStrike" kern="1200" cap="none" spc="0" normalizeH="0" baseline="0" noProof="0" dirty="0">
                <a:ln>
                  <a:noFill/>
                </a:ln>
                <a:solidFill>
                  <a:prstClr val="black"/>
                </a:solidFill>
                <a:effectLst/>
                <a:uLnTx/>
                <a:uFillTx/>
                <a:latin typeface="Calibri"/>
                <a:ea typeface="+mn-ea"/>
                <a:cs typeface="+mn-cs"/>
              </a:rPr>
              <a:t>Valchiavenna (14/10 e 14/11)</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u="none" strike="noStrike" kern="1200" cap="none" spc="0" normalizeH="0" baseline="0" noProof="0" dirty="0">
                <a:ln>
                  <a:noFill/>
                </a:ln>
                <a:solidFill>
                  <a:prstClr val="black"/>
                </a:solidFill>
                <a:effectLst/>
                <a:uLnTx/>
                <a:uFillTx/>
                <a:latin typeface="Calibri"/>
                <a:ea typeface="+mn-ea"/>
                <a:cs typeface="+mn-cs"/>
              </a:rPr>
              <a:t>Appennino Lombardo – Alto Oltrepò Pavese (07/11 e 28/11) </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u="none" strike="noStrike" kern="1200" cap="none" spc="0" normalizeH="0" baseline="0" noProof="0" dirty="0">
                <a:ln>
                  <a:noFill/>
                </a:ln>
                <a:solidFill>
                  <a:prstClr val="black"/>
                </a:solidFill>
                <a:effectLst/>
                <a:uLnTx/>
                <a:uFillTx/>
                <a:latin typeface="Calibri"/>
                <a:ea typeface="+mn-ea"/>
                <a:cs typeface="+mn-cs"/>
              </a:rPr>
              <a:t>Alto Lago di Como e Valli del Lario (09/11 e 02/12)</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u="none" strike="noStrike" kern="1200" cap="none" spc="0" normalizeH="0" baseline="0" noProof="0" dirty="0">
                <a:ln>
                  <a:noFill/>
                </a:ln>
                <a:solidFill>
                  <a:prstClr val="black"/>
                </a:solidFill>
                <a:effectLst/>
                <a:uLnTx/>
                <a:uFillTx/>
                <a:latin typeface="Calibri"/>
                <a:ea typeface="+mn-ea"/>
                <a:cs typeface="+mn-cs"/>
              </a:rPr>
              <a:t>Val Trompia (05/12 e 20/12)</a:t>
            </a:r>
          </a:p>
        </p:txBody>
      </p:sp>
      <p:sp>
        <p:nvSpPr>
          <p:cNvPr id="14" name="CasellaDiTesto 13">
            <a:extLst>
              <a:ext uri="{FF2B5EF4-FFF2-40B4-BE49-F238E27FC236}">
                <a16:creationId xmlns:a16="http://schemas.microsoft.com/office/drawing/2014/main" id="{79C25445-0BFF-56E6-242F-44FB817157B2}"/>
              </a:ext>
            </a:extLst>
          </p:cNvPr>
          <p:cNvSpPr txBox="1"/>
          <p:nvPr/>
        </p:nvSpPr>
        <p:spPr>
          <a:xfrm>
            <a:off x="6452832" y="2676570"/>
            <a:ext cx="4011310" cy="3262432"/>
          </a:xfrm>
          <a:prstGeom prst="rect">
            <a:avLst/>
          </a:prstGeom>
          <a:noFill/>
        </p:spPr>
        <p:txBody>
          <a:bodyPr wrap="square" rtlCol="0">
            <a:spAutoFit/>
          </a:bodyPr>
          <a:lstStyle/>
          <a:p>
            <a:pPr algn="ctr">
              <a:spcAft>
                <a:spcPts val="600"/>
              </a:spcAft>
              <a:defRPr/>
            </a:pPr>
            <a:r>
              <a:rPr lang="it-IT" sz="1600" b="1" dirty="0">
                <a:solidFill>
                  <a:prstClr val="black"/>
                </a:solidFill>
                <a:latin typeface="Calibri"/>
              </a:rPr>
              <a:t>Percorsi da avviare nel 2023</a:t>
            </a:r>
            <a:endParaRPr kumimoji="0" lang="it-IT" sz="1600" b="1"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Lario </a:t>
            </a:r>
            <a:r>
              <a:rPr kumimoji="0" lang="it-IT" sz="1400" b="0" i="0" u="none" strike="noStrike" kern="1200" cap="none" spc="0" normalizeH="0" baseline="0" noProof="0" dirty="0" err="1">
                <a:ln>
                  <a:noFill/>
                </a:ln>
                <a:solidFill>
                  <a:prstClr val="black"/>
                </a:solidFill>
                <a:effectLst/>
                <a:uLnTx/>
                <a:uFillTx/>
                <a:latin typeface="Calibri"/>
                <a:ea typeface="+mn-ea"/>
                <a:cs typeface="+mn-cs"/>
              </a:rPr>
              <a:t>Intelvese</a:t>
            </a:r>
            <a:r>
              <a:rPr kumimoji="0" lang="it-IT" sz="1400" b="0" i="0" u="none" strike="noStrike" kern="1200" cap="none" spc="0" normalizeH="0" baseline="0" noProof="0" dirty="0">
                <a:ln>
                  <a:noFill/>
                </a:ln>
                <a:solidFill>
                  <a:prstClr val="black"/>
                </a:solidFill>
                <a:effectLst/>
                <a:uLnTx/>
                <a:uFillTx/>
                <a:latin typeface="Calibri"/>
                <a:ea typeface="+mn-ea"/>
                <a:cs typeface="+mn-cs"/>
              </a:rPr>
              <a:t> e Valli Lario Ceresio</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Valcamonica</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Val Sabbia - Alto Garda</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err="1">
                <a:ln>
                  <a:noFill/>
                </a:ln>
                <a:solidFill>
                  <a:prstClr val="black"/>
                </a:solidFill>
                <a:effectLst/>
                <a:uLnTx/>
                <a:uFillTx/>
                <a:latin typeface="Calibri"/>
                <a:ea typeface="+mn-ea"/>
                <a:cs typeface="+mn-cs"/>
              </a:rPr>
              <a:t>Piambello</a:t>
            </a:r>
            <a:r>
              <a:rPr kumimoji="0" lang="it-IT" sz="1400" b="0" i="0" u="none" strike="noStrike" kern="1200" cap="none" spc="0" normalizeH="0" baseline="0" noProof="0" dirty="0">
                <a:ln>
                  <a:noFill/>
                </a:ln>
                <a:solidFill>
                  <a:prstClr val="black"/>
                </a:solidFill>
                <a:effectLst/>
                <a:uLnTx/>
                <a:uFillTx/>
                <a:latin typeface="Calibri"/>
                <a:ea typeface="+mn-ea"/>
                <a:cs typeface="+mn-cs"/>
              </a:rPr>
              <a:t> e Valli del Verbano</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Oltrepò Mantovano</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Valle Seriana e Val di Scalve</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Valle Brembana e Valtellina di Morbegno</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Lomellina</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Laghi Bergamaschi - Sebino Bresciano</a:t>
            </a:r>
          </a:p>
          <a:p>
            <a:pPr marL="285750" marR="0" lvl="0" indent="-2857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Lario Orientale – Valle S. Martino e Valle Imagna</a:t>
            </a:r>
            <a:endParaRPr lang="it-IT" dirty="0"/>
          </a:p>
        </p:txBody>
      </p:sp>
    </p:spTree>
    <p:extLst>
      <p:ext uri="{BB962C8B-B14F-4D97-AF65-F5344CB8AC3E}">
        <p14:creationId xmlns:p14="http://schemas.microsoft.com/office/powerpoint/2010/main" val="3373354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6962641" y="1034537"/>
            <a:ext cx="4621346" cy="1533753"/>
          </a:xfrm>
          <a:prstGeom prst="rect">
            <a:avLst/>
          </a:prstGeom>
          <a:noFill/>
        </p:spPr>
        <p:txBody>
          <a:bodyPr wrap="square">
            <a:spAutoFit/>
          </a:bodyPr>
          <a:lstStyle/>
          <a:p>
            <a:pPr>
              <a:lnSpc>
                <a:spcPct val="125000"/>
              </a:lnSpc>
              <a:spcAft>
                <a:spcPts val="800"/>
              </a:spcAft>
            </a:pPr>
            <a:r>
              <a:rPr lang="it-IT" sz="1200" dirty="0">
                <a:solidFill>
                  <a:srgbClr val="000000"/>
                </a:solidFill>
                <a:effectLst/>
                <a:ea typeface="Calibri" panose="020F0502020204030204" pitchFamily="34" charset="0"/>
              </a:rPr>
              <a:t>Approvazione con DGR. n. 8026 del 2018 </a:t>
            </a:r>
            <a:endParaRPr lang="it-IT" sz="1200" dirty="0">
              <a:effectLst/>
              <a:ea typeface="Calibri" panose="020F0502020204030204" pitchFamily="34" charset="0"/>
            </a:endParaRPr>
          </a:p>
          <a:p>
            <a:pPr algn="just"/>
            <a:r>
              <a:rPr lang="it-IT" sz="1200" dirty="0">
                <a:solidFill>
                  <a:srgbClr val="000000"/>
                </a:solidFill>
                <a:effectLst/>
                <a:ea typeface="Calibri" panose="020F0502020204030204" pitchFamily="34" charset="0"/>
              </a:rPr>
              <a:t>Ogni anno viene approvata una DGR di aggiornamento delle progettualità (atto integrativo). L’ultima è la D.G.R. n. 6942 del 12.09.2022, con finanziamento di 31 milioni di euro.</a:t>
            </a:r>
            <a:endParaRPr lang="it-IT" sz="1200" dirty="0">
              <a:effectLst/>
              <a:ea typeface="Calibri" panose="020F0502020204030204" pitchFamily="34" charset="0"/>
            </a:endParaRPr>
          </a:p>
          <a:p>
            <a:pPr algn="just"/>
            <a:r>
              <a:rPr lang="it-IT" sz="1200" dirty="0">
                <a:solidFill>
                  <a:srgbClr val="000000"/>
                </a:solidFill>
                <a:effectLst/>
                <a:ea typeface="Calibri" panose="020F0502020204030204" pitchFamily="34" charset="0"/>
              </a:rPr>
              <a:t>L’AQST riceve gli introiti dei canoni idrici. </a:t>
            </a:r>
            <a:endParaRPr lang="it-IT" sz="1200" dirty="0">
              <a:effectLst/>
              <a:ea typeface="Calibri" panose="020F0502020204030204" pitchFamily="34" charset="0"/>
            </a:endParaRPr>
          </a:p>
          <a:p>
            <a:pPr algn="just"/>
            <a:r>
              <a:rPr lang="it-IT" sz="1200" dirty="0">
                <a:solidFill>
                  <a:srgbClr val="000000"/>
                </a:solidFill>
                <a:effectLst/>
                <a:ea typeface="Calibri" panose="020F0502020204030204" pitchFamily="34" charset="0"/>
              </a:rPr>
              <a:t>Totale finanziamenti dal 2018 a oggi: circa 170 milioni di euro. </a:t>
            </a:r>
            <a:endParaRPr kumimoji="0" lang="it-IT" sz="1200" b="0" i="1" u="none" strike="noStrike" kern="1200" cap="none" spc="0" normalizeH="0" baseline="0" noProof="0" dirty="0">
              <a:ln>
                <a:noFill/>
              </a:ln>
              <a:solidFill>
                <a:prstClr val="black"/>
              </a:solidFill>
              <a:effectLst/>
              <a:uLnTx/>
              <a:uFillTx/>
              <a:ea typeface="+mn-ea"/>
              <a:cs typeface="+mn-cs"/>
            </a:endParaRPr>
          </a:p>
          <a:p>
            <a:pPr>
              <a:spcAft>
                <a:spcPts val="800"/>
              </a:spcAft>
            </a:pPr>
            <a:endParaRPr lang="it-IT"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Accordi Quadro di Sviluppo Territoriale (AQST) (1/2) </a:t>
            </a:r>
          </a:p>
        </p:txBody>
      </p:sp>
      <p:sp>
        <p:nvSpPr>
          <p:cNvPr id="6" name="TextBox 6">
            <a:extLst>
              <a:ext uri="{FF2B5EF4-FFF2-40B4-BE49-F238E27FC236}">
                <a16:creationId xmlns:a16="http://schemas.microsoft.com/office/drawing/2014/main" id="{81FC7BB8-C999-A52B-87B1-13C7CDB964D8}"/>
              </a:ext>
            </a:extLst>
          </p:cNvPr>
          <p:cNvSpPr txBox="1"/>
          <p:nvPr/>
        </p:nvSpPr>
        <p:spPr>
          <a:xfrm>
            <a:off x="444131" y="988280"/>
            <a:ext cx="5584464" cy="1464231"/>
          </a:xfrm>
          <a:prstGeom prst="roundRect">
            <a:avLst/>
          </a:prstGeom>
          <a:solidFill>
            <a:schemeClr val="accent6">
              <a:lumMod val="60000"/>
              <a:lumOff val="40000"/>
              <a:alpha val="20000"/>
            </a:schemeClr>
          </a:solidFill>
        </p:spPr>
        <p:txBody>
          <a:bodyPr wrap="square">
            <a:spAutoFit/>
          </a:bodyPr>
          <a:lstStyle/>
          <a:p>
            <a:pPr algn="just"/>
            <a:r>
              <a:rPr lang="it-IT" sz="1600" b="1" dirty="0">
                <a:solidFill>
                  <a:srgbClr val="000000"/>
                </a:solidFill>
                <a:effectLst/>
                <a:ea typeface="Calibri" panose="020F0502020204030204" pitchFamily="34" charset="0"/>
              </a:rPr>
              <a:t>AQST SONDRIO – ACCORDO QUADRO DI SVILUPPO TERRITORIALE PER LA REALIZZAZIONE DI UN PROGRAMMA DI ATTIVITA' ED INTERVENTI PER L'ATTUAZIONE DELLE POLITICHE REGIONALI CONCERNENTE L'AMBITO TERRITORIALE DELLA PROVINCIA DI SONDRIO </a:t>
            </a:r>
            <a:r>
              <a:rPr lang="it-IT" sz="1600" dirty="0">
                <a:solidFill>
                  <a:srgbClr val="000000"/>
                </a:solidFill>
                <a:effectLst/>
                <a:ea typeface="Calibri" panose="020F0502020204030204" pitchFamily="34" charset="0"/>
              </a:rPr>
              <a:t>(AQST provinciale)</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11" name="TextBox 6">
            <a:extLst>
              <a:ext uri="{FF2B5EF4-FFF2-40B4-BE49-F238E27FC236}">
                <a16:creationId xmlns:a16="http://schemas.microsoft.com/office/drawing/2014/main" id="{5ADAACBF-4CBF-8799-E022-E82E9E16C6E5}"/>
              </a:ext>
            </a:extLst>
          </p:cNvPr>
          <p:cNvSpPr txBox="1"/>
          <p:nvPr/>
        </p:nvSpPr>
        <p:spPr>
          <a:xfrm>
            <a:off x="444131" y="4405489"/>
            <a:ext cx="5584464" cy="1464231"/>
          </a:xfrm>
          <a:prstGeom prst="roundRect">
            <a:avLst/>
          </a:prstGeom>
          <a:solidFill>
            <a:schemeClr val="accent6">
              <a:lumMod val="60000"/>
              <a:lumOff val="40000"/>
              <a:alpha val="20000"/>
            </a:schemeClr>
          </a:solidFill>
        </p:spPr>
        <p:txBody>
          <a:bodyPr wrap="square">
            <a:spAutoFit/>
          </a:bodyPr>
          <a:lstStyle/>
          <a:p>
            <a:pPr algn="just"/>
            <a:r>
              <a:rPr lang="it-IT" sz="1600" b="1" dirty="0">
                <a:effectLst/>
                <a:ea typeface="Calibri" panose="020F0502020204030204" pitchFamily="34" charset="0"/>
              </a:rPr>
              <a:t>AQST TRE VALLI – ACCORDO QUADRO DI SVILUPPO TERRITORIALE PER LA RIQUALIFICAZIONE, LO SVILUPPO E LA VALORIZZAZIONE TURISTICA DEL COMPRENSORIO DELLE TRE VALLI (VALLE CAMONICA – VALLE TROMPIA – VALLE SABBIA) </a:t>
            </a:r>
            <a:r>
              <a:rPr lang="it-IT" sz="1600" dirty="0">
                <a:effectLst/>
                <a:ea typeface="Calibri" panose="020F0502020204030204" pitchFamily="34" charset="0"/>
              </a:rPr>
              <a:t>(AQST tematico)</a:t>
            </a:r>
          </a:p>
        </p:txBody>
      </p:sp>
      <p:sp>
        <p:nvSpPr>
          <p:cNvPr id="12" name="TextBox 6">
            <a:extLst>
              <a:ext uri="{FF2B5EF4-FFF2-40B4-BE49-F238E27FC236}">
                <a16:creationId xmlns:a16="http://schemas.microsoft.com/office/drawing/2014/main" id="{3D6EC309-7BC2-D3CB-F4B4-EAE4EBDA1D52}"/>
              </a:ext>
            </a:extLst>
          </p:cNvPr>
          <p:cNvSpPr txBox="1"/>
          <p:nvPr/>
        </p:nvSpPr>
        <p:spPr>
          <a:xfrm>
            <a:off x="444131" y="2695992"/>
            <a:ext cx="5584464" cy="1464231"/>
          </a:xfrm>
          <a:prstGeom prst="roundRect">
            <a:avLst/>
          </a:prstGeom>
          <a:solidFill>
            <a:schemeClr val="accent6">
              <a:lumMod val="60000"/>
              <a:lumOff val="40000"/>
              <a:alpha val="20000"/>
            </a:schemeClr>
          </a:solidFill>
        </p:spPr>
        <p:txBody>
          <a:bodyPr wrap="square">
            <a:spAutoFit/>
          </a:bodyPr>
          <a:lstStyle/>
          <a:p>
            <a:pPr algn="just"/>
            <a:r>
              <a:rPr lang="it-IT" sz="1600" b="1" dirty="0">
                <a:effectLst/>
                <a:ea typeface="Calibri" panose="020F0502020204030204" pitchFamily="34" charset="0"/>
              </a:rPr>
              <a:t>AQST SEBINO – ACCORDO QUADRO DI SVILUPPO TERRITORIALE PER IL RILANCIO, LA RIQUALIFICAZIONE, LA VALORIZZAZIONE E LA PROMOZIONE DELL'AREA DEL SEBINO </a:t>
            </a:r>
            <a:r>
              <a:rPr lang="it-IT" sz="1600" dirty="0">
                <a:effectLst/>
                <a:ea typeface="Calibri" panose="020F0502020204030204" pitchFamily="34" charset="0"/>
              </a:rPr>
              <a:t>(AQST  tematico)</a:t>
            </a:r>
          </a:p>
          <a:p>
            <a:pPr algn="just"/>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13" name="Rectangle: Rounded Corners 16">
            <a:extLst>
              <a:ext uri="{FF2B5EF4-FFF2-40B4-BE49-F238E27FC236}">
                <a16:creationId xmlns:a16="http://schemas.microsoft.com/office/drawing/2014/main" id="{75BC7D03-BFCA-34BB-64D4-03E00FCBE849}"/>
              </a:ext>
            </a:extLst>
          </p:cNvPr>
          <p:cNvSpPr/>
          <p:nvPr/>
        </p:nvSpPr>
        <p:spPr>
          <a:xfrm>
            <a:off x="6839898" y="1000178"/>
            <a:ext cx="4799652" cy="1452334"/>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4" name="Group 13">
            <a:extLst>
              <a:ext uri="{FF2B5EF4-FFF2-40B4-BE49-F238E27FC236}">
                <a16:creationId xmlns:a16="http://schemas.microsoft.com/office/drawing/2014/main" id="{75099905-5BC9-8FE4-C255-BDBD60D5556A}"/>
              </a:ext>
            </a:extLst>
          </p:cNvPr>
          <p:cNvGrpSpPr>
            <a:grpSpLocks noChangeAspect="1"/>
          </p:cNvGrpSpPr>
          <p:nvPr/>
        </p:nvGrpSpPr>
        <p:grpSpPr>
          <a:xfrm>
            <a:off x="6231712" y="1332596"/>
            <a:ext cx="331420" cy="775599"/>
            <a:chOff x="3872880" y="4272834"/>
            <a:chExt cx="571751" cy="1460421"/>
          </a:xfrm>
        </p:grpSpPr>
        <p:sp>
          <p:nvSpPr>
            <p:cNvPr id="15" name="Eingekerbter Richtungspfeil 32">
              <a:extLst>
                <a:ext uri="{FF2B5EF4-FFF2-40B4-BE49-F238E27FC236}">
                  <a16:creationId xmlns:a16="http://schemas.microsoft.com/office/drawing/2014/main" id="{48AD846A-7441-0BF0-D86B-A1C87DB8BE57}"/>
                </a:ext>
              </a:extLst>
            </p:cNvPr>
            <p:cNvSpPr/>
            <p:nvPr/>
          </p:nvSpPr>
          <p:spPr bwMode="auto">
            <a:xfrm>
              <a:off x="4084631" y="4272834"/>
              <a:ext cx="360000" cy="1460421"/>
            </a:xfrm>
            <a:prstGeom prst="chevron">
              <a:avLst>
                <a:gd name="adj" fmla="val 62491"/>
              </a:avLst>
            </a:prstGeom>
            <a:solidFill>
              <a:srgbClr val="00834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6" name="Eingekerbter Richtungspfeil 32">
              <a:extLst>
                <a:ext uri="{FF2B5EF4-FFF2-40B4-BE49-F238E27FC236}">
                  <a16:creationId xmlns:a16="http://schemas.microsoft.com/office/drawing/2014/main" id="{49938838-BD7E-0316-AEA9-00C87360C82D}"/>
                </a:ext>
              </a:extLst>
            </p:cNvPr>
            <p:cNvSpPr/>
            <p:nvPr/>
          </p:nvSpPr>
          <p:spPr bwMode="auto">
            <a:xfrm>
              <a:off x="3872880" y="4272834"/>
              <a:ext cx="360000" cy="1460421"/>
            </a:xfrm>
            <a:prstGeom prst="chevron">
              <a:avLst>
                <a:gd name="adj" fmla="val 59992"/>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sp>
        <p:nvSpPr>
          <p:cNvPr id="17" name="Rectangle: Rounded Corners 16">
            <a:extLst>
              <a:ext uri="{FF2B5EF4-FFF2-40B4-BE49-F238E27FC236}">
                <a16:creationId xmlns:a16="http://schemas.microsoft.com/office/drawing/2014/main" id="{5DE23DFA-9F90-2974-0DF8-04596BA92446}"/>
              </a:ext>
            </a:extLst>
          </p:cNvPr>
          <p:cNvSpPr/>
          <p:nvPr/>
        </p:nvSpPr>
        <p:spPr>
          <a:xfrm>
            <a:off x="6843567" y="2701940"/>
            <a:ext cx="4799652" cy="1452334"/>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8" name="Group 13">
            <a:extLst>
              <a:ext uri="{FF2B5EF4-FFF2-40B4-BE49-F238E27FC236}">
                <a16:creationId xmlns:a16="http://schemas.microsoft.com/office/drawing/2014/main" id="{8BA330A5-243F-A691-0CF7-30700229F928}"/>
              </a:ext>
            </a:extLst>
          </p:cNvPr>
          <p:cNvGrpSpPr>
            <a:grpSpLocks noChangeAspect="1"/>
          </p:cNvGrpSpPr>
          <p:nvPr/>
        </p:nvGrpSpPr>
        <p:grpSpPr>
          <a:xfrm>
            <a:off x="6235136" y="3040307"/>
            <a:ext cx="331420" cy="775599"/>
            <a:chOff x="3872880" y="4272834"/>
            <a:chExt cx="571751" cy="1460421"/>
          </a:xfrm>
        </p:grpSpPr>
        <p:sp>
          <p:nvSpPr>
            <p:cNvPr id="19" name="Eingekerbter Richtungspfeil 32">
              <a:extLst>
                <a:ext uri="{FF2B5EF4-FFF2-40B4-BE49-F238E27FC236}">
                  <a16:creationId xmlns:a16="http://schemas.microsoft.com/office/drawing/2014/main" id="{134F6E05-5D9F-43DB-C4A8-B40A4C01614F}"/>
                </a:ext>
              </a:extLst>
            </p:cNvPr>
            <p:cNvSpPr/>
            <p:nvPr/>
          </p:nvSpPr>
          <p:spPr bwMode="auto">
            <a:xfrm>
              <a:off x="4084631" y="4272834"/>
              <a:ext cx="360000" cy="1460421"/>
            </a:xfrm>
            <a:prstGeom prst="chevron">
              <a:avLst>
                <a:gd name="adj" fmla="val 62491"/>
              </a:avLst>
            </a:prstGeom>
            <a:solidFill>
              <a:srgbClr val="00834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0" name="Eingekerbter Richtungspfeil 32">
              <a:extLst>
                <a:ext uri="{FF2B5EF4-FFF2-40B4-BE49-F238E27FC236}">
                  <a16:creationId xmlns:a16="http://schemas.microsoft.com/office/drawing/2014/main" id="{9B18866D-7136-1D82-D1C3-352991D16511}"/>
                </a:ext>
              </a:extLst>
            </p:cNvPr>
            <p:cNvSpPr/>
            <p:nvPr/>
          </p:nvSpPr>
          <p:spPr bwMode="auto">
            <a:xfrm>
              <a:off x="3872880" y="4272834"/>
              <a:ext cx="360000" cy="1460421"/>
            </a:xfrm>
            <a:prstGeom prst="chevron">
              <a:avLst>
                <a:gd name="adj" fmla="val 59992"/>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sp>
        <p:nvSpPr>
          <p:cNvPr id="21" name="CasellaDiTesto 20">
            <a:extLst>
              <a:ext uri="{FF2B5EF4-FFF2-40B4-BE49-F238E27FC236}">
                <a16:creationId xmlns:a16="http://schemas.microsoft.com/office/drawing/2014/main" id="{00520C70-EBEF-058B-6D45-0D4A678FDE13}"/>
              </a:ext>
            </a:extLst>
          </p:cNvPr>
          <p:cNvSpPr txBox="1"/>
          <p:nvPr/>
        </p:nvSpPr>
        <p:spPr>
          <a:xfrm>
            <a:off x="6962641" y="2775230"/>
            <a:ext cx="4621346" cy="1384995"/>
          </a:xfrm>
          <a:prstGeom prst="rect">
            <a:avLst/>
          </a:prstGeom>
          <a:noFill/>
        </p:spPr>
        <p:txBody>
          <a:bodyPr wrap="square" rtlCol="0">
            <a:spAutoFit/>
          </a:bodyPr>
          <a:lstStyle/>
          <a:p>
            <a:pPr algn="just"/>
            <a:r>
              <a:rPr lang="it-IT" sz="1200" dirty="0">
                <a:solidFill>
                  <a:srgbClr val="000000"/>
                </a:solidFill>
              </a:rPr>
              <a:t>Territorio interessato: Area Sebino Bresciano e Laghi Bergamaschi</a:t>
            </a:r>
          </a:p>
          <a:p>
            <a:pPr algn="just"/>
            <a:r>
              <a:rPr lang="it-IT" sz="1200" dirty="0">
                <a:solidFill>
                  <a:srgbClr val="000000"/>
                </a:solidFill>
              </a:rPr>
              <a:t>D.G.R. di promozione n. 7680 del 12.01.2018</a:t>
            </a:r>
          </a:p>
          <a:p>
            <a:pPr algn="just"/>
            <a:r>
              <a:rPr lang="it-IT" sz="1200" dirty="0">
                <a:solidFill>
                  <a:srgbClr val="000000"/>
                </a:solidFill>
              </a:rPr>
              <a:t>Approvazione schema AQST e relativo programma di azione con DGR n. 211 dell’11.06.2018</a:t>
            </a:r>
          </a:p>
          <a:p>
            <a:pPr algn="just"/>
            <a:r>
              <a:rPr lang="it-IT" sz="1200" dirty="0">
                <a:solidFill>
                  <a:srgbClr val="000000"/>
                </a:solidFill>
              </a:rPr>
              <a:t>Sottoscrizione: 13.07.2018</a:t>
            </a:r>
          </a:p>
          <a:p>
            <a:pPr algn="just"/>
            <a:r>
              <a:rPr lang="it-IT" sz="1200" dirty="0">
                <a:solidFill>
                  <a:srgbClr val="000000"/>
                </a:solidFill>
              </a:rPr>
              <a:t>Finanziamento: 10 milioni di euro</a:t>
            </a:r>
          </a:p>
          <a:p>
            <a:pPr algn="just"/>
            <a:r>
              <a:rPr lang="it-IT" sz="1200" dirty="0">
                <a:solidFill>
                  <a:srgbClr val="000000"/>
                </a:solidFill>
              </a:rPr>
              <a:t>Enti sottoscrittori: n. 17 compresa Regione Lombardia</a:t>
            </a:r>
          </a:p>
        </p:txBody>
      </p:sp>
      <p:sp>
        <p:nvSpPr>
          <p:cNvPr id="22" name="Rectangle: Rounded Corners 16">
            <a:extLst>
              <a:ext uri="{FF2B5EF4-FFF2-40B4-BE49-F238E27FC236}">
                <a16:creationId xmlns:a16="http://schemas.microsoft.com/office/drawing/2014/main" id="{AC8A025C-11C5-E522-71BF-84BC88EE653B}"/>
              </a:ext>
            </a:extLst>
          </p:cNvPr>
          <p:cNvSpPr/>
          <p:nvPr/>
        </p:nvSpPr>
        <p:spPr>
          <a:xfrm>
            <a:off x="6839898" y="4440969"/>
            <a:ext cx="4799652" cy="1452334"/>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CasellaDiTesto 22">
            <a:extLst>
              <a:ext uri="{FF2B5EF4-FFF2-40B4-BE49-F238E27FC236}">
                <a16:creationId xmlns:a16="http://schemas.microsoft.com/office/drawing/2014/main" id="{2C035150-B703-4642-5168-A91F6F55C06E}"/>
              </a:ext>
            </a:extLst>
          </p:cNvPr>
          <p:cNvSpPr txBox="1"/>
          <p:nvPr/>
        </p:nvSpPr>
        <p:spPr>
          <a:xfrm>
            <a:off x="6962642" y="4497648"/>
            <a:ext cx="4621345" cy="1384995"/>
          </a:xfrm>
          <a:prstGeom prst="rect">
            <a:avLst/>
          </a:prstGeom>
          <a:noFill/>
        </p:spPr>
        <p:txBody>
          <a:bodyPr wrap="square" rtlCol="0">
            <a:spAutoFit/>
          </a:bodyPr>
          <a:lstStyle/>
          <a:p>
            <a:pPr algn="just"/>
            <a:r>
              <a:rPr lang="it-IT" sz="1200" dirty="0">
                <a:solidFill>
                  <a:srgbClr val="000000"/>
                </a:solidFill>
              </a:rPr>
              <a:t>Territorio interessato: valle Camonica – Valle Trompia – Valle Sabbia</a:t>
            </a:r>
          </a:p>
          <a:p>
            <a:pPr algn="just"/>
            <a:r>
              <a:rPr lang="it-IT" sz="1200" dirty="0">
                <a:solidFill>
                  <a:srgbClr val="000000"/>
                </a:solidFill>
              </a:rPr>
              <a:t>Promozione: D.G.R. n. 7750 del 17.01.2018</a:t>
            </a:r>
          </a:p>
          <a:p>
            <a:pPr algn="just"/>
            <a:r>
              <a:rPr lang="it-IT" sz="1200" dirty="0">
                <a:solidFill>
                  <a:srgbClr val="000000"/>
                </a:solidFill>
              </a:rPr>
              <a:t>Approvazione dello schema di AQST e programma di Azione con D.G.R. n. 1568 del 15.04.2019</a:t>
            </a:r>
          </a:p>
          <a:p>
            <a:pPr algn="just"/>
            <a:r>
              <a:rPr lang="it-IT" sz="1200" dirty="0">
                <a:solidFill>
                  <a:srgbClr val="000000"/>
                </a:solidFill>
              </a:rPr>
              <a:t>Sottoscrizione: 22.05.2019 </a:t>
            </a:r>
          </a:p>
          <a:p>
            <a:pPr algn="just"/>
            <a:r>
              <a:rPr lang="it-IT" sz="1200" dirty="0">
                <a:solidFill>
                  <a:srgbClr val="000000"/>
                </a:solidFill>
              </a:rPr>
              <a:t>Finanziamento: 10 milioni di euro</a:t>
            </a:r>
          </a:p>
          <a:p>
            <a:pPr algn="just"/>
            <a:r>
              <a:rPr lang="it-IT" sz="1200" dirty="0">
                <a:solidFill>
                  <a:srgbClr val="000000"/>
                </a:solidFill>
              </a:rPr>
              <a:t>Enti coinvolti: n. 23 compresa Regione Lombardia</a:t>
            </a:r>
          </a:p>
        </p:txBody>
      </p:sp>
      <p:grpSp>
        <p:nvGrpSpPr>
          <p:cNvPr id="24" name="Group 13">
            <a:extLst>
              <a:ext uri="{FF2B5EF4-FFF2-40B4-BE49-F238E27FC236}">
                <a16:creationId xmlns:a16="http://schemas.microsoft.com/office/drawing/2014/main" id="{BFDE68E2-21E8-FE4C-35EC-1C8E09F81684}"/>
              </a:ext>
            </a:extLst>
          </p:cNvPr>
          <p:cNvGrpSpPr>
            <a:grpSpLocks noChangeAspect="1"/>
          </p:cNvGrpSpPr>
          <p:nvPr/>
        </p:nvGrpSpPr>
        <p:grpSpPr>
          <a:xfrm>
            <a:off x="6231712" y="4802345"/>
            <a:ext cx="331420" cy="775599"/>
            <a:chOff x="3872880" y="4272834"/>
            <a:chExt cx="571751" cy="1460421"/>
          </a:xfrm>
        </p:grpSpPr>
        <p:sp>
          <p:nvSpPr>
            <p:cNvPr id="25" name="Eingekerbter Richtungspfeil 32">
              <a:extLst>
                <a:ext uri="{FF2B5EF4-FFF2-40B4-BE49-F238E27FC236}">
                  <a16:creationId xmlns:a16="http://schemas.microsoft.com/office/drawing/2014/main" id="{0C7F6D9F-EE1E-A77B-4EB2-22CE4F1CD848}"/>
                </a:ext>
              </a:extLst>
            </p:cNvPr>
            <p:cNvSpPr/>
            <p:nvPr/>
          </p:nvSpPr>
          <p:spPr bwMode="auto">
            <a:xfrm>
              <a:off x="4084631" y="4272834"/>
              <a:ext cx="360000" cy="1460421"/>
            </a:xfrm>
            <a:prstGeom prst="chevron">
              <a:avLst>
                <a:gd name="adj" fmla="val 62491"/>
              </a:avLst>
            </a:prstGeom>
            <a:solidFill>
              <a:srgbClr val="00834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6" name="Eingekerbter Richtungspfeil 32">
              <a:extLst>
                <a:ext uri="{FF2B5EF4-FFF2-40B4-BE49-F238E27FC236}">
                  <a16:creationId xmlns:a16="http://schemas.microsoft.com/office/drawing/2014/main" id="{7AFCB590-3576-07F9-34D4-0A4E6285186B}"/>
                </a:ext>
              </a:extLst>
            </p:cNvPr>
            <p:cNvSpPr/>
            <p:nvPr/>
          </p:nvSpPr>
          <p:spPr bwMode="auto">
            <a:xfrm>
              <a:off x="3872880" y="4272834"/>
              <a:ext cx="360000" cy="1460421"/>
            </a:xfrm>
            <a:prstGeom prst="chevron">
              <a:avLst>
                <a:gd name="adj" fmla="val 59992"/>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3735747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politiche di sviluppo territoriale</a:t>
            </a:r>
          </a:p>
        </p:txBody>
      </p: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5" name="CasellaDiTesto 4">
            <a:extLst>
              <a:ext uri="{FF2B5EF4-FFF2-40B4-BE49-F238E27FC236}">
                <a16:creationId xmlns:a16="http://schemas.microsoft.com/office/drawing/2014/main" id="{692766E9-752E-F789-897D-95A500961754}"/>
              </a:ext>
            </a:extLst>
          </p:cNvPr>
          <p:cNvSpPr txBox="1"/>
          <p:nvPr/>
        </p:nvSpPr>
        <p:spPr>
          <a:xfrm>
            <a:off x="519953" y="1210775"/>
            <a:ext cx="11029950" cy="5391219"/>
          </a:xfrm>
          <a:prstGeom prst="rect">
            <a:avLst/>
          </a:prstGeom>
          <a:noFill/>
        </p:spPr>
        <p:txBody>
          <a:bodyPr wrap="square">
            <a:spAutoFit/>
          </a:bodyPr>
          <a:lstStyle/>
          <a:p>
            <a:pPr algn="just">
              <a:lnSpc>
                <a:spcPct val="125000"/>
              </a:lnSpc>
              <a:spcAft>
                <a:spcPts val="800"/>
              </a:spcAft>
            </a:pPr>
            <a:r>
              <a:rPr lang="it-IT" sz="1600" dirty="0">
                <a:effectLst/>
                <a:ea typeface="Times New Roman" panose="02020603050405020304" pitchFamily="18" charset="0"/>
                <a:cs typeface="Calibri Light" panose="020F0302020204030204" pitchFamily="34" charset="0"/>
              </a:rPr>
              <a:t>Per il ciclo di programmazione 2021-2027 Regione Lombardia ha deciso di investire sulle </a:t>
            </a:r>
            <a:r>
              <a:rPr lang="it-IT" sz="1600" b="1" u="sng" dirty="0">
                <a:effectLst/>
                <a:ea typeface="Times New Roman" panose="02020603050405020304" pitchFamily="18" charset="0"/>
                <a:cs typeface="Calibri Light" panose="020F0302020204030204" pitchFamily="34" charset="0"/>
              </a:rPr>
              <a:t>politiche di sviluppo territoriale </a:t>
            </a:r>
            <a:r>
              <a:rPr lang="it-IT" sz="1600" dirty="0">
                <a:effectLst/>
                <a:ea typeface="Times New Roman" panose="02020603050405020304" pitchFamily="18" charset="0"/>
                <a:cs typeface="Calibri Light" panose="020F0302020204030204" pitchFamily="34" charset="0"/>
              </a:rPr>
              <a:t>con l’obiettivo di costruire un sistema in cui tutti i territori abbiano uguali possibilità ed opportunità di sviluppo, e possano essere valorizzati per i loro peculiari fattori di attrattività, così da ridurre le disuguaglianze.</a:t>
            </a:r>
            <a:r>
              <a:rPr lang="it-IT" sz="1600" dirty="0">
                <a:cs typeface="Calibri Light" panose="020F0302020204030204" pitchFamily="34" charset="0"/>
              </a:rPr>
              <a:t> La scelta di Regione è stata quella di investire in un’azione di sistema che, per le aree urbane come per quelle interne, possa dare concretezza ai diversi territori di sentirsi protagonisti della ripresa dalla crisi verso una nuova stagione di crescita sociale, civile ed economica, in una logica che guarda verso le generazioni future</a:t>
            </a:r>
          </a:p>
          <a:p>
            <a:pPr>
              <a:lnSpc>
                <a:spcPct val="125000"/>
              </a:lnSpc>
              <a:spcAft>
                <a:spcPts val="800"/>
              </a:spcAft>
            </a:pPr>
            <a:endParaRPr lang="it-IT" sz="1600" dirty="0">
              <a:effectLst/>
              <a:latin typeface="Helvetica" panose="020B0604020202030204" pitchFamily="34" charset="0"/>
              <a:ea typeface="Times New Roman" panose="02020603050405020304" pitchFamily="18" charset="0"/>
              <a:cs typeface="Calibri Light" panose="020F0302020204030204" pitchFamily="34" charset="0"/>
            </a:endParaRPr>
          </a:p>
          <a:p>
            <a:pPr>
              <a:lnSpc>
                <a:spcPct val="125000"/>
              </a:lnSpc>
              <a:spcAft>
                <a:spcPts val="1800"/>
              </a:spcAft>
            </a:pPr>
            <a:r>
              <a:rPr lang="it-IT" sz="1600" dirty="0">
                <a:effectLst/>
                <a:ea typeface="Times New Roman" panose="02020603050405020304" pitchFamily="18" charset="0"/>
                <a:cs typeface="Calibri Light" panose="020F0302020204030204" pitchFamily="34" charset="0"/>
              </a:rPr>
              <a:t>   Il PR FSE+ e FESR 2021-2027 finanziano </a:t>
            </a:r>
            <a:r>
              <a:rPr lang="it-IT" sz="1600" b="1" dirty="0">
                <a:effectLst/>
                <a:ea typeface="Times New Roman" panose="02020603050405020304" pitchFamily="18" charset="0"/>
                <a:cs typeface="Calibri Light" panose="020F0302020204030204" pitchFamily="34" charset="0"/>
              </a:rPr>
              <a:t>strategie integrate di sviluppo territoriale:</a:t>
            </a:r>
          </a:p>
          <a:p>
            <a:pPr>
              <a:lnSpc>
                <a:spcPct val="125000"/>
              </a:lnSpc>
              <a:spcAft>
                <a:spcPts val="800"/>
              </a:spcAft>
            </a:pPr>
            <a:r>
              <a:rPr lang="it-IT" sz="1600" b="1" dirty="0">
                <a:ea typeface="Times New Roman" panose="02020603050405020304" pitchFamily="18" charset="0"/>
                <a:cs typeface="Calibri Light" panose="020F0302020204030204" pitchFamily="34" charset="0"/>
              </a:rPr>
              <a:t>	</a:t>
            </a:r>
            <a:r>
              <a:rPr lang="it-IT" sz="1600" b="1" dirty="0">
                <a:effectLst/>
                <a:ea typeface="Times New Roman" panose="02020603050405020304" pitchFamily="18" charset="0"/>
                <a:cs typeface="Calibri Light" panose="020F0302020204030204" pitchFamily="34" charset="0"/>
              </a:rPr>
              <a:t>Strategie di sviluppo urbano sostenibile </a:t>
            </a:r>
          </a:p>
          <a:p>
            <a:pPr>
              <a:lnSpc>
                <a:spcPct val="125000"/>
              </a:lnSpc>
              <a:spcAft>
                <a:spcPts val="800"/>
              </a:spcAft>
            </a:pPr>
            <a:r>
              <a:rPr lang="it-IT" sz="1600" b="1" dirty="0">
                <a:effectLst/>
                <a:ea typeface="Times New Roman" panose="02020603050405020304" pitchFamily="18" charset="0"/>
                <a:cs typeface="Calibri Light" panose="020F0302020204030204" pitchFamily="34" charset="0"/>
              </a:rPr>
              <a:t>	</a:t>
            </a:r>
          </a:p>
          <a:p>
            <a:pPr>
              <a:lnSpc>
                <a:spcPct val="125000"/>
              </a:lnSpc>
              <a:spcAft>
                <a:spcPts val="800"/>
              </a:spcAft>
            </a:pPr>
            <a:r>
              <a:rPr lang="it-IT" sz="1600" b="1" dirty="0">
                <a:ea typeface="Times New Roman" panose="02020603050405020304" pitchFamily="18" charset="0"/>
                <a:cs typeface="Calibri Light" panose="020F0302020204030204" pitchFamily="34" charset="0"/>
              </a:rPr>
              <a:t>	</a:t>
            </a:r>
            <a:r>
              <a:rPr lang="it-IT" sz="1600" b="1" dirty="0">
                <a:effectLst/>
                <a:ea typeface="Times New Roman" panose="02020603050405020304" pitchFamily="18" charset="0"/>
                <a:cs typeface="Calibri Light" panose="020F0302020204030204" pitchFamily="34" charset="0"/>
              </a:rPr>
              <a:t>Strategie Aree Interne</a:t>
            </a:r>
          </a:p>
          <a:p>
            <a:endParaRPr lang="it-IT" sz="1600" dirty="0">
              <a:cs typeface="Calibri Light" panose="020F0302020204030204" pitchFamily="34" charset="0"/>
            </a:endParaRPr>
          </a:p>
          <a:p>
            <a:r>
              <a:rPr lang="it-IT" sz="1600" dirty="0">
                <a:cs typeface="Calibri Light" panose="020F0302020204030204" pitchFamily="34" charset="0"/>
              </a:rPr>
              <a:t>   Complessivamente </a:t>
            </a:r>
            <a:r>
              <a:rPr lang="it-IT" sz="1600" b="1" dirty="0">
                <a:cs typeface="Calibri Light" panose="020F0302020204030204" pitchFamily="34" charset="0"/>
              </a:rPr>
              <a:t>400 milioni di euro tra risorse del PR FESR ed FSE+ 2021-2027 e risorse autonome</a:t>
            </a:r>
            <a:endParaRPr lang="it-IT" sz="1600" dirty="0">
              <a:cs typeface="Calibri Light" panose="020F0302020204030204" pitchFamily="34" charset="0"/>
            </a:endParaRPr>
          </a:p>
          <a:p>
            <a:pPr>
              <a:spcAft>
                <a:spcPts val="800"/>
              </a:spcAft>
            </a:pPr>
            <a:r>
              <a:rPr lang="it-IT" sz="1200" dirty="0">
                <a:latin typeface="Helvetica" panose="020B0604020202030204" pitchFamily="34" charset="0"/>
                <a:cs typeface="Calibri Light" panose="020F0302020204030204" pitchFamily="34" charset="0"/>
              </a:rPr>
              <a:t>	</a:t>
            </a:r>
            <a:r>
              <a:rPr lang="it-IT" sz="1200" b="1" dirty="0">
                <a:latin typeface="Helvetica" panose="020B060402020203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6" name="Flowchart: Connector 35">
            <a:extLst>
              <a:ext uri="{FF2B5EF4-FFF2-40B4-BE49-F238E27FC236}">
                <a16:creationId xmlns:a16="http://schemas.microsoft.com/office/drawing/2014/main" id="{B74F6EEA-84BA-75E6-D2E4-625398BA1410}"/>
              </a:ext>
            </a:extLst>
          </p:cNvPr>
          <p:cNvSpPr/>
          <p:nvPr/>
        </p:nvSpPr>
        <p:spPr>
          <a:xfrm>
            <a:off x="852357" y="4015901"/>
            <a:ext cx="619413" cy="563366"/>
          </a:xfrm>
          <a:prstGeom prst="flowChartConnector">
            <a:avLst/>
          </a:prstGeom>
          <a:noFill/>
          <a:ln w="19050"/>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Rectangle: Rounded Corners 22">
            <a:extLst>
              <a:ext uri="{FF2B5EF4-FFF2-40B4-BE49-F238E27FC236}">
                <a16:creationId xmlns:a16="http://schemas.microsoft.com/office/drawing/2014/main" id="{2A2F370B-CF46-99A2-1190-E7578B6D6081}"/>
              </a:ext>
            </a:extLst>
          </p:cNvPr>
          <p:cNvSpPr/>
          <p:nvPr/>
        </p:nvSpPr>
        <p:spPr>
          <a:xfrm>
            <a:off x="516534" y="3353470"/>
            <a:ext cx="11029950" cy="2747381"/>
          </a:xfrm>
          <a:prstGeom prst="roundRect">
            <a:avLst/>
          </a:prstGeom>
          <a:noFill/>
          <a:ln w="19050">
            <a:solidFill>
              <a:srgbClr val="008341"/>
            </a:solidFill>
            <a:prstDash val="lgDash"/>
          </a:ln>
          <a:effectLst/>
        </p:spPr>
        <p:style>
          <a:lnRef idx="1">
            <a:schemeClr val="accent1"/>
          </a:lnRef>
          <a:fillRef idx="3">
            <a:schemeClr val="accent1"/>
          </a:fillRef>
          <a:effectRef idx="2">
            <a:schemeClr val="accent1"/>
          </a:effectRef>
          <a:fontRef idx="minor">
            <a:schemeClr val="lt1"/>
          </a:fontRef>
        </p:style>
        <p:txBody>
          <a:bodyPr rIns="72000" rtlCol="0" anchor="t" anchorCtr="0"/>
          <a:lstStyle/>
          <a:p>
            <a:pPr algn="just"/>
            <a:endParaRPr lang="it-IT" sz="1500" dirty="0">
              <a:solidFill>
                <a:schemeClr val="tx1"/>
              </a:solidFill>
              <a:latin typeface="Calibri"/>
            </a:endParaRPr>
          </a:p>
        </p:txBody>
      </p:sp>
      <p:pic>
        <p:nvPicPr>
          <p:cNvPr id="8" name="Picture 26" descr="Icon&#10;&#10;Description automatically generated with medium confidence">
            <a:extLst>
              <a:ext uri="{FF2B5EF4-FFF2-40B4-BE49-F238E27FC236}">
                <a16:creationId xmlns:a16="http://schemas.microsoft.com/office/drawing/2014/main" id="{E42E9A67-092D-FE7A-383F-2E7A441393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184" y="4068568"/>
            <a:ext cx="421757" cy="421757"/>
          </a:xfrm>
          <a:prstGeom prst="rect">
            <a:avLst/>
          </a:prstGeom>
          <a:ln>
            <a:noFill/>
          </a:ln>
        </p:spPr>
      </p:pic>
      <p:sp>
        <p:nvSpPr>
          <p:cNvPr id="9" name="Oval 30">
            <a:extLst>
              <a:ext uri="{FF2B5EF4-FFF2-40B4-BE49-F238E27FC236}">
                <a16:creationId xmlns:a16="http://schemas.microsoft.com/office/drawing/2014/main" id="{8896D825-F58B-9D0D-1999-FDE7D59D3D58}"/>
              </a:ext>
            </a:extLst>
          </p:cNvPr>
          <p:cNvSpPr/>
          <p:nvPr/>
        </p:nvSpPr>
        <p:spPr>
          <a:xfrm>
            <a:off x="852357" y="4746203"/>
            <a:ext cx="612000" cy="612000"/>
          </a:xfrm>
          <a:prstGeom prst="ellipse">
            <a:avLst/>
          </a:prstGeom>
          <a:solidFill>
            <a:schemeClr val="bg1"/>
          </a:solidFill>
          <a:ln w="19050" cap="flat">
            <a:solidFill>
              <a:srgbClr val="12994A"/>
            </a:solid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584200" rtl="0" eaLnBrk="1" fontAlgn="auto" latinLnBrk="1" hangingPunct="0">
              <a:lnSpc>
                <a:spcPct val="100000"/>
              </a:lnSpc>
              <a:spcBef>
                <a:spcPts val="0"/>
              </a:spcBef>
              <a:spcAft>
                <a:spcPts val="0"/>
              </a:spcAft>
              <a:buClrTx/>
              <a:buSzTx/>
              <a:buFontTx/>
              <a:buNone/>
              <a:tabLst/>
              <a:defRPr/>
            </a:pPr>
            <a:endParaRPr kumimoji="0" lang="it-IT" sz="24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sym typeface="Helvetica Light"/>
            </a:endParaRPr>
          </a:p>
        </p:txBody>
      </p:sp>
      <p:pic>
        <p:nvPicPr>
          <p:cNvPr id="10" name="Picture 36">
            <a:extLst>
              <a:ext uri="{FF2B5EF4-FFF2-40B4-BE49-F238E27FC236}">
                <a16:creationId xmlns:a16="http://schemas.microsoft.com/office/drawing/2014/main" id="{725883BF-7F50-3F64-E07E-E1F0C97636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1184" y="4836203"/>
            <a:ext cx="432000" cy="432000"/>
          </a:xfrm>
          <a:prstGeom prst="rect">
            <a:avLst/>
          </a:prstGeom>
          <a:ln>
            <a:noFill/>
          </a:ln>
        </p:spPr>
      </p:pic>
      <p:sp>
        <p:nvSpPr>
          <p:cNvPr id="11" name="TextBox 10">
            <a:extLst>
              <a:ext uri="{FF2B5EF4-FFF2-40B4-BE49-F238E27FC236}">
                <a16:creationId xmlns:a16="http://schemas.microsoft.com/office/drawing/2014/main" id="{C38C54B7-C5D7-B599-5B6F-E5CC915B91E5}"/>
              </a:ext>
            </a:extLst>
          </p:cNvPr>
          <p:cNvSpPr txBox="1"/>
          <p:nvPr/>
        </p:nvSpPr>
        <p:spPr>
          <a:xfrm>
            <a:off x="7935227" y="3614262"/>
            <a:ext cx="3305589" cy="1631216"/>
          </a:xfrm>
          <a:prstGeom prst="rect">
            <a:avLst/>
          </a:prstGeom>
          <a:noFill/>
          <a:ln>
            <a:solidFill>
              <a:schemeClr val="accent6">
                <a:lumMod val="75000"/>
              </a:schemeClr>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EEECE1"/>
              </a:buClr>
              <a:buSzTx/>
              <a:buFontTx/>
              <a:buNone/>
              <a:tabLst/>
              <a:defRPr/>
            </a:pPr>
            <a:r>
              <a:rPr kumimoji="0" lang="it-IT" sz="2000" b="1" i="0" u="none" strike="noStrike" kern="1200" cap="none" spc="0" normalizeH="0" baseline="0" noProof="0" dirty="0">
                <a:ln>
                  <a:noFill/>
                </a:ln>
                <a:solidFill>
                  <a:srgbClr val="0D6D1D"/>
                </a:solidFill>
                <a:effectLst/>
                <a:uLnTx/>
                <a:uFillTx/>
                <a:latin typeface="Calibri"/>
                <a:ea typeface="+mn-ea"/>
                <a:cs typeface="+mn-cs"/>
              </a:rPr>
              <a:t>«</a:t>
            </a:r>
            <a:r>
              <a:rPr kumimoji="0" lang="it-IT" sz="2000" b="1" i="0" u="none" strike="noStrike" kern="1200" cap="none" spc="0" normalizeH="0" baseline="0" noProof="0" dirty="0" err="1">
                <a:ln>
                  <a:noFill/>
                </a:ln>
                <a:solidFill>
                  <a:srgbClr val="0D6D1D"/>
                </a:solidFill>
                <a:effectLst/>
                <a:uLnTx/>
                <a:uFillTx/>
                <a:latin typeface="Calibri"/>
                <a:ea typeface="+mn-ea"/>
                <a:cs typeface="+mn-cs"/>
              </a:rPr>
              <a:t>Smartland</a:t>
            </a:r>
            <a:r>
              <a:rPr kumimoji="0" lang="it-IT" sz="2000" b="1" i="0" u="none" strike="noStrike" kern="1200" cap="none" spc="0" normalizeH="0" baseline="0" noProof="0" dirty="0">
                <a:ln>
                  <a:noFill/>
                </a:ln>
                <a:solidFill>
                  <a:srgbClr val="0D6D1D"/>
                </a:solidFill>
                <a:effectLst/>
                <a:uLnTx/>
                <a:uFillTx/>
                <a:latin typeface="Calibri"/>
                <a:ea typeface="+mn-ea"/>
                <a:cs typeface="+mn-cs"/>
              </a:rPr>
              <a:t>»</a:t>
            </a:r>
            <a:endParaRPr kumimoji="0" lang="it-IT" sz="1600" b="1" i="0" u="none" strike="noStrike" kern="1200" cap="none" spc="0" normalizeH="0" baseline="0" noProof="0" dirty="0">
              <a:ln>
                <a:noFill/>
              </a:ln>
              <a:solidFill>
                <a:srgbClr val="0D6D1D"/>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
                <a:srgbClr val="EEECE1"/>
              </a:buClr>
              <a:buSzTx/>
              <a:buFontTx/>
              <a:buNone/>
              <a:tabLst/>
              <a:defRPr/>
            </a:pPr>
            <a:r>
              <a:rPr lang="it-IT" sz="1600" dirty="0">
                <a:latin typeface="Calibri"/>
              </a:rPr>
              <a:t>un territorio regionale connesso, capace di accrescere l’attrattività dei territori e la coesione sociale attraverso il rafforzamento dei servizi e delle infrastrutture</a:t>
            </a:r>
            <a:endParaRPr kumimoji="0" lang="it-IT" sz="1600" b="0" i="0" u="none" strike="noStrike" kern="1200" cap="none" spc="0" normalizeH="0" baseline="0" noProof="0" dirty="0">
              <a:ln>
                <a:noFill/>
              </a:ln>
              <a:effectLst/>
              <a:uLnTx/>
              <a:uFillTx/>
              <a:latin typeface="Calibri"/>
              <a:ea typeface="+mn-ea"/>
              <a:cs typeface="+mn-cs"/>
            </a:endParaRPr>
          </a:p>
        </p:txBody>
      </p:sp>
    </p:spTree>
    <p:extLst>
      <p:ext uri="{BB962C8B-B14F-4D97-AF65-F5344CB8AC3E}">
        <p14:creationId xmlns:p14="http://schemas.microsoft.com/office/powerpoint/2010/main" val="3749290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4" name="CasellaDiTesto 3">
            <a:extLst>
              <a:ext uri="{FF2B5EF4-FFF2-40B4-BE49-F238E27FC236}">
                <a16:creationId xmlns:a16="http://schemas.microsoft.com/office/drawing/2014/main" id="{29272712-7C3C-5A38-E555-F048E49FE2E2}"/>
              </a:ext>
            </a:extLst>
          </p:cNvPr>
          <p:cNvSpPr txBox="1"/>
          <p:nvPr/>
        </p:nvSpPr>
        <p:spPr>
          <a:xfrm>
            <a:off x="2351740" y="1558424"/>
            <a:ext cx="7545669" cy="1084143"/>
          </a:xfrm>
          <a:prstGeom prst="rect">
            <a:avLst/>
          </a:prstGeom>
          <a:noFill/>
        </p:spPr>
        <p:txBody>
          <a:bodyPr wrap="square">
            <a:spAutoFit/>
          </a:bodyPr>
          <a:lstStyle/>
          <a:p>
            <a:pPr>
              <a:lnSpc>
                <a:spcPct val="125000"/>
              </a:lnSpc>
              <a:spcAft>
                <a:spcPts val="800"/>
              </a:spcAft>
            </a:pPr>
            <a:r>
              <a:rPr lang="it-IT" sz="1400" dirty="0">
                <a:solidFill>
                  <a:srgbClr val="000000"/>
                </a:solidFill>
                <a:effectLst/>
                <a:ea typeface="Calibri" panose="020F0502020204030204" pitchFamily="34" charset="0"/>
              </a:rPr>
              <a:t>È stata avviata una fase di confronto con il partenariato locale</a:t>
            </a:r>
          </a:p>
          <a:p>
            <a:pPr>
              <a:lnSpc>
                <a:spcPct val="125000"/>
              </a:lnSpc>
              <a:spcAft>
                <a:spcPts val="800"/>
              </a:spcAft>
            </a:pPr>
            <a:r>
              <a:rPr lang="it-IT" sz="1400" dirty="0">
                <a:solidFill>
                  <a:srgbClr val="000000"/>
                </a:solidFill>
                <a:ea typeface="Calibri" panose="020F0502020204030204" pitchFamily="34" charset="0"/>
              </a:rPr>
              <a:t>P</a:t>
            </a:r>
            <a:r>
              <a:rPr lang="it-IT" sz="1400" dirty="0">
                <a:solidFill>
                  <a:srgbClr val="000000"/>
                </a:solidFill>
                <a:effectLst/>
                <a:ea typeface="Calibri" panose="020F0502020204030204" pitchFamily="34" charset="0"/>
              </a:rPr>
              <a:t>redisposta un’intesa propedeutica alla definizione dell’AQST e Documento strategico </a:t>
            </a:r>
          </a:p>
          <a:p>
            <a:pPr>
              <a:lnSpc>
                <a:spcPct val="125000"/>
              </a:lnSpc>
              <a:spcAft>
                <a:spcPts val="800"/>
              </a:spcAft>
            </a:pPr>
            <a:r>
              <a:rPr lang="it-IT" sz="1400" dirty="0">
                <a:solidFill>
                  <a:srgbClr val="000000"/>
                </a:solidFill>
                <a:ea typeface="Calibri" panose="020F0502020204030204" pitchFamily="34" charset="0"/>
                <a:sym typeface="Wingdings" panose="05000000000000000000" pitchFamily="2" charset="2"/>
              </a:rPr>
              <a:t> d</a:t>
            </a:r>
            <a:r>
              <a:rPr lang="it-IT" sz="1400" dirty="0">
                <a:solidFill>
                  <a:srgbClr val="000000"/>
                </a:solidFill>
                <a:effectLst/>
                <a:ea typeface="Calibri" panose="020F0502020204030204" pitchFamily="34" charset="0"/>
              </a:rPr>
              <a:t>a stabilire data di sottoscrizione</a:t>
            </a: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NUOVI Accordi Quadro di Sviluppo Territoriale (AQST) (2/2) </a:t>
            </a:r>
          </a:p>
        </p:txBody>
      </p:sp>
      <p:sp>
        <p:nvSpPr>
          <p:cNvPr id="13" name="Rectangle: Rounded Corners 16">
            <a:extLst>
              <a:ext uri="{FF2B5EF4-FFF2-40B4-BE49-F238E27FC236}">
                <a16:creationId xmlns:a16="http://schemas.microsoft.com/office/drawing/2014/main" id="{75BC7D03-BFCA-34BB-64D4-03E00FCBE849}"/>
              </a:ext>
            </a:extLst>
          </p:cNvPr>
          <p:cNvSpPr/>
          <p:nvPr/>
        </p:nvSpPr>
        <p:spPr>
          <a:xfrm>
            <a:off x="2242459" y="1493457"/>
            <a:ext cx="7707081" cy="1251116"/>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Rounded Corners 16">
            <a:extLst>
              <a:ext uri="{FF2B5EF4-FFF2-40B4-BE49-F238E27FC236}">
                <a16:creationId xmlns:a16="http://schemas.microsoft.com/office/drawing/2014/main" id="{5DE23DFA-9F90-2974-0DF8-04596BA92446}"/>
              </a:ext>
            </a:extLst>
          </p:cNvPr>
          <p:cNvSpPr/>
          <p:nvPr/>
        </p:nvSpPr>
        <p:spPr>
          <a:xfrm>
            <a:off x="2242458" y="3406496"/>
            <a:ext cx="7707080" cy="797019"/>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CasellaDiTesto 20">
            <a:extLst>
              <a:ext uri="{FF2B5EF4-FFF2-40B4-BE49-F238E27FC236}">
                <a16:creationId xmlns:a16="http://schemas.microsoft.com/office/drawing/2014/main" id="{00520C70-EBEF-058B-6D45-0D4A678FDE13}"/>
              </a:ext>
            </a:extLst>
          </p:cNvPr>
          <p:cNvSpPr txBox="1"/>
          <p:nvPr/>
        </p:nvSpPr>
        <p:spPr>
          <a:xfrm>
            <a:off x="2351740" y="3560758"/>
            <a:ext cx="6049597" cy="307777"/>
          </a:xfrm>
          <a:prstGeom prst="rect">
            <a:avLst/>
          </a:prstGeom>
          <a:noFill/>
        </p:spPr>
        <p:txBody>
          <a:bodyPr wrap="square" rtlCol="0">
            <a:spAutoFit/>
          </a:bodyPr>
          <a:lstStyle/>
          <a:p>
            <a:pPr algn="just"/>
            <a:r>
              <a:rPr lang="it-IT" sz="1400" dirty="0">
                <a:ea typeface="Calibri" panose="020F0502020204030204" pitchFamily="34" charset="0"/>
              </a:rPr>
              <a:t>È stata a</a:t>
            </a:r>
            <a:r>
              <a:rPr lang="it-IT" sz="1400" dirty="0">
                <a:effectLst/>
                <a:ea typeface="Calibri" panose="020F0502020204030204" pitchFamily="34" charset="0"/>
              </a:rPr>
              <a:t>vviata una prima interlocuzione con la Provincia di Lecco</a:t>
            </a:r>
            <a:endParaRPr lang="it-IT" sz="1400" dirty="0">
              <a:solidFill>
                <a:srgbClr val="000000"/>
              </a:solidFill>
            </a:endParaRPr>
          </a:p>
        </p:txBody>
      </p:sp>
      <p:sp>
        <p:nvSpPr>
          <p:cNvPr id="22" name="Rectangle: Rounded Corners 16">
            <a:extLst>
              <a:ext uri="{FF2B5EF4-FFF2-40B4-BE49-F238E27FC236}">
                <a16:creationId xmlns:a16="http://schemas.microsoft.com/office/drawing/2014/main" id="{AC8A025C-11C5-E522-71BF-84BC88EE653B}"/>
              </a:ext>
            </a:extLst>
          </p:cNvPr>
          <p:cNvSpPr/>
          <p:nvPr/>
        </p:nvSpPr>
        <p:spPr>
          <a:xfrm>
            <a:off x="2242458" y="4896954"/>
            <a:ext cx="7707084" cy="919765"/>
          </a:xfrm>
          <a:prstGeom prst="roundRect">
            <a:avLst/>
          </a:prstGeom>
          <a:noFill/>
          <a:ln w="19050">
            <a:solidFill>
              <a:srgbClr val="00834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CasellaDiTesto 22">
            <a:extLst>
              <a:ext uri="{FF2B5EF4-FFF2-40B4-BE49-F238E27FC236}">
                <a16:creationId xmlns:a16="http://schemas.microsoft.com/office/drawing/2014/main" id="{2C035150-B703-4642-5168-A91F6F55C06E}"/>
              </a:ext>
            </a:extLst>
          </p:cNvPr>
          <p:cNvSpPr txBox="1"/>
          <p:nvPr/>
        </p:nvSpPr>
        <p:spPr>
          <a:xfrm>
            <a:off x="2351739" y="4953437"/>
            <a:ext cx="7545669" cy="713593"/>
          </a:xfrm>
          <a:prstGeom prst="rect">
            <a:avLst/>
          </a:prstGeom>
          <a:noFill/>
        </p:spPr>
        <p:txBody>
          <a:bodyPr wrap="square" rtlCol="0">
            <a:spAutoFit/>
          </a:bodyPr>
          <a:lstStyle/>
          <a:p>
            <a:pPr>
              <a:lnSpc>
                <a:spcPct val="125000"/>
              </a:lnSpc>
              <a:spcAft>
                <a:spcPts val="800"/>
              </a:spcAft>
            </a:pPr>
            <a:r>
              <a:rPr lang="it-IT" sz="1400" dirty="0">
                <a:solidFill>
                  <a:srgbClr val="000000"/>
                </a:solidFill>
              </a:rPr>
              <a:t>È in fase di definizione un’intesa propedeutica alla definizione dell’AQST e del Documento strategico</a:t>
            </a:r>
          </a:p>
          <a:p>
            <a:pPr>
              <a:lnSpc>
                <a:spcPct val="125000"/>
              </a:lnSpc>
              <a:spcAft>
                <a:spcPts val="800"/>
              </a:spcAft>
            </a:pPr>
            <a:r>
              <a:rPr lang="it-IT" sz="1400" dirty="0">
                <a:solidFill>
                  <a:srgbClr val="000000"/>
                </a:solidFill>
              </a:rPr>
              <a:t>Comuni coinvolti: 40 + Regione Lombardia  + 2 Province</a:t>
            </a:r>
          </a:p>
        </p:txBody>
      </p:sp>
      <p:sp>
        <p:nvSpPr>
          <p:cNvPr id="5" name="TextBox 6">
            <a:extLst>
              <a:ext uri="{FF2B5EF4-FFF2-40B4-BE49-F238E27FC236}">
                <a16:creationId xmlns:a16="http://schemas.microsoft.com/office/drawing/2014/main" id="{C4850B37-1CD9-842D-0001-550478F28B7D}"/>
              </a:ext>
            </a:extLst>
          </p:cNvPr>
          <p:cNvSpPr txBox="1"/>
          <p:nvPr/>
        </p:nvSpPr>
        <p:spPr>
          <a:xfrm>
            <a:off x="2242458" y="963911"/>
            <a:ext cx="7707081" cy="374571"/>
          </a:xfrm>
          <a:prstGeom prst="roundRect">
            <a:avLst/>
          </a:prstGeom>
          <a:solidFill>
            <a:schemeClr val="accent6">
              <a:lumMod val="60000"/>
              <a:lumOff val="40000"/>
              <a:alpha val="20000"/>
            </a:schemeClr>
          </a:solidFill>
        </p:spPr>
        <p:txBody>
          <a:bodyPr wrap="square">
            <a:spAutoFit/>
          </a:bodyPr>
          <a:lstStyle/>
          <a:p>
            <a:pPr algn="just"/>
            <a:r>
              <a:rPr lang="it-IT" sz="1600" b="1" dirty="0">
                <a:solidFill>
                  <a:srgbClr val="000000"/>
                </a:solidFill>
                <a:effectLst/>
                <a:ea typeface="Calibri" panose="020F0502020204030204" pitchFamily="34" charset="0"/>
              </a:rPr>
              <a:t>Nuovo AQST provinciale PAVIA</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1D23680F-8CF2-0243-34D3-E3D11C28C9CC}"/>
              </a:ext>
            </a:extLst>
          </p:cNvPr>
          <p:cNvSpPr txBox="1"/>
          <p:nvPr/>
        </p:nvSpPr>
        <p:spPr>
          <a:xfrm>
            <a:off x="2242458" y="2898419"/>
            <a:ext cx="7707081" cy="374571"/>
          </a:xfrm>
          <a:prstGeom prst="roundRect">
            <a:avLst/>
          </a:prstGeom>
          <a:solidFill>
            <a:schemeClr val="accent6">
              <a:lumMod val="60000"/>
              <a:lumOff val="40000"/>
              <a:alpha val="20000"/>
            </a:schemeClr>
          </a:solidFill>
        </p:spPr>
        <p:txBody>
          <a:bodyPr wrap="square">
            <a:spAutoFit/>
          </a:bodyPr>
          <a:lstStyle/>
          <a:p>
            <a:pPr algn="just"/>
            <a:r>
              <a:rPr lang="it-IT" sz="1600" b="1" dirty="0">
                <a:solidFill>
                  <a:srgbClr val="000000"/>
                </a:solidFill>
                <a:effectLst/>
                <a:ea typeface="Calibri" panose="020F0502020204030204" pitchFamily="34" charset="0"/>
              </a:rPr>
              <a:t>Nuovo AQST provinciale LECCO</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
        <p:nvSpPr>
          <p:cNvPr id="8" name="TextBox 6">
            <a:extLst>
              <a:ext uri="{FF2B5EF4-FFF2-40B4-BE49-F238E27FC236}">
                <a16:creationId xmlns:a16="http://schemas.microsoft.com/office/drawing/2014/main" id="{F86E5061-B449-9710-9C09-C2506B2FCC96}"/>
              </a:ext>
            </a:extLst>
          </p:cNvPr>
          <p:cNvSpPr txBox="1"/>
          <p:nvPr/>
        </p:nvSpPr>
        <p:spPr>
          <a:xfrm>
            <a:off x="2244213" y="4357777"/>
            <a:ext cx="7707080" cy="374571"/>
          </a:xfrm>
          <a:prstGeom prst="roundRect">
            <a:avLst/>
          </a:prstGeom>
          <a:solidFill>
            <a:schemeClr val="accent6">
              <a:lumMod val="60000"/>
              <a:lumOff val="40000"/>
              <a:alpha val="20000"/>
            </a:schemeClr>
          </a:solidFill>
        </p:spPr>
        <p:txBody>
          <a:bodyPr wrap="square">
            <a:spAutoFit/>
          </a:bodyPr>
          <a:lstStyle/>
          <a:p>
            <a:pPr algn="just"/>
            <a:r>
              <a:rPr lang="it-IT" sz="1600" b="1" dirty="0">
                <a:solidFill>
                  <a:srgbClr val="000000"/>
                </a:solidFill>
                <a:effectLst/>
                <a:ea typeface="Calibri" panose="020F0502020204030204" pitchFamily="34" charset="0"/>
              </a:rPr>
              <a:t>Nuovo AQST tematico Area Oglio Po Chiese</a:t>
            </a:r>
            <a:endParaRPr kumimoji="0" lang="it-IT" sz="1600" b="0" i="1"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46365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 name="CasellaDiTesto 2">
            <a:extLst>
              <a:ext uri="{FF2B5EF4-FFF2-40B4-BE49-F238E27FC236}">
                <a16:creationId xmlns:a16="http://schemas.microsoft.com/office/drawing/2014/main" id="{C733AE69-CF7D-3639-76AE-A2A566B3A8BB}"/>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Patti territoriali (1/1) </a:t>
            </a:r>
          </a:p>
        </p:txBody>
      </p:sp>
      <p:sp>
        <p:nvSpPr>
          <p:cNvPr id="8" name="CasellaDiTesto 7">
            <a:extLst>
              <a:ext uri="{FF2B5EF4-FFF2-40B4-BE49-F238E27FC236}">
                <a16:creationId xmlns:a16="http://schemas.microsoft.com/office/drawing/2014/main" id="{81A82ADE-8AE6-E4E9-0F37-41974FB6BAD1}"/>
              </a:ext>
            </a:extLst>
          </p:cNvPr>
          <p:cNvSpPr txBox="1"/>
          <p:nvPr/>
        </p:nvSpPr>
        <p:spPr>
          <a:xfrm>
            <a:off x="1018903" y="975361"/>
            <a:ext cx="9953897" cy="4708981"/>
          </a:xfrm>
          <a:prstGeom prst="rect">
            <a:avLst/>
          </a:prstGeom>
          <a:noFill/>
        </p:spPr>
        <p:txBody>
          <a:bodyPr wrap="square" rtlCol="0">
            <a:spAutoFit/>
          </a:bodyPr>
          <a:lstStyle/>
          <a:p>
            <a:pPr algn="ctr"/>
            <a:r>
              <a:rPr lang="it-IT" sz="2800" b="1" dirty="0">
                <a:solidFill>
                  <a:srgbClr val="007836"/>
                </a:solidFill>
              </a:rPr>
              <a:t>9 </a:t>
            </a:r>
          </a:p>
          <a:p>
            <a:pPr algn="ctr"/>
            <a:r>
              <a:rPr lang="it-IT" sz="2800" b="1" dirty="0">
                <a:solidFill>
                  <a:srgbClr val="007836"/>
                </a:solidFill>
              </a:rPr>
              <a:t>Patti territoriali tra sottoscritti e avviati</a:t>
            </a:r>
          </a:p>
          <a:p>
            <a:pPr algn="ctr"/>
            <a:endParaRPr lang="it-IT" sz="2800" b="1" dirty="0">
              <a:solidFill>
                <a:srgbClr val="007836"/>
              </a:solidFill>
            </a:endParaRPr>
          </a:p>
          <a:p>
            <a:pPr marL="285750" indent="-285750" algn="just">
              <a:buFont typeface="Arial" panose="020B0604020202020204" pitchFamily="34" charset="0"/>
              <a:buChar char="•"/>
            </a:pPr>
            <a:endParaRPr lang="it-IT" dirty="0"/>
          </a:p>
          <a:p>
            <a:pPr marL="285750" indent="-285750" algn="just">
              <a:buFont typeface="Arial" panose="020B0604020202020204" pitchFamily="34" charset="0"/>
              <a:buChar char="•"/>
            </a:pPr>
            <a:endParaRPr lang="it-IT" dirty="0"/>
          </a:p>
          <a:p>
            <a:pPr algn="just"/>
            <a:endParaRPr lang="it-IT" dirty="0"/>
          </a:p>
          <a:p>
            <a:pPr algn="just"/>
            <a:endParaRPr lang="it-IT" dirty="0"/>
          </a:p>
          <a:p>
            <a:pPr marL="285750" indent="-285750" algn="just">
              <a:buFont typeface="Wingdings" panose="05000000000000000000" pitchFamily="2" charset="2"/>
              <a:buChar char="§"/>
            </a:pPr>
            <a:r>
              <a:rPr lang="it-IT" sz="1600" dirty="0"/>
              <a:t>Patto territoriale Aprica – </a:t>
            </a:r>
            <a:r>
              <a:rPr lang="it-IT" sz="1600" i="1" dirty="0"/>
              <a:t>sottoscritto il 23 dicembre 2021</a:t>
            </a:r>
          </a:p>
          <a:p>
            <a:pPr marL="285750" indent="-285750" algn="just">
              <a:buFont typeface="Wingdings" panose="05000000000000000000" pitchFamily="2" charset="2"/>
              <a:buChar char="§"/>
            </a:pPr>
            <a:r>
              <a:rPr lang="it-IT" sz="1600" dirty="0"/>
              <a:t>Patto territoriale Val di Scalve – </a:t>
            </a:r>
            <a:r>
              <a:rPr lang="it-IT" sz="1600" i="1" dirty="0"/>
              <a:t>sottoscritto in occasione del Tour Aree Interne (18 novembre 2022)</a:t>
            </a:r>
          </a:p>
          <a:p>
            <a:pPr marL="285750" indent="-285750" algn="just">
              <a:buFont typeface="Wingdings" panose="05000000000000000000" pitchFamily="2" charset="2"/>
              <a:buChar char="§"/>
            </a:pPr>
            <a:r>
              <a:rPr lang="it-IT" sz="1600" dirty="0"/>
              <a:t>Patto territoriale Borno – </a:t>
            </a:r>
            <a:r>
              <a:rPr lang="it-IT" sz="1600" i="1" dirty="0"/>
              <a:t>sottoscritto il 5 ottobre 2022 (e tour Aree Interne) e in corso di attuazione</a:t>
            </a:r>
          </a:p>
          <a:p>
            <a:pPr marL="285750" indent="-285750" algn="just">
              <a:buFont typeface="Wingdings" panose="05000000000000000000" pitchFamily="2" charset="2"/>
              <a:buChar char="§"/>
            </a:pPr>
            <a:r>
              <a:rPr lang="it-IT" sz="1600" dirty="0"/>
              <a:t>Patto territoriale Montecampione – </a:t>
            </a:r>
            <a:r>
              <a:rPr lang="it-IT" sz="1600" i="1" dirty="0"/>
              <a:t>sottoscritto il 27 settembre 2022 (e tour Aree Interne) e in corso di attuazione</a:t>
            </a:r>
          </a:p>
          <a:p>
            <a:pPr marL="285750" indent="-285750" algn="just">
              <a:buFont typeface="Wingdings" panose="05000000000000000000" pitchFamily="2" charset="2"/>
              <a:buChar char="§"/>
            </a:pPr>
            <a:r>
              <a:rPr lang="it-IT" sz="1600" dirty="0"/>
              <a:t>Patto territoriale Monte Maniva – </a:t>
            </a:r>
            <a:r>
              <a:rPr lang="it-IT" sz="1600" i="1" dirty="0"/>
              <a:t>sottoscritto il 10 ottobre 2022 (e tour Aree Interne) e in corso di attuazione</a:t>
            </a:r>
          </a:p>
          <a:p>
            <a:pPr marL="285750" indent="-285750" algn="just">
              <a:buFont typeface="Wingdings" panose="05000000000000000000" pitchFamily="2" charset="2"/>
              <a:buChar char="§"/>
            </a:pPr>
            <a:r>
              <a:rPr lang="it-IT" sz="1600" dirty="0"/>
              <a:t>Patto territoriale Piani di Bobbio – </a:t>
            </a:r>
            <a:r>
              <a:rPr lang="it-IT" sz="1600" i="1" dirty="0"/>
              <a:t>in corso di definizione gli atti per </a:t>
            </a:r>
            <a:r>
              <a:rPr lang="it-IT" sz="1600" i="1" dirty="0" err="1"/>
              <a:t>dgr</a:t>
            </a:r>
            <a:r>
              <a:rPr lang="it-IT" sz="1600" i="1" dirty="0"/>
              <a:t> di approvazione</a:t>
            </a:r>
          </a:p>
          <a:p>
            <a:pPr marL="285750" indent="-285750" algn="just">
              <a:buFont typeface="Wingdings" panose="05000000000000000000" pitchFamily="2" charset="2"/>
              <a:buChar char="§"/>
            </a:pPr>
            <a:r>
              <a:rPr lang="it-IT" sz="1600" dirty="0"/>
              <a:t>Patto territoriale Valchiavenna – </a:t>
            </a:r>
            <a:r>
              <a:rPr lang="it-IT" sz="1600" i="1" dirty="0"/>
              <a:t>in corso di definizione gli atti per </a:t>
            </a:r>
            <a:r>
              <a:rPr lang="it-IT" sz="1600" i="1" dirty="0" err="1"/>
              <a:t>dgr</a:t>
            </a:r>
            <a:r>
              <a:rPr lang="it-IT" sz="1600" i="1" dirty="0"/>
              <a:t> di approvazione</a:t>
            </a:r>
          </a:p>
          <a:p>
            <a:pPr marL="285750" indent="-285750" algn="just">
              <a:buFont typeface="Wingdings" panose="05000000000000000000" pitchFamily="2" charset="2"/>
              <a:buChar char="§"/>
            </a:pPr>
            <a:r>
              <a:rPr lang="it-IT" sz="1600" dirty="0"/>
              <a:t>Patto territoriale Ski Area Valmalenco – </a:t>
            </a:r>
            <a:r>
              <a:rPr lang="it-IT" sz="1600" i="1" dirty="0"/>
              <a:t>istruttoria in corso</a:t>
            </a:r>
          </a:p>
          <a:p>
            <a:pPr marL="285750" indent="-285750" algn="just">
              <a:buFont typeface="Wingdings" panose="05000000000000000000" pitchFamily="2" charset="2"/>
              <a:buChar char="§"/>
            </a:pPr>
            <a:r>
              <a:rPr lang="it-IT" sz="1600" dirty="0"/>
              <a:t>Patto territoriale Alta Val Brembana – </a:t>
            </a:r>
            <a:r>
              <a:rPr lang="it-IT" sz="1600" i="1" dirty="0"/>
              <a:t>istruttoria in corso</a:t>
            </a:r>
          </a:p>
        </p:txBody>
      </p:sp>
      <p:sp>
        <p:nvSpPr>
          <p:cNvPr id="14" name="Freccia a destra 13">
            <a:extLst>
              <a:ext uri="{FF2B5EF4-FFF2-40B4-BE49-F238E27FC236}">
                <a16:creationId xmlns:a16="http://schemas.microsoft.com/office/drawing/2014/main" id="{42178A0E-C64E-86F6-0A54-7A1274512D73}"/>
              </a:ext>
            </a:extLst>
          </p:cNvPr>
          <p:cNvSpPr/>
          <p:nvPr/>
        </p:nvSpPr>
        <p:spPr>
          <a:xfrm>
            <a:off x="2071861" y="2286147"/>
            <a:ext cx="466453" cy="34833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sp>
        <p:nvSpPr>
          <p:cNvPr id="4" name="TextBox 9">
            <a:extLst>
              <a:ext uri="{FF2B5EF4-FFF2-40B4-BE49-F238E27FC236}">
                <a16:creationId xmlns:a16="http://schemas.microsoft.com/office/drawing/2014/main" id="{51F82965-D032-414A-2764-7DAC14A645B3}"/>
              </a:ext>
            </a:extLst>
          </p:cNvPr>
          <p:cNvSpPr txBox="1">
            <a:spLocks noChangeArrowheads="1"/>
          </p:cNvSpPr>
          <p:nvPr/>
        </p:nvSpPr>
        <p:spPr bwMode="auto">
          <a:xfrm>
            <a:off x="2674638" y="2063927"/>
            <a:ext cx="6642425" cy="792781"/>
          </a:xfrm>
          <a:prstGeom prst="rect">
            <a:avLst/>
          </a:prstGeom>
          <a:solidFill>
            <a:schemeClr val="accent6">
              <a:lumMod val="20000"/>
              <a:lumOff val="80000"/>
            </a:schemeClr>
          </a:solidFill>
          <a:ln/>
        </p:spPr>
        <p:style>
          <a:lnRef idx="2">
            <a:schemeClr val="accent6"/>
          </a:lnRef>
          <a:fillRef idx="1">
            <a:schemeClr val="lt1"/>
          </a:fillRef>
          <a:effectRef idx="0">
            <a:schemeClr val="accent6"/>
          </a:effectRef>
          <a:fontRef idx="minor">
            <a:schemeClr val="dk1"/>
          </a:fontRef>
        </p:style>
        <p:txBody>
          <a:bodyPr wrap="square" anchor="ctr">
            <a:spAutoFit/>
          </a:bodyPr>
          <a:lstStyle>
            <a:lvl1pPr marL="171450" indent="-1714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just" eaLnBrk="1" hangingPunct="1">
              <a:lnSpc>
                <a:spcPct val="150000"/>
              </a:lnSpc>
            </a:pPr>
            <a:r>
              <a:rPr lang="it-IT" sz="1600" dirty="0">
                <a:latin typeface="+mn-lt"/>
                <a:cs typeface="Arial" panose="020B0604020202020204" pitchFamily="34" charset="0"/>
              </a:rPr>
              <a:t>Totale investimenti circa 200 milioni di € di cui circa 120 milioni di contributo di Regione Lombardia (totalmente coperti da risorse autonome regionali)</a:t>
            </a:r>
          </a:p>
        </p:txBody>
      </p:sp>
    </p:spTree>
    <p:extLst>
      <p:ext uri="{BB962C8B-B14F-4D97-AF65-F5344CB8AC3E}">
        <p14:creationId xmlns:p14="http://schemas.microsoft.com/office/powerpoint/2010/main" val="883498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025A5AB3-C011-4BD1-AF68-DF533DAE989C}"/>
              </a:ext>
            </a:extLst>
          </p:cNvPr>
          <p:cNvSpPr/>
          <p:nvPr/>
        </p:nvSpPr>
        <p:spPr>
          <a:xfrm>
            <a:off x="142875" y="133350"/>
            <a:ext cx="11928353" cy="6575949"/>
          </a:xfrm>
          <a:prstGeom prst="rect">
            <a:avLst/>
          </a:prstGeom>
          <a:noFill/>
          <a:ln w="292100" cap="sq" cmpd="sng">
            <a:solidFill>
              <a:srgbClr val="086A2E"/>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2" name="Titolo 1">
            <a:extLst>
              <a:ext uri="{FF2B5EF4-FFF2-40B4-BE49-F238E27FC236}">
                <a16:creationId xmlns:a16="http://schemas.microsoft.com/office/drawing/2014/main" id="{DA9101C5-3909-4A6C-AAD7-177F3783CA5D}"/>
              </a:ext>
            </a:extLst>
          </p:cNvPr>
          <p:cNvSpPr>
            <a:spLocks noGrp="1"/>
          </p:cNvSpPr>
          <p:nvPr>
            <p:ph type="ctrTitle"/>
          </p:nvPr>
        </p:nvSpPr>
        <p:spPr>
          <a:xfrm>
            <a:off x="3213463" y="3140038"/>
            <a:ext cx="5765074" cy="562572"/>
          </a:xfrm>
        </p:spPr>
        <p:txBody>
          <a:bodyPr>
            <a:noAutofit/>
          </a:bodyPr>
          <a:lstStyle/>
          <a:p>
            <a:pPr lvl="1"/>
            <a:r>
              <a:rPr lang="it-IT" sz="3200" b="1" dirty="0">
                <a:solidFill>
                  <a:srgbClr val="007239"/>
                </a:solidFill>
                <a:latin typeface="Helvetica" panose="020B0604020202030204" pitchFamily="34" charset="0"/>
              </a:rPr>
              <a:t>GRAZIE PER L’ATTENZIONE</a:t>
            </a:r>
            <a:endParaRPr lang="it-IT" sz="3200" b="1" dirty="0">
              <a:latin typeface="Helvetica" panose="020B0604020202030204" pitchFamily="34" charset="0"/>
            </a:endParaRPr>
          </a:p>
        </p:txBody>
      </p:sp>
      <p:pic>
        <p:nvPicPr>
          <p:cNvPr id="6" name="Immagine 5">
            <a:extLst>
              <a:ext uri="{FF2B5EF4-FFF2-40B4-BE49-F238E27FC236}">
                <a16:creationId xmlns:a16="http://schemas.microsoft.com/office/drawing/2014/main" id="{B628BAA6-C9B2-4BB8-9BE6-E4018F1DA63A}"/>
              </a:ext>
            </a:extLst>
          </p:cNvPr>
          <p:cNvPicPr>
            <a:picLocks noChangeAspect="1"/>
          </p:cNvPicPr>
          <p:nvPr/>
        </p:nvPicPr>
        <p:blipFill>
          <a:blip r:embed="rId2"/>
          <a:stretch>
            <a:fillRect/>
          </a:stretch>
        </p:blipFill>
        <p:spPr>
          <a:xfrm>
            <a:off x="1039246" y="595117"/>
            <a:ext cx="10113508" cy="827897"/>
          </a:xfrm>
          <a:prstGeom prst="rect">
            <a:avLst/>
          </a:prstGeom>
        </p:spPr>
      </p:pic>
    </p:spTree>
    <p:extLst>
      <p:ext uri="{BB962C8B-B14F-4D97-AF65-F5344CB8AC3E}">
        <p14:creationId xmlns:p14="http://schemas.microsoft.com/office/powerpoint/2010/main" val="3125003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Strategie di Sviluppo Urbano Sostenibile (1/2)</a:t>
            </a:r>
          </a:p>
        </p:txBody>
      </p:sp>
      <p:sp>
        <p:nvSpPr>
          <p:cNvPr id="4" name="Rectangle 5">
            <a:extLst>
              <a:ext uri="{FF2B5EF4-FFF2-40B4-BE49-F238E27FC236}">
                <a16:creationId xmlns:a16="http://schemas.microsoft.com/office/drawing/2014/main" id="{B2E1E43B-898A-A189-742C-FA5D11F79460}"/>
              </a:ext>
            </a:extLst>
          </p:cNvPr>
          <p:cNvSpPr/>
          <p:nvPr/>
        </p:nvSpPr>
        <p:spPr>
          <a:xfrm>
            <a:off x="8565161" y="2465444"/>
            <a:ext cx="2327299" cy="2834086"/>
          </a:xfrm>
          <a:prstGeom prst="rect">
            <a:avLst/>
          </a:prstGeom>
          <a:noFill/>
          <a:ln>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chteck 13">
            <a:extLst>
              <a:ext uri="{FF2B5EF4-FFF2-40B4-BE49-F238E27FC236}">
                <a16:creationId xmlns:a16="http://schemas.microsoft.com/office/drawing/2014/main" id="{A7B6B5C8-7AEF-A617-E44D-581FBB57279D}"/>
              </a:ext>
            </a:extLst>
          </p:cNvPr>
          <p:cNvSpPr/>
          <p:nvPr/>
        </p:nvSpPr>
        <p:spPr bwMode="auto">
          <a:xfrm>
            <a:off x="8218792" y="1255707"/>
            <a:ext cx="3279826" cy="4486099"/>
          </a:xfrm>
          <a:prstGeom prst="rect">
            <a:avLst/>
          </a:prstGeom>
          <a:noFill/>
          <a:ln w="12700">
            <a:noFill/>
            <a:round/>
            <a:headEnd/>
            <a:tailEnd/>
          </a:ln>
          <a:effectLst/>
        </p:spPr>
        <p:txBody>
          <a:bodyPr rtlCol="0" anchor="ctr"/>
          <a:lstStyle/>
          <a:p>
            <a:pPr algn="ctr" defTabSz="914377">
              <a:defRPr/>
            </a:pPr>
            <a:endParaRPr lang="de-DE" kern="0" dirty="0">
              <a:solidFill>
                <a:srgbClr val="000000"/>
              </a:solidFill>
              <a:highlight>
                <a:srgbClr val="72C293"/>
              </a:highlight>
              <a:latin typeface="Arial"/>
            </a:endParaRPr>
          </a:p>
        </p:txBody>
      </p:sp>
      <p:sp>
        <p:nvSpPr>
          <p:cNvPr id="12" name="Rectangle 5">
            <a:extLst>
              <a:ext uri="{FF2B5EF4-FFF2-40B4-BE49-F238E27FC236}">
                <a16:creationId xmlns:a16="http://schemas.microsoft.com/office/drawing/2014/main" id="{C5B9B566-C794-F35A-35A4-53D625C68DA5}"/>
              </a:ext>
            </a:extLst>
          </p:cNvPr>
          <p:cNvSpPr/>
          <p:nvPr/>
        </p:nvSpPr>
        <p:spPr>
          <a:xfrm>
            <a:off x="8646480" y="1934342"/>
            <a:ext cx="2327299" cy="2834086"/>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Rectangle: Rounded Corners 59">
            <a:extLst>
              <a:ext uri="{FF2B5EF4-FFF2-40B4-BE49-F238E27FC236}">
                <a16:creationId xmlns:a16="http://schemas.microsoft.com/office/drawing/2014/main" id="{E85E6B92-BD6E-52BC-3D05-28C58CD63059}"/>
              </a:ext>
            </a:extLst>
          </p:cNvPr>
          <p:cNvSpPr>
            <a:spLocks noChangeAspect="1"/>
          </p:cNvSpPr>
          <p:nvPr/>
        </p:nvSpPr>
        <p:spPr>
          <a:xfrm flipH="1">
            <a:off x="10252201" y="1607008"/>
            <a:ext cx="900000" cy="897687"/>
          </a:xfrm>
          <a:prstGeom prst="roundRect">
            <a:avLst/>
          </a:prstGeom>
          <a:solidFill>
            <a:srgbClr val="164094"/>
          </a:soli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600" dirty="0">
                <a:solidFill>
                  <a:srgbClr val="F0F8FA"/>
                </a:solidFill>
                <a:latin typeface="Century Gothic" panose="020B0502020202020204" pitchFamily="34" charset="0"/>
                <a:cs typeface="Arial" panose="020B0604020202020204" pitchFamily="34" charset="0"/>
              </a:rPr>
              <a:t>FESR</a:t>
            </a:r>
          </a:p>
        </p:txBody>
      </p:sp>
      <p:sp>
        <p:nvSpPr>
          <p:cNvPr id="14" name="Rectangle: Rounded Corners 60">
            <a:extLst>
              <a:ext uri="{FF2B5EF4-FFF2-40B4-BE49-F238E27FC236}">
                <a16:creationId xmlns:a16="http://schemas.microsoft.com/office/drawing/2014/main" id="{4BA2A812-58FC-8970-2B41-1018778F16F7}"/>
              </a:ext>
            </a:extLst>
          </p:cNvPr>
          <p:cNvSpPr>
            <a:spLocks noChangeAspect="1"/>
          </p:cNvSpPr>
          <p:nvPr/>
        </p:nvSpPr>
        <p:spPr>
          <a:xfrm flipH="1">
            <a:off x="8468058" y="4422497"/>
            <a:ext cx="675000" cy="673265"/>
          </a:xfrm>
          <a:prstGeom prst="roundRect">
            <a:avLst/>
          </a:prstGeom>
          <a:solidFill>
            <a:srgbClr val="70AD47"/>
          </a:solidFill>
          <a:ln w="19050" cap="flat" cmpd="sng" algn="ctr">
            <a:solidFill>
              <a:sysClr val="window" lastClr="FFFFFF"/>
            </a:solidFill>
            <a:prstDash val="solid"/>
            <a:miter lim="800000"/>
          </a:ln>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F0F8FA"/>
                </a:solidFill>
                <a:effectLst/>
                <a:uLnTx/>
                <a:uFillTx/>
                <a:latin typeface="Century Gothic" panose="020B0502020202020204" pitchFamily="34" charset="0"/>
                <a:cs typeface="Arial" panose="020B0604020202020204" pitchFamily="34" charset="0"/>
              </a:rPr>
              <a:t>FSE</a:t>
            </a:r>
            <a:r>
              <a:rPr kumimoji="0" lang="it-IT" sz="1200" b="0" i="0" u="none" strike="noStrike" kern="0" cap="none" spc="0" normalizeH="0" baseline="0" noProof="0" dirty="0">
                <a:ln>
                  <a:noFill/>
                </a:ln>
                <a:solidFill>
                  <a:srgbClr val="F0F8FA"/>
                </a:solidFill>
                <a:effectLst/>
                <a:uLnTx/>
                <a:uFillTx/>
                <a:latin typeface="Century Gothic" panose="020B0502020202020204" pitchFamily="34" charset="0"/>
                <a:cs typeface="Arial" panose="020B0604020202020204" pitchFamily="34" charset="0"/>
              </a:rPr>
              <a:t>+</a:t>
            </a:r>
          </a:p>
        </p:txBody>
      </p:sp>
      <p:sp>
        <p:nvSpPr>
          <p:cNvPr id="15" name="Oval 56">
            <a:extLst>
              <a:ext uri="{FF2B5EF4-FFF2-40B4-BE49-F238E27FC236}">
                <a16:creationId xmlns:a16="http://schemas.microsoft.com/office/drawing/2014/main" id="{53C34A6A-2E20-55FE-767F-1A1EE495596F}"/>
              </a:ext>
            </a:extLst>
          </p:cNvPr>
          <p:cNvSpPr>
            <a:spLocks noChangeAspect="1"/>
          </p:cNvSpPr>
          <p:nvPr/>
        </p:nvSpPr>
        <p:spPr>
          <a:xfrm flipH="1">
            <a:off x="8469427" y="1708761"/>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1</a:t>
            </a:r>
          </a:p>
        </p:txBody>
      </p:sp>
      <p:sp>
        <p:nvSpPr>
          <p:cNvPr id="16" name="Oval 56">
            <a:extLst>
              <a:ext uri="{FF2B5EF4-FFF2-40B4-BE49-F238E27FC236}">
                <a16:creationId xmlns:a16="http://schemas.microsoft.com/office/drawing/2014/main" id="{2EB2DDD9-7CD2-A173-B4B2-33C14080FDEA}"/>
              </a:ext>
            </a:extLst>
          </p:cNvPr>
          <p:cNvSpPr>
            <a:spLocks noChangeAspect="1"/>
          </p:cNvSpPr>
          <p:nvPr/>
        </p:nvSpPr>
        <p:spPr>
          <a:xfrm flipH="1">
            <a:off x="9176886" y="2695162"/>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2</a:t>
            </a:r>
          </a:p>
        </p:txBody>
      </p:sp>
      <p:sp>
        <p:nvSpPr>
          <p:cNvPr id="17" name="Oval 56">
            <a:extLst>
              <a:ext uri="{FF2B5EF4-FFF2-40B4-BE49-F238E27FC236}">
                <a16:creationId xmlns:a16="http://schemas.microsoft.com/office/drawing/2014/main" id="{00C4C2BC-1CB3-9F81-CA38-C9CB121B9461}"/>
              </a:ext>
            </a:extLst>
          </p:cNvPr>
          <p:cNvSpPr>
            <a:spLocks noChangeAspect="1"/>
          </p:cNvSpPr>
          <p:nvPr/>
        </p:nvSpPr>
        <p:spPr>
          <a:xfrm flipH="1">
            <a:off x="9858705" y="3552327"/>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4</a:t>
            </a:r>
          </a:p>
        </p:txBody>
      </p:sp>
      <p:grpSp>
        <p:nvGrpSpPr>
          <p:cNvPr id="18" name="Gruppo 17">
            <a:extLst>
              <a:ext uri="{FF2B5EF4-FFF2-40B4-BE49-F238E27FC236}">
                <a16:creationId xmlns:a16="http://schemas.microsoft.com/office/drawing/2014/main" id="{6E3717D5-6B8D-7621-A4EB-6FAABBCB481C}"/>
              </a:ext>
            </a:extLst>
          </p:cNvPr>
          <p:cNvGrpSpPr/>
          <p:nvPr/>
        </p:nvGrpSpPr>
        <p:grpSpPr>
          <a:xfrm>
            <a:off x="10557184" y="4479856"/>
            <a:ext cx="815784" cy="627417"/>
            <a:chOff x="9545684" y="5246371"/>
            <a:chExt cx="774762" cy="627419"/>
          </a:xfrm>
        </p:grpSpPr>
        <p:sp>
          <p:nvSpPr>
            <p:cNvPr id="19" name="Oval 57">
              <a:extLst>
                <a:ext uri="{FF2B5EF4-FFF2-40B4-BE49-F238E27FC236}">
                  <a16:creationId xmlns:a16="http://schemas.microsoft.com/office/drawing/2014/main" id="{D7922DB9-B696-3F6C-FC19-BD0FDDB7492F}"/>
                </a:ext>
              </a:extLst>
            </p:cNvPr>
            <p:cNvSpPr>
              <a:spLocks noChangeAspect="1"/>
            </p:cNvSpPr>
            <p:nvPr/>
          </p:nvSpPr>
          <p:spPr>
            <a:xfrm flipH="1">
              <a:off x="9608739" y="5246371"/>
              <a:ext cx="629036" cy="627419"/>
            </a:xfrm>
            <a:prstGeom prst="ellipse">
              <a:avLst/>
            </a:prstGeom>
            <a:solidFill>
              <a:srgbClr val="164094"/>
            </a:solidFill>
            <a:ln w="19050" cap="flat" cmpd="sng" algn="ctr">
              <a:solidFill>
                <a:sysClr val="window" lastClr="FFFFFF"/>
              </a:solidFill>
              <a:prstDash val="solid"/>
              <a:miter lim="800000"/>
            </a:ln>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350" b="0" i="0" u="none" strike="noStrike" kern="0" cap="none" spc="0" normalizeH="0" baseline="0" noProof="0" dirty="0">
                <a:ln>
                  <a:noFill/>
                </a:ln>
                <a:solidFill>
                  <a:srgbClr val="F0F8FA"/>
                </a:solidFill>
                <a:effectLst/>
                <a:uLnTx/>
                <a:uFillTx/>
                <a:latin typeface="Calibri" panose="020F0502020204030204"/>
                <a:ea typeface="+mn-ea"/>
                <a:cs typeface="+mn-cs"/>
              </a:endParaRPr>
            </a:p>
          </p:txBody>
        </p:sp>
        <p:sp>
          <p:nvSpPr>
            <p:cNvPr id="20" name="Cerchio parziale 19">
              <a:extLst>
                <a:ext uri="{FF2B5EF4-FFF2-40B4-BE49-F238E27FC236}">
                  <a16:creationId xmlns:a16="http://schemas.microsoft.com/office/drawing/2014/main" id="{FE7FE1F5-DA39-643E-332D-35872DDCB8AF}"/>
                </a:ext>
              </a:extLst>
            </p:cNvPr>
            <p:cNvSpPr/>
            <p:nvPr/>
          </p:nvSpPr>
          <p:spPr>
            <a:xfrm>
              <a:off x="9643565" y="5274553"/>
              <a:ext cx="587925" cy="571054"/>
            </a:xfrm>
            <a:prstGeom prst="pie">
              <a:avLst>
                <a:gd name="adj1" fmla="val 5392926"/>
                <a:gd name="adj2" fmla="val 16200000"/>
              </a:avLst>
            </a:prstGeom>
            <a:solidFill>
              <a:srgbClr val="70AD47"/>
            </a:solidFill>
            <a:ln w="635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21" name="CasellaDiTesto 20">
              <a:extLst>
                <a:ext uri="{FF2B5EF4-FFF2-40B4-BE49-F238E27FC236}">
                  <a16:creationId xmlns:a16="http://schemas.microsoft.com/office/drawing/2014/main" id="{731E14F2-38F4-C36F-E391-C1CE88B353C4}"/>
                </a:ext>
              </a:extLst>
            </p:cNvPr>
            <p:cNvSpPr txBox="1"/>
            <p:nvPr/>
          </p:nvSpPr>
          <p:spPr>
            <a:xfrm>
              <a:off x="9545684" y="5421580"/>
              <a:ext cx="774762" cy="277000"/>
            </a:xfrm>
            <a:prstGeom prst="rect">
              <a:avLst/>
            </a:prstGeom>
            <a:noFill/>
          </p:spPr>
          <p:txBody>
            <a:bodyPr wrap="square" rtlCol="0">
              <a:spAutoFit/>
            </a:bodyPr>
            <a:lstStyle/>
            <a:p>
              <a:pPr algn="ctr" defTabSz="914400"/>
              <a:r>
                <a:rPr lang="it-IT" sz="1200" dirty="0">
                  <a:solidFill>
                    <a:srgbClr val="F0F8FA"/>
                  </a:solidFill>
                  <a:latin typeface="Century Gothic" panose="020B0502020202020204" pitchFamily="34" charset="0"/>
                  <a:cs typeface="Arial" panose="020B0604020202020204" pitchFamily="34" charset="0"/>
                </a:rPr>
                <a:t>OP 5</a:t>
              </a:r>
            </a:p>
          </p:txBody>
        </p:sp>
      </p:grpSp>
      <p:sp>
        <p:nvSpPr>
          <p:cNvPr id="22" name="TextBox 9">
            <a:extLst>
              <a:ext uri="{FF2B5EF4-FFF2-40B4-BE49-F238E27FC236}">
                <a16:creationId xmlns:a16="http://schemas.microsoft.com/office/drawing/2014/main" id="{C0CF8DA4-1695-E845-2580-EFF8393939A6}"/>
              </a:ext>
            </a:extLst>
          </p:cNvPr>
          <p:cNvSpPr txBox="1">
            <a:spLocks noChangeArrowheads="1"/>
          </p:cNvSpPr>
          <p:nvPr/>
        </p:nvSpPr>
        <p:spPr bwMode="auto">
          <a:xfrm>
            <a:off x="671119" y="1255707"/>
            <a:ext cx="7563318" cy="4486100"/>
          </a:xfrm>
          <a:prstGeom prst="rect">
            <a:avLst/>
          </a:prstGeom>
          <a:solidFill>
            <a:schemeClr val="accent6">
              <a:lumMod val="20000"/>
              <a:lumOff val="80000"/>
            </a:schemeClr>
          </a:solidFill>
          <a:ln/>
        </p:spPr>
        <p:style>
          <a:lnRef idx="2">
            <a:schemeClr val="accent6"/>
          </a:lnRef>
          <a:fillRef idx="1">
            <a:schemeClr val="lt1"/>
          </a:fillRef>
          <a:effectRef idx="0">
            <a:schemeClr val="accent6"/>
          </a:effectRef>
          <a:fontRef idx="minor">
            <a:schemeClr val="dk1"/>
          </a:fontRef>
        </p:style>
        <p:txBody>
          <a:bodyPr wrap="square" anchor="ctr">
            <a:spAutoFit/>
          </a:bodyPr>
          <a:lstStyle>
            <a:lvl1pPr marL="171450" indent="-1714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just" eaLnBrk="1" hangingPunct="1">
              <a:lnSpc>
                <a:spcPct val="150000"/>
              </a:lnSpc>
            </a:pPr>
            <a:r>
              <a:rPr lang="it-IT" sz="1600" dirty="0">
                <a:latin typeface="+mn-lt"/>
                <a:cs typeface="Arial" panose="020B0604020202020204" pitchFamily="34" charset="0"/>
              </a:rPr>
              <a:t>L’obiettivo generale è la </a:t>
            </a:r>
            <a:r>
              <a:rPr lang="it-IT" sz="1600" b="1" dirty="0">
                <a:latin typeface="+mn-lt"/>
                <a:cs typeface="Arial" panose="020B0604020202020204" pitchFamily="34" charset="0"/>
              </a:rPr>
              <a:t>rigenerazione sostenibile di contesti urbani caratterizzati da condizioni di fragilità,</a:t>
            </a:r>
            <a:r>
              <a:rPr lang="it-IT" sz="1600" dirty="0">
                <a:latin typeface="+mn-lt"/>
                <a:cs typeface="Arial" panose="020B0604020202020204" pitchFamily="34" charset="0"/>
              </a:rPr>
              <a:t> facendo leva sulla d</a:t>
            </a:r>
            <a:r>
              <a:rPr lang="it-IT" sz="1600" b="1" dirty="0">
                <a:latin typeface="+mn-lt"/>
                <a:cs typeface="Arial" panose="020B0604020202020204" pitchFamily="34" charset="0"/>
              </a:rPr>
              <a:t>imensione dell’abitare, della scuola e della qualità dei servizi sociosanitari, </a:t>
            </a:r>
            <a:r>
              <a:rPr lang="it-IT" sz="1600" dirty="0">
                <a:latin typeface="+mn-lt"/>
                <a:cs typeface="Arial" panose="020B0604020202020204" pitchFamily="34" charset="0"/>
              </a:rPr>
              <a:t>puntando all’inclusione sociale delle </a:t>
            </a:r>
            <a:r>
              <a:rPr lang="it-IT" sz="1600" b="1" dirty="0">
                <a:latin typeface="+mn-lt"/>
                <a:cs typeface="Arial" panose="020B0604020202020204" pitchFamily="34" charset="0"/>
              </a:rPr>
              <a:t>popolazioni più fragili </a:t>
            </a:r>
            <a:r>
              <a:rPr lang="it-IT" sz="1600" dirty="0">
                <a:latin typeface="+mn-lt"/>
                <a:cs typeface="Arial" panose="020B0604020202020204" pitchFamily="34" charset="0"/>
              </a:rPr>
              <a:t>(per età, genere e vulnerabilità materiale e immateriale), </a:t>
            </a:r>
            <a:r>
              <a:rPr lang="it-IT" sz="1600" b="1" dirty="0">
                <a:latin typeface="+mn-lt"/>
                <a:cs typeface="Arial" panose="020B0604020202020204" pitchFamily="34" charset="0"/>
              </a:rPr>
              <a:t>riducendo le disuguaglianze e ponendo al centro le comunità locali. </a:t>
            </a:r>
          </a:p>
          <a:p>
            <a:pPr marL="0" indent="0" algn="just" eaLnBrk="1" hangingPunct="1">
              <a:lnSpc>
                <a:spcPct val="150000"/>
              </a:lnSpc>
            </a:pPr>
            <a:r>
              <a:rPr lang="it-IT" sz="1600" dirty="0">
                <a:latin typeface="+mn-lt"/>
                <a:cs typeface="Arial" panose="020B0604020202020204" pitchFamily="34" charset="0"/>
              </a:rPr>
              <a:t>Le Strategie devono essere indirizzate a </a:t>
            </a:r>
            <a:r>
              <a:rPr lang="it-IT" sz="1600" b="1" dirty="0">
                <a:latin typeface="+mn-lt"/>
                <a:cs typeface="Arial" panose="020B0604020202020204" pitchFamily="34" charset="0"/>
              </a:rPr>
              <a:t>ridurre le disuguaglianze materiali ed immateriali </a:t>
            </a:r>
            <a:r>
              <a:rPr lang="it-IT" sz="1600" dirty="0">
                <a:latin typeface="+mn-lt"/>
                <a:cs typeface="Arial" panose="020B0604020202020204" pitchFamily="34" charset="0"/>
              </a:rPr>
              <a:t>in ambito urbano sostenendo gli individui più fragili, le famiglie, comunità locali e le reti di prossimità. </a:t>
            </a:r>
          </a:p>
          <a:p>
            <a:pPr marL="0" indent="0" algn="just" eaLnBrk="1" hangingPunct="1">
              <a:lnSpc>
                <a:spcPct val="150000"/>
              </a:lnSpc>
            </a:pPr>
            <a:r>
              <a:rPr lang="it-IT" sz="1600" dirty="0">
                <a:latin typeface="+mn-lt"/>
                <a:cs typeface="Arial" panose="020B0604020202020204" pitchFamily="34" charset="0"/>
              </a:rPr>
              <a:t>Le strategie di sviluppo urbano sostenibile devono essere </a:t>
            </a:r>
            <a:r>
              <a:rPr lang="it-IT" sz="1600" b="1" dirty="0">
                <a:latin typeface="+mn-lt"/>
                <a:cs typeface="Arial" panose="020B0604020202020204" pitchFamily="34" charset="0"/>
              </a:rPr>
              <a:t>integrate coniugando interventi materiali,</a:t>
            </a:r>
            <a:r>
              <a:rPr lang="it-IT" sz="1600" dirty="0">
                <a:latin typeface="+mn-lt"/>
                <a:cs typeface="Arial" panose="020B0604020202020204" pitchFamily="34" charset="0"/>
              </a:rPr>
              <a:t> sullo spazio pubblico, sul costruito, sulla dotazione di servizi, </a:t>
            </a:r>
            <a:r>
              <a:rPr lang="it-IT" sz="1600" b="1" dirty="0">
                <a:latin typeface="+mn-lt"/>
                <a:cs typeface="Arial" panose="020B0604020202020204" pitchFamily="34" charset="0"/>
              </a:rPr>
              <a:t>ed immateriali</a:t>
            </a:r>
            <a:r>
              <a:rPr lang="it-IT" sz="1600" dirty="0">
                <a:latin typeface="+mn-lt"/>
                <a:cs typeface="Arial" panose="020B0604020202020204" pitchFamily="34" charset="0"/>
              </a:rPr>
              <a:t>, attraverso il coinvolgimento delle comunità locali, con la promozione dei servizi, il rafforzamento delle competenze, ecc. </a:t>
            </a:r>
          </a:p>
        </p:txBody>
      </p:sp>
    </p:spTree>
    <p:extLst>
      <p:ext uri="{BB962C8B-B14F-4D97-AF65-F5344CB8AC3E}">
        <p14:creationId xmlns:p14="http://schemas.microsoft.com/office/powerpoint/2010/main" val="4246527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646331"/>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Strategie di Sviluppo Urbano Sostenibile (2/2)</a:t>
            </a:r>
            <a:br>
              <a:rPr lang="it-IT" dirty="0">
                <a:solidFill>
                  <a:srgbClr val="007239"/>
                </a:solidFill>
                <a:latin typeface="Helvetica" panose="020B0604020202030204" pitchFamily="34" charset="0"/>
              </a:rPr>
            </a:br>
            <a:endParaRPr lang="it-IT" dirty="0">
              <a:solidFill>
                <a:srgbClr val="007239"/>
              </a:solidFill>
              <a:latin typeface="Helvetica" panose="020B0604020202030204" pitchFamily="34" charset="0"/>
            </a:endParaRPr>
          </a:p>
        </p:txBody>
      </p: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3" name="Rettangolo 2">
            <a:extLst>
              <a:ext uri="{FF2B5EF4-FFF2-40B4-BE49-F238E27FC236}">
                <a16:creationId xmlns:a16="http://schemas.microsoft.com/office/drawing/2014/main" id="{7A63BF45-89EA-105B-385A-80812382E439}"/>
              </a:ext>
            </a:extLst>
          </p:cNvPr>
          <p:cNvSpPr/>
          <p:nvPr/>
        </p:nvSpPr>
        <p:spPr>
          <a:xfrm>
            <a:off x="3178629" y="1432277"/>
            <a:ext cx="8255725" cy="1744469"/>
          </a:xfrm>
          <a:prstGeom prst="rect">
            <a:avLst/>
          </a:prstGeom>
          <a:solidFill>
            <a:schemeClr val="accent6">
              <a:lumMod val="40000"/>
              <a:lumOff val="60000"/>
              <a:alpha val="37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it-IT" sz="1500" dirty="0">
                <a:solidFill>
                  <a:schemeClr val="tx1"/>
                </a:solidFill>
                <a:cs typeface="Arial" panose="020B0604020202020204" pitchFamily="34" charset="0"/>
              </a:rPr>
              <a:t>Le SUS di RL sono finanziate:</a:t>
            </a:r>
          </a:p>
          <a:p>
            <a:pPr marL="285750" indent="-285750">
              <a:buFont typeface="Arial" panose="020B0604020202020204" pitchFamily="34" charset="0"/>
              <a:buChar char="•"/>
            </a:pPr>
            <a:r>
              <a:rPr lang="it-IT" sz="1500" dirty="0">
                <a:solidFill>
                  <a:schemeClr val="tx1"/>
                </a:solidFill>
                <a:cs typeface="Arial" panose="020B0604020202020204" pitchFamily="34" charset="0"/>
              </a:rPr>
              <a:t>con il PR FESR 2021-2027, attraverso l’Asse 4 «Un’Europa più vicina ai cittadini» OS 5.1 - € 150 mil. €</a:t>
            </a:r>
          </a:p>
          <a:p>
            <a:pPr marL="285750" indent="-285750">
              <a:buFont typeface="Arial" panose="020B0604020202020204" pitchFamily="34" charset="0"/>
              <a:buChar char="•"/>
            </a:pPr>
            <a:r>
              <a:rPr lang="it-IT" sz="1500" dirty="0">
                <a:solidFill>
                  <a:schemeClr val="tx1"/>
                </a:solidFill>
                <a:cs typeface="Arial" panose="020B0604020202020204" pitchFamily="34" charset="0"/>
              </a:rPr>
              <a:t>con il PR FSE+ 2021-2027, attraverso azioni dedicate e riserve nell’ambito di azioni più generali – ca € 26 milioni</a:t>
            </a:r>
          </a:p>
          <a:p>
            <a:endParaRPr lang="it-IT" sz="1500" dirty="0">
              <a:solidFill>
                <a:schemeClr val="tx1"/>
              </a:solidFill>
              <a:cs typeface="Arial" panose="020B0604020202020204" pitchFamily="34" charset="0"/>
            </a:endParaRPr>
          </a:p>
          <a:p>
            <a:r>
              <a:rPr lang="it-IT" sz="1500" dirty="0">
                <a:solidFill>
                  <a:schemeClr val="tx1"/>
                </a:solidFill>
                <a:cs typeface="Arial" panose="020B0604020202020204" pitchFamily="34" charset="0"/>
              </a:rPr>
              <a:t>L’importo massimo finanziato per ogni SUS è di 15 mil. € (FESR e FSE+)</a:t>
            </a:r>
          </a:p>
        </p:txBody>
      </p:sp>
      <p:sp>
        <p:nvSpPr>
          <p:cNvPr id="6" name="Rettangolo 5">
            <a:extLst>
              <a:ext uri="{FF2B5EF4-FFF2-40B4-BE49-F238E27FC236}">
                <a16:creationId xmlns:a16="http://schemas.microsoft.com/office/drawing/2014/main" id="{C30CF673-6A39-C9C2-ED15-3A9E9FAD7B9C}"/>
              </a:ext>
            </a:extLst>
          </p:cNvPr>
          <p:cNvSpPr/>
          <p:nvPr/>
        </p:nvSpPr>
        <p:spPr>
          <a:xfrm>
            <a:off x="3178629" y="3433444"/>
            <a:ext cx="8255725" cy="1841507"/>
          </a:xfrm>
          <a:prstGeom prst="rect">
            <a:avLst/>
          </a:prstGeom>
          <a:solidFill>
            <a:schemeClr val="accent6">
              <a:lumMod val="40000"/>
              <a:lumOff val="60000"/>
              <a:alpha val="37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just"/>
            <a:r>
              <a:rPr lang="it-IT" sz="1500" dirty="0">
                <a:solidFill>
                  <a:schemeClr val="tx1"/>
                </a:solidFill>
                <a:cs typeface="Arial" panose="020B0604020202020204" pitchFamily="34" charset="0"/>
              </a:rPr>
              <a:t>Ciascuna SUS può attivare un’azione di governance della strategia stessa nell’ambito della quale rientrano spese del personale interno, eventuali spese per consulenti esterni, spese di comunicazione, spese per valutazioni di impatto. </a:t>
            </a:r>
          </a:p>
          <a:p>
            <a:pPr algn="just"/>
            <a:r>
              <a:rPr lang="it-IT" sz="1500" dirty="0">
                <a:solidFill>
                  <a:schemeClr val="tx1"/>
                </a:solidFill>
                <a:cs typeface="Arial" panose="020B0604020202020204" pitchFamily="34" charset="0"/>
              </a:rPr>
              <a:t>L’azione è finanziata a valere sulle risorse dell’Asse dell’Assistenza Tecnica del PR FESR (importo max 2% del budget della strategia; max 300.000 euro). Pertanto rappresenta un importo aggiuntivo ai 15 mil. €.</a:t>
            </a:r>
          </a:p>
        </p:txBody>
      </p:sp>
      <p:sp>
        <p:nvSpPr>
          <p:cNvPr id="7" name="Rettangolo con angoli arrotondati 6">
            <a:extLst>
              <a:ext uri="{FF2B5EF4-FFF2-40B4-BE49-F238E27FC236}">
                <a16:creationId xmlns:a16="http://schemas.microsoft.com/office/drawing/2014/main" id="{6F8A28D2-A576-DA00-E6A7-39E109ABECBE}"/>
              </a:ext>
            </a:extLst>
          </p:cNvPr>
          <p:cNvSpPr/>
          <p:nvPr/>
        </p:nvSpPr>
        <p:spPr>
          <a:xfrm>
            <a:off x="609600" y="1428388"/>
            <a:ext cx="2403567" cy="3846563"/>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marL="0" marR="0" lvl="1" indent="0" algn="just" defTabSz="914400" rtl="0" eaLnBrk="1" fontAlgn="auto" latinLnBrk="0" hangingPunct="1">
              <a:lnSpc>
                <a:spcPct val="107000"/>
              </a:lnSpc>
              <a:spcBef>
                <a:spcPts val="0"/>
              </a:spcBef>
              <a:spcAft>
                <a:spcPts val="1200"/>
              </a:spcAft>
              <a:buClr>
                <a:srgbClr val="12994A"/>
              </a:buClr>
              <a:buSzTx/>
              <a:buFontTx/>
              <a:buNone/>
              <a:tabLst/>
              <a:defRPr/>
            </a:pPr>
            <a:r>
              <a:rPr lang="it-IT" sz="1600" dirty="0">
                <a:solidFill>
                  <a:schemeClr val="bg1"/>
                </a:solidFill>
                <a:cs typeface="Arial" panose="020B0604020202020204" pitchFamily="34" charset="0"/>
              </a:rPr>
              <a:t>Le Strategie di Sviluppo Urbano Sostenibile (SUS) attuano processi di rigenerazione urbana intesa quale insieme coordinato di azioni urbanistico-edilizi (materiali) e di iniziative sociali (immateriali) </a:t>
            </a:r>
          </a:p>
        </p:txBody>
      </p:sp>
      <p:pic>
        <p:nvPicPr>
          <p:cNvPr id="5" name="Picture 20">
            <a:extLst>
              <a:ext uri="{FF2B5EF4-FFF2-40B4-BE49-F238E27FC236}">
                <a16:creationId xmlns:a16="http://schemas.microsoft.com/office/drawing/2014/main" id="{819AB3E8-1D19-DFD0-CED9-165474CAD1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9060" y="2495095"/>
            <a:ext cx="540000" cy="540000"/>
          </a:xfrm>
          <a:prstGeom prst="rect">
            <a:avLst/>
          </a:prstGeom>
        </p:spPr>
      </p:pic>
    </p:spTree>
    <p:extLst>
      <p:ext uri="{BB962C8B-B14F-4D97-AF65-F5344CB8AC3E}">
        <p14:creationId xmlns:p14="http://schemas.microsoft.com/office/powerpoint/2010/main" val="638987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Down 1">
            <a:extLst>
              <a:ext uri="{FF2B5EF4-FFF2-40B4-BE49-F238E27FC236}">
                <a16:creationId xmlns:a16="http://schemas.microsoft.com/office/drawing/2014/main" id="{E7E1087B-B812-4963-842E-DF9BF777C5E5}"/>
              </a:ext>
            </a:extLst>
          </p:cNvPr>
          <p:cNvSpPr/>
          <p:nvPr/>
        </p:nvSpPr>
        <p:spPr>
          <a:xfrm rot="16200000">
            <a:off x="5607496" y="-3540704"/>
            <a:ext cx="1317681" cy="11427772"/>
          </a:xfrm>
          <a:prstGeom prst="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Strategie di Sviluppo Urbano Sostenibile - stato dell’arte (1/3)</a:t>
            </a:r>
          </a:p>
        </p:txBody>
      </p:sp>
      <p:pic>
        <p:nvPicPr>
          <p:cNvPr id="11" name="Immagine 10">
            <a:extLst>
              <a:ext uri="{FF2B5EF4-FFF2-40B4-BE49-F238E27FC236}">
                <a16:creationId xmlns:a16="http://schemas.microsoft.com/office/drawing/2014/main" id="{7F79FBC0-CD5C-0D03-BDF8-C4510418828D}"/>
              </a:ext>
            </a:extLst>
          </p:cNvPr>
          <p:cNvPicPr>
            <a:picLocks noChangeAspect="1"/>
          </p:cNvPicPr>
          <p:nvPr/>
        </p:nvPicPr>
        <p:blipFill>
          <a:blip r:embed="rId3"/>
          <a:stretch>
            <a:fillRect/>
          </a:stretch>
        </p:blipFill>
        <p:spPr>
          <a:xfrm>
            <a:off x="7897957" y="2848571"/>
            <a:ext cx="3026473" cy="3075221"/>
          </a:xfrm>
          <a:prstGeom prst="rect">
            <a:avLst/>
          </a:prstGeom>
          <a:ln w="28575">
            <a:solidFill>
              <a:srgbClr val="12994A"/>
            </a:solidFill>
          </a:ln>
        </p:spPr>
      </p:pic>
      <p:sp>
        <p:nvSpPr>
          <p:cNvPr id="12" name="CasellaDiTesto 11">
            <a:extLst>
              <a:ext uri="{FF2B5EF4-FFF2-40B4-BE49-F238E27FC236}">
                <a16:creationId xmlns:a16="http://schemas.microsoft.com/office/drawing/2014/main" id="{27F11B3E-7F55-B120-F9FB-F4A9BB7B7637}"/>
              </a:ext>
            </a:extLst>
          </p:cNvPr>
          <p:cNvSpPr txBox="1"/>
          <p:nvPr/>
        </p:nvSpPr>
        <p:spPr>
          <a:xfrm>
            <a:off x="700610"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2020</a:t>
            </a:r>
          </a:p>
        </p:txBody>
      </p:sp>
      <p:sp>
        <p:nvSpPr>
          <p:cNvPr id="21" name="Rettangolo 20">
            <a:extLst>
              <a:ext uri="{FF2B5EF4-FFF2-40B4-BE49-F238E27FC236}">
                <a16:creationId xmlns:a16="http://schemas.microsoft.com/office/drawing/2014/main" id="{224FD882-CE84-5BC5-1B30-F801A94D3BC1}"/>
              </a:ext>
            </a:extLst>
          </p:cNvPr>
          <p:cNvSpPr/>
          <p:nvPr/>
        </p:nvSpPr>
        <p:spPr>
          <a:xfrm>
            <a:off x="4320604" y="2803817"/>
            <a:ext cx="3243599" cy="310255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ctr">
              <a:spcAft>
                <a:spcPts val="600"/>
              </a:spcAft>
            </a:pPr>
            <a:r>
              <a:rPr lang="it-IT" b="1" dirty="0">
                <a:solidFill>
                  <a:srgbClr val="007836"/>
                </a:solidFill>
                <a:cs typeface="Arial" panose="020B0604020202020204" pitchFamily="34" charset="0"/>
              </a:rPr>
              <a:t>Accordo di collaborazione con il Politecnico di Milano</a:t>
            </a:r>
          </a:p>
          <a:p>
            <a:pPr algn="just">
              <a:spcAft>
                <a:spcPts val="600"/>
              </a:spcAft>
            </a:pPr>
            <a:r>
              <a:rPr lang="it-IT" sz="1400" dirty="0">
                <a:solidFill>
                  <a:schemeClr val="tx1"/>
                </a:solidFill>
                <a:cs typeface="Arial" panose="020B0604020202020204" pitchFamily="34" charset="0"/>
              </a:rPr>
              <a:t>Approvazione schema di Accordo  tra </a:t>
            </a:r>
            <a:r>
              <a:rPr lang="it-IT" sz="1400" dirty="0" err="1">
                <a:solidFill>
                  <a:schemeClr val="tx1"/>
                </a:solidFill>
                <a:cs typeface="Arial" panose="020B0604020202020204" pitchFamily="34" charset="0"/>
              </a:rPr>
              <a:t>DAStU</a:t>
            </a:r>
            <a:r>
              <a:rPr lang="it-IT" sz="1400" dirty="0">
                <a:solidFill>
                  <a:schemeClr val="tx1"/>
                </a:solidFill>
                <a:cs typeface="Arial" panose="020B0604020202020204" pitchFamily="34" charset="0"/>
              </a:rPr>
              <a:t> e RL - progetto «La politica di sviluppo urbano nel ciclo di programmazione 2021-2027: oltre la fragilità territoriale» (DGR 3707/2020)</a:t>
            </a:r>
          </a:p>
          <a:p>
            <a:pPr marL="357188" indent="-171450" algn="just">
              <a:spcAft>
                <a:spcPts val="600"/>
              </a:spcAft>
              <a:buFont typeface="Montserrat" panose="00000500000000000000" pitchFamily="2" charset="0"/>
              <a:buChar char="−"/>
            </a:pPr>
            <a:r>
              <a:rPr lang="it-IT" sz="1400" dirty="0">
                <a:solidFill>
                  <a:schemeClr val="tx1"/>
                </a:solidFill>
                <a:cs typeface="Arial" panose="020B0604020202020204" pitchFamily="34" charset="0"/>
              </a:rPr>
              <a:t>Workshop programmazione SUS</a:t>
            </a:r>
          </a:p>
          <a:p>
            <a:pPr marL="357188" indent="-171450" algn="just">
              <a:spcAft>
                <a:spcPts val="600"/>
              </a:spcAft>
              <a:buFont typeface="Montserrat" panose="00000500000000000000" pitchFamily="2" charset="0"/>
              <a:buChar char="−"/>
            </a:pPr>
            <a:r>
              <a:rPr lang="it-IT" sz="1400" dirty="0">
                <a:solidFill>
                  <a:schemeClr val="tx1"/>
                </a:solidFill>
                <a:cs typeface="Arial" panose="020B0604020202020204" pitchFamily="34" charset="0"/>
              </a:rPr>
              <a:t>Laboratori di progettazione SUS</a:t>
            </a:r>
          </a:p>
          <a:p>
            <a:pPr marL="171450" indent="-171450" algn="just">
              <a:spcAft>
                <a:spcPts val="600"/>
              </a:spcAft>
              <a:buFont typeface="Arial" panose="020B0604020202020204" pitchFamily="34" charset="0"/>
              <a:buChar char="•"/>
            </a:pPr>
            <a:r>
              <a:rPr lang="it-IT" sz="1400" dirty="0">
                <a:solidFill>
                  <a:schemeClr val="tx1"/>
                </a:solidFill>
                <a:cs typeface="Arial" panose="020B0604020202020204" pitchFamily="34" charset="0"/>
              </a:rPr>
              <a:t>Integrazione accordo (DGR 5044/2021): </a:t>
            </a:r>
          </a:p>
          <a:p>
            <a:pPr marL="357188" indent="-171450" algn="just">
              <a:spcAft>
                <a:spcPts val="600"/>
              </a:spcAft>
              <a:buFont typeface="Montserrat" panose="00000500000000000000" pitchFamily="2" charset="0"/>
              <a:buChar char="−"/>
            </a:pPr>
            <a:r>
              <a:rPr lang="it-IT" sz="1400" dirty="0">
                <a:solidFill>
                  <a:schemeClr val="tx1"/>
                </a:solidFill>
                <a:cs typeface="Arial" panose="020B0604020202020204" pitchFamily="34" charset="0"/>
              </a:rPr>
              <a:t>Seminari tematici di supporto alla coprogettazione</a:t>
            </a:r>
          </a:p>
        </p:txBody>
      </p:sp>
      <p:sp>
        <p:nvSpPr>
          <p:cNvPr id="26" name="Rettangolo con angoli arrotondati 25">
            <a:extLst>
              <a:ext uri="{FF2B5EF4-FFF2-40B4-BE49-F238E27FC236}">
                <a16:creationId xmlns:a16="http://schemas.microsoft.com/office/drawing/2014/main" id="{F1DEC919-67EE-FE31-7BCD-23E22E1F009F}"/>
              </a:ext>
            </a:extLst>
          </p:cNvPr>
          <p:cNvSpPr/>
          <p:nvPr/>
        </p:nvSpPr>
        <p:spPr>
          <a:xfrm>
            <a:off x="851634" y="1592079"/>
            <a:ext cx="3243600" cy="113400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Manifestazione di interesse per la selezione delle Strategie preliminari</a:t>
            </a:r>
          </a:p>
        </p:txBody>
      </p:sp>
      <p:sp>
        <p:nvSpPr>
          <p:cNvPr id="27" name="Rettangolo con angoli arrotondati 26">
            <a:extLst>
              <a:ext uri="{FF2B5EF4-FFF2-40B4-BE49-F238E27FC236}">
                <a16:creationId xmlns:a16="http://schemas.microsoft.com/office/drawing/2014/main" id="{24C214A3-E42C-0D30-C600-728A6F2EBB67}"/>
              </a:ext>
            </a:extLst>
          </p:cNvPr>
          <p:cNvSpPr/>
          <p:nvPr/>
        </p:nvSpPr>
        <p:spPr>
          <a:xfrm>
            <a:off x="4320603" y="1592079"/>
            <a:ext cx="3243600" cy="113400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Accompagnamento nella costruzione Strategie preliminari </a:t>
            </a:r>
          </a:p>
        </p:txBody>
      </p:sp>
      <p:sp>
        <p:nvSpPr>
          <p:cNvPr id="28" name="Rettangolo con angoli arrotondati 27">
            <a:extLst>
              <a:ext uri="{FF2B5EF4-FFF2-40B4-BE49-F238E27FC236}">
                <a16:creationId xmlns:a16="http://schemas.microsoft.com/office/drawing/2014/main" id="{6AB26A9E-7D3D-A255-BD61-A305E20DDACE}"/>
              </a:ext>
            </a:extLst>
          </p:cNvPr>
          <p:cNvSpPr/>
          <p:nvPr/>
        </p:nvSpPr>
        <p:spPr>
          <a:xfrm>
            <a:off x="7789573" y="1593522"/>
            <a:ext cx="3243243" cy="1132557"/>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Presentazione delle </a:t>
            </a:r>
            <a:r>
              <a:rPr lang="it-IT" b="1" dirty="0">
                <a:cs typeface="Arial" panose="020B0604020202020204" pitchFamily="34" charset="0"/>
              </a:rPr>
              <a:t>STRATEGIE PRELIMINARI </a:t>
            </a:r>
            <a:r>
              <a:rPr lang="it-IT" dirty="0">
                <a:cs typeface="Arial" panose="020B0604020202020204" pitchFamily="34" charset="0"/>
              </a:rPr>
              <a:t>da parte dei Comuni candidati su SI</a:t>
            </a:r>
          </a:p>
        </p:txBody>
      </p:sp>
      <p:sp>
        <p:nvSpPr>
          <p:cNvPr id="40" name="CasellaDiTesto 39">
            <a:extLst>
              <a:ext uri="{FF2B5EF4-FFF2-40B4-BE49-F238E27FC236}">
                <a16:creationId xmlns:a16="http://schemas.microsoft.com/office/drawing/2014/main" id="{E87A2302-A5D5-29C6-2AB3-A6BA68E7BCF3}"/>
              </a:ext>
            </a:extLst>
          </p:cNvPr>
          <p:cNvSpPr txBox="1"/>
          <p:nvPr/>
        </p:nvSpPr>
        <p:spPr>
          <a:xfrm>
            <a:off x="609600"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2020</a:t>
            </a:r>
          </a:p>
        </p:txBody>
      </p:sp>
      <p:sp>
        <p:nvSpPr>
          <p:cNvPr id="41" name="CasellaDiTesto 40">
            <a:extLst>
              <a:ext uri="{FF2B5EF4-FFF2-40B4-BE49-F238E27FC236}">
                <a16:creationId xmlns:a16="http://schemas.microsoft.com/office/drawing/2014/main" id="{B8976ECA-44D2-F8A5-6EE9-7224C7C18D01}"/>
              </a:ext>
            </a:extLst>
          </p:cNvPr>
          <p:cNvSpPr txBox="1"/>
          <p:nvPr/>
        </p:nvSpPr>
        <p:spPr>
          <a:xfrm>
            <a:off x="10483501"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2021</a:t>
            </a:r>
          </a:p>
        </p:txBody>
      </p:sp>
      <p:sp>
        <p:nvSpPr>
          <p:cNvPr id="46" name="Rettangolo 45">
            <a:extLst>
              <a:ext uri="{FF2B5EF4-FFF2-40B4-BE49-F238E27FC236}">
                <a16:creationId xmlns:a16="http://schemas.microsoft.com/office/drawing/2014/main" id="{DF5E4641-09D5-9A7C-25C5-6302B33718AA}"/>
              </a:ext>
            </a:extLst>
          </p:cNvPr>
          <p:cNvSpPr/>
          <p:nvPr/>
        </p:nvSpPr>
        <p:spPr>
          <a:xfrm>
            <a:off x="1005156" y="2807554"/>
            <a:ext cx="2897594" cy="3102559"/>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ctr">
              <a:spcAft>
                <a:spcPts val="600"/>
              </a:spcAft>
            </a:pPr>
            <a:r>
              <a:rPr lang="it-IT" b="1" dirty="0">
                <a:solidFill>
                  <a:srgbClr val="007836"/>
                </a:solidFill>
                <a:cs typeface="Arial" panose="020B0604020202020204" pitchFamily="34" charset="0"/>
              </a:rPr>
              <a:t>AVVIO PROCEDURA</a:t>
            </a:r>
          </a:p>
          <a:p>
            <a:pPr algn="just">
              <a:spcAft>
                <a:spcPts val="600"/>
              </a:spcAft>
            </a:pPr>
            <a:r>
              <a:rPr lang="it-IT" sz="1400" b="1" u="sng" dirty="0">
                <a:solidFill>
                  <a:schemeClr val="tx1"/>
                </a:solidFill>
                <a:cs typeface="Arial" panose="020B0604020202020204" pitchFamily="34" charset="0"/>
              </a:rPr>
              <a:t>30 dicembre 2020</a:t>
            </a:r>
          </a:p>
          <a:p>
            <a:pPr algn="just">
              <a:spcAft>
                <a:spcPts val="600"/>
              </a:spcAft>
            </a:pPr>
            <a:r>
              <a:rPr lang="it-IT" sz="1400" dirty="0">
                <a:solidFill>
                  <a:schemeClr val="tx1"/>
                </a:solidFill>
                <a:cs typeface="Arial" panose="020B0604020202020204" pitchFamily="34" charset="0"/>
              </a:rPr>
              <a:t>Definizione dei</a:t>
            </a:r>
            <a:r>
              <a:rPr lang="it-IT" sz="1400" b="1" dirty="0">
                <a:solidFill>
                  <a:schemeClr val="tx1"/>
                </a:solidFill>
                <a:cs typeface="Arial" panose="020B0604020202020204" pitchFamily="34" charset="0"/>
              </a:rPr>
              <a:t> criteri per la selezione </a:t>
            </a:r>
            <a:r>
              <a:rPr lang="it-IT" sz="1400" dirty="0">
                <a:solidFill>
                  <a:schemeClr val="tx1"/>
                </a:solidFill>
                <a:cs typeface="Arial" panose="020B0604020202020204" pitchFamily="34" charset="0"/>
              </a:rPr>
              <a:t>dei comuni lombardi dove attuare strategie di sviluppo urbano sostenibile (</a:t>
            </a:r>
            <a:r>
              <a:rPr lang="it-IT" sz="1400" b="1" dirty="0">
                <a:solidFill>
                  <a:schemeClr val="tx1"/>
                </a:solidFill>
                <a:cs typeface="Arial" panose="020B0604020202020204" pitchFamily="34" charset="0"/>
              </a:rPr>
              <a:t>schema protocollo di intesa</a:t>
            </a:r>
            <a:r>
              <a:rPr lang="it-IT" sz="1400" dirty="0">
                <a:solidFill>
                  <a:schemeClr val="tx1"/>
                </a:solidFill>
                <a:cs typeface="Arial" panose="020B0604020202020204" pitchFamily="34" charset="0"/>
              </a:rPr>
              <a:t>) (DGR 4151/2020) </a:t>
            </a:r>
          </a:p>
          <a:p>
            <a:pPr algn="just"/>
            <a:endParaRPr lang="it-IT" sz="1400" b="1" dirty="0">
              <a:solidFill>
                <a:schemeClr val="tx1"/>
              </a:solidFill>
              <a:cs typeface="Arial" panose="020B0604020202020204" pitchFamily="34" charset="0"/>
            </a:endParaRPr>
          </a:p>
          <a:p>
            <a:pPr algn="just"/>
            <a:r>
              <a:rPr lang="it-IT" sz="1400" b="1" u="sng" dirty="0">
                <a:solidFill>
                  <a:schemeClr val="tx1"/>
                </a:solidFill>
                <a:cs typeface="Arial" panose="020B0604020202020204" pitchFamily="34" charset="0"/>
              </a:rPr>
              <a:t>18 gennaio 2021</a:t>
            </a:r>
          </a:p>
          <a:p>
            <a:pPr algn="just">
              <a:spcBef>
                <a:spcPts val="600"/>
              </a:spcBef>
            </a:pPr>
            <a:r>
              <a:rPr lang="it-IT" sz="1400" dirty="0">
                <a:solidFill>
                  <a:schemeClr val="tx1"/>
                </a:solidFill>
                <a:cs typeface="Arial" panose="020B0604020202020204" pitchFamily="34" charset="0"/>
              </a:rPr>
              <a:t>Pubblicazione della </a:t>
            </a:r>
            <a:r>
              <a:rPr lang="it-IT" sz="1400" b="1" dirty="0">
                <a:solidFill>
                  <a:schemeClr val="tx1"/>
                </a:solidFill>
                <a:cs typeface="Arial" panose="020B0604020202020204" pitchFamily="34" charset="0"/>
              </a:rPr>
              <a:t>manifestazione di interesse </a:t>
            </a:r>
            <a:r>
              <a:rPr lang="it-IT" sz="1400" dirty="0">
                <a:solidFill>
                  <a:schemeClr val="tx1"/>
                </a:solidFill>
                <a:cs typeface="Arial" panose="020B0604020202020204" pitchFamily="34" charset="0"/>
              </a:rPr>
              <a:t>per la selezione delle SUS (Decreto 295/2021)</a:t>
            </a:r>
          </a:p>
        </p:txBody>
      </p:sp>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spTree>
    <p:extLst>
      <p:ext uri="{BB962C8B-B14F-4D97-AF65-F5344CB8AC3E}">
        <p14:creationId xmlns:p14="http://schemas.microsoft.com/office/powerpoint/2010/main" val="477306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Strategie di Sviluppo Urbano Sostenibile - stato dell’arte (2/3)</a:t>
            </a:r>
          </a:p>
        </p:txBody>
      </p: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cxnSp>
        <p:nvCxnSpPr>
          <p:cNvPr id="3" name="Connettore 2 2">
            <a:extLst>
              <a:ext uri="{FF2B5EF4-FFF2-40B4-BE49-F238E27FC236}">
                <a16:creationId xmlns:a16="http://schemas.microsoft.com/office/drawing/2014/main" id="{680F2AA7-494E-D44F-16AB-C2E81EF86AD7}"/>
              </a:ext>
            </a:extLst>
          </p:cNvPr>
          <p:cNvCxnSpPr>
            <a:cxnSpLocks/>
          </p:cNvCxnSpPr>
          <p:nvPr/>
        </p:nvCxnSpPr>
        <p:spPr>
          <a:xfrm>
            <a:off x="771028" y="3023310"/>
            <a:ext cx="10228116" cy="9927"/>
          </a:xfrm>
          <a:prstGeom prst="straightConnector1">
            <a:avLst/>
          </a:prstGeom>
          <a:ln w="508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2" name="CasellaDiTesto 11">
            <a:extLst>
              <a:ext uri="{FF2B5EF4-FFF2-40B4-BE49-F238E27FC236}">
                <a16:creationId xmlns:a16="http://schemas.microsoft.com/office/drawing/2014/main" id="{27F11B3E-7F55-B120-F9FB-F4A9BB7B7637}"/>
              </a:ext>
            </a:extLst>
          </p:cNvPr>
          <p:cNvSpPr txBox="1"/>
          <p:nvPr/>
        </p:nvSpPr>
        <p:spPr>
          <a:xfrm>
            <a:off x="700610"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2020</a:t>
            </a:r>
          </a:p>
        </p:txBody>
      </p:sp>
      <p:sp>
        <p:nvSpPr>
          <p:cNvPr id="13" name="CasellaDiTesto 12">
            <a:extLst>
              <a:ext uri="{FF2B5EF4-FFF2-40B4-BE49-F238E27FC236}">
                <a16:creationId xmlns:a16="http://schemas.microsoft.com/office/drawing/2014/main" id="{5B45DF25-1E42-D178-BB3F-11F677DC447C}"/>
              </a:ext>
            </a:extLst>
          </p:cNvPr>
          <p:cNvSpPr txBox="1"/>
          <p:nvPr/>
        </p:nvSpPr>
        <p:spPr>
          <a:xfrm>
            <a:off x="10300291"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2021</a:t>
            </a:r>
          </a:p>
        </p:txBody>
      </p:sp>
      <p:cxnSp>
        <p:nvCxnSpPr>
          <p:cNvPr id="25" name="Connettore 2 24">
            <a:extLst>
              <a:ext uri="{FF2B5EF4-FFF2-40B4-BE49-F238E27FC236}">
                <a16:creationId xmlns:a16="http://schemas.microsoft.com/office/drawing/2014/main" id="{592BAE3F-3527-9395-6111-F05322233462}"/>
              </a:ext>
            </a:extLst>
          </p:cNvPr>
          <p:cNvCxnSpPr>
            <a:cxnSpLocks/>
          </p:cNvCxnSpPr>
          <p:nvPr/>
        </p:nvCxnSpPr>
        <p:spPr>
          <a:xfrm>
            <a:off x="1005156" y="2934926"/>
            <a:ext cx="10316072" cy="20543"/>
          </a:xfrm>
          <a:prstGeom prst="straightConnector1">
            <a:avLst/>
          </a:prstGeom>
          <a:ln w="508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0" name="CasellaDiTesto 39">
            <a:extLst>
              <a:ext uri="{FF2B5EF4-FFF2-40B4-BE49-F238E27FC236}">
                <a16:creationId xmlns:a16="http://schemas.microsoft.com/office/drawing/2014/main" id="{E87A2302-A5D5-29C6-2AB3-A6BA68E7BCF3}"/>
              </a:ext>
            </a:extLst>
          </p:cNvPr>
          <p:cNvSpPr txBox="1"/>
          <p:nvPr/>
        </p:nvSpPr>
        <p:spPr>
          <a:xfrm>
            <a:off x="918112" y="2550128"/>
            <a:ext cx="1096619" cy="369331"/>
          </a:xfrm>
          <a:prstGeom prst="rect">
            <a:avLst/>
          </a:prstGeom>
          <a:noFill/>
        </p:spPr>
        <p:txBody>
          <a:bodyPr wrap="square" rtlCol="0">
            <a:spAutoFit/>
          </a:bodyPr>
          <a:lstStyle/>
          <a:p>
            <a:r>
              <a:rPr lang="it-IT" b="1" dirty="0">
                <a:solidFill>
                  <a:schemeClr val="bg1"/>
                </a:solidFill>
                <a:latin typeface="Century Gothic" panose="020B0502020202020204" pitchFamily="34" charset="0"/>
                <a:cs typeface="Arial" panose="020B0604020202020204" pitchFamily="34" charset="0"/>
              </a:rPr>
              <a:t>2021</a:t>
            </a:r>
          </a:p>
        </p:txBody>
      </p:sp>
      <p:sp>
        <p:nvSpPr>
          <p:cNvPr id="33" name="Rettangolo 32">
            <a:extLst>
              <a:ext uri="{FF2B5EF4-FFF2-40B4-BE49-F238E27FC236}">
                <a16:creationId xmlns:a16="http://schemas.microsoft.com/office/drawing/2014/main" id="{372097B3-98A5-732F-37C5-25A933F709BC}"/>
              </a:ext>
            </a:extLst>
          </p:cNvPr>
          <p:cNvSpPr/>
          <p:nvPr/>
        </p:nvSpPr>
        <p:spPr>
          <a:xfrm>
            <a:off x="870774" y="2944583"/>
            <a:ext cx="4700725" cy="2937313"/>
          </a:xfrm>
          <a:prstGeom prst="rect">
            <a:avLst/>
          </a:prstGeom>
          <a:ln>
            <a:solidFill>
              <a:srgbClr val="008341"/>
            </a:solidFill>
          </a:ln>
        </p:spPr>
        <p:style>
          <a:lnRef idx="2">
            <a:schemeClr val="accent1"/>
          </a:lnRef>
          <a:fillRef idx="1">
            <a:schemeClr val="lt1"/>
          </a:fillRef>
          <a:effectRef idx="0">
            <a:schemeClr val="accent1"/>
          </a:effectRef>
          <a:fontRef idx="minor">
            <a:schemeClr val="dk1"/>
          </a:fontRef>
        </p:style>
        <p:txBody>
          <a:bodyPr rtlCol="0" anchor="ctr"/>
          <a:lstStyle/>
          <a:p>
            <a:pPr algn="just">
              <a:spcAft>
                <a:spcPts val="600"/>
              </a:spcAft>
            </a:pPr>
            <a:r>
              <a:rPr lang="it-IT" sz="1400" b="1" dirty="0">
                <a:solidFill>
                  <a:schemeClr val="tx1"/>
                </a:solidFill>
                <a:cs typeface="Arial" panose="020B0604020202020204" pitchFamily="34" charset="0"/>
              </a:rPr>
              <a:t>Nucleo di Valutazione </a:t>
            </a:r>
            <a:r>
              <a:rPr lang="it-IT" sz="1400" b="1" dirty="0" err="1">
                <a:solidFill>
                  <a:schemeClr val="tx1"/>
                </a:solidFill>
                <a:cs typeface="Arial" panose="020B0604020202020204" pitchFamily="34" charset="0"/>
              </a:rPr>
              <a:t>interdirezionale</a:t>
            </a:r>
            <a:r>
              <a:rPr lang="it-IT" sz="1400" b="1" dirty="0">
                <a:solidFill>
                  <a:schemeClr val="tx1"/>
                </a:solidFill>
                <a:cs typeface="Arial" panose="020B0604020202020204" pitchFamily="34" charset="0"/>
              </a:rPr>
              <a:t>  </a:t>
            </a:r>
            <a:r>
              <a:rPr lang="it-IT" sz="1400" dirty="0">
                <a:solidFill>
                  <a:schemeClr val="tx1"/>
                </a:solidFill>
                <a:cs typeface="Arial" panose="020B0604020202020204" pitchFamily="34" charset="0"/>
              </a:rPr>
              <a:t>delle SUS (Decreto 3399/2021) – criteri di valutazione</a:t>
            </a:r>
          </a:p>
          <a:p>
            <a:pPr marL="285750" indent="-285750" algn="just">
              <a:spcAft>
                <a:spcPts val="600"/>
              </a:spcAft>
              <a:buFont typeface="Arial" panose="020B0604020202020204" pitchFamily="34" charset="0"/>
              <a:buChar char="•"/>
            </a:pPr>
            <a:r>
              <a:rPr lang="it-IT" sz="1400" b="1" dirty="0">
                <a:solidFill>
                  <a:schemeClr val="tx1"/>
                </a:solidFill>
                <a:cs typeface="Arial" panose="020B0604020202020204" pitchFamily="34" charset="0"/>
              </a:rPr>
              <a:t>16 aprile 2021</a:t>
            </a:r>
            <a:r>
              <a:rPr lang="it-IT" sz="1400" dirty="0">
                <a:solidFill>
                  <a:schemeClr val="tx1"/>
                </a:solidFill>
                <a:cs typeface="Arial" panose="020B0604020202020204" pitchFamily="34" charset="0"/>
              </a:rPr>
              <a:t>: approvazione della </a:t>
            </a:r>
            <a:r>
              <a:rPr lang="it-IT" sz="1400" b="1" dirty="0">
                <a:solidFill>
                  <a:schemeClr val="tx1"/>
                </a:solidFill>
                <a:cs typeface="Arial" panose="020B0604020202020204" pitchFamily="34" charset="0"/>
              </a:rPr>
              <a:t>graduatoria di merito </a:t>
            </a:r>
            <a:r>
              <a:rPr lang="it-IT" sz="1400" dirty="0">
                <a:solidFill>
                  <a:schemeClr val="tx1"/>
                </a:solidFill>
                <a:cs typeface="Arial" panose="020B0604020202020204" pitchFamily="34" charset="0"/>
              </a:rPr>
              <a:t>SUS (Decreto 5183/2021)</a:t>
            </a:r>
            <a:endParaRPr lang="it-IT" sz="1400" b="1" dirty="0">
              <a:solidFill>
                <a:schemeClr val="tx1"/>
              </a:solidFill>
              <a:cs typeface="Arial" panose="020B0604020202020204" pitchFamily="34" charset="0"/>
            </a:endParaRPr>
          </a:p>
          <a:p>
            <a:pPr marL="285750" indent="-285750" algn="just">
              <a:spcAft>
                <a:spcPts val="600"/>
              </a:spcAft>
              <a:buFont typeface="Arial" panose="020B0604020202020204" pitchFamily="34" charset="0"/>
              <a:buChar char="•"/>
            </a:pPr>
            <a:r>
              <a:rPr lang="it-IT" sz="1400" b="1" dirty="0">
                <a:solidFill>
                  <a:schemeClr val="tx1"/>
                </a:solidFill>
                <a:cs typeface="Arial" panose="020B0604020202020204" pitchFamily="34" charset="0"/>
              </a:rPr>
              <a:t>29 luglio 2021: </a:t>
            </a:r>
            <a:r>
              <a:rPr lang="it-IT" sz="1400" dirty="0">
                <a:solidFill>
                  <a:schemeClr val="tx1"/>
                </a:solidFill>
                <a:cs typeface="Arial" panose="020B0604020202020204" pitchFamily="34" charset="0"/>
              </a:rPr>
              <a:t>selezione dei primi </a:t>
            </a:r>
            <a:r>
              <a:rPr lang="it-IT" sz="1400" b="1" dirty="0">
                <a:solidFill>
                  <a:schemeClr val="tx1"/>
                </a:solidFill>
                <a:cs typeface="Arial" panose="020B0604020202020204" pitchFamily="34" charset="0"/>
              </a:rPr>
              <a:t>12 comuni </a:t>
            </a:r>
            <a:r>
              <a:rPr lang="it-IT" sz="1400" dirty="0">
                <a:solidFill>
                  <a:schemeClr val="tx1"/>
                </a:solidFill>
                <a:cs typeface="Arial" panose="020B0604020202020204" pitchFamily="34" charset="0"/>
              </a:rPr>
              <a:t>(Decreto 10496/2021)</a:t>
            </a:r>
          </a:p>
          <a:p>
            <a:pPr marL="285750" indent="-285750" algn="just">
              <a:spcAft>
                <a:spcPts val="600"/>
              </a:spcAft>
              <a:buFont typeface="Arial" panose="020B0604020202020204" pitchFamily="34" charset="0"/>
              <a:buChar char="•"/>
            </a:pPr>
            <a:r>
              <a:rPr lang="it-IT" sz="1400" b="1" dirty="0">
                <a:solidFill>
                  <a:schemeClr val="tx1"/>
                </a:solidFill>
                <a:cs typeface="Arial" panose="020B0604020202020204" pitchFamily="34" charset="0"/>
              </a:rPr>
              <a:t>Settembre 2021</a:t>
            </a:r>
            <a:r>
              <a:rPr lang="it-IT" sz="1400" dirty="0">
                <a:solidFill>
                  <a:schemeClr val="tx1"/>
                </a:solidFill>
                <a:cs typeface="Arial" panose="020B0604020202020204" pitchFamily="34" charset="0"/>
              </a:rPr>
              <a:t>: sottoscrizione dei Protocolli d’Intesa con i 12 comuni e avvio del percorso di co-programmazione </a:t>
            </a:r>
          </a:p>
          <a:p>
            <a:pPr marL="285750" indent="-285750" algn="just">
              <a:spcAft>
                <a:spcPts val="600"/>
              </a:spcAft>
              <a:buFont typeface="Arial" panose="020B0604020202020204" pitchFamily="34" charset="0"/>
              <a:buChar char="•"/>
            </a:pPr>
            <a:r>
              <a:rPr lang="it-IT" sz="1400" b="1" dirty="0">
                <a:solidFill>
                  <a:schemeClr val="tx1"/>
                </a:solidFill>
                <a:cs typeface="Arial" panose="020B0604020202020204" pitchFamily="34" charset="0"/>
              </a:rPr>
              <a:t>23 dicembre 2021: </a:t>
            </a:r>
            <a:r>
              <a:rPr lang="it-IT" sz="1400" dirty="0">
                <a:solidFill>
                  <a:schemeClr val="tx1"/>
                </a:solidFill>
                <a:cs typeface="Arial" panose="020B0604020202020204" pitchFamily="34" charset="0"/>
              </a:rPr>
              <a:t>selezione di </a:t>
            </a:r>
            <a:r>
              <a:rPr lang="it-IT" sz="1400" b="1" dirty="0">
                <a:solidFill>
                  <a:schemeClr val="tx1"/>
                </a:solidFill>
                <a:cs typeface="Arial" panose="020B0604020202020204" pitchFamily="34" charset="0"/>
              </a:rPr>
              <a:t>ulteriori 2 comuni SUS </a:t>
            </a:r>
            <a:r>
              <a:rPr lang="it-IT" sz="1400" dirty="0">
                <a:solidFill>
                  <a:schemeClr val="tx1"/>
                </a:solidFill>
                <a:cs typeface="Arial" panose="020B0604020202020204" pitchFamily="34" charset="0"/>
              </a:rPr>
              <a:t>finanziati a valere su risorse autonome ed FSE+ (DGR 5268/2021)</a:t>
            </a:r>
          </a:p>
        </p:txBody>
      </p:sp>
      <p:sp>
        <p:nvSpPr>
          <p:cNvPr id="8" name="Arrow: Down 1">
            <a:extLst>
              <a:ext uri="{FF2B5EF4-FFF2-40B4-BE49-F238E27FC236}">
                <a16:creationId xmlns:a16="http://schemas.microsoft.com/office/drawing/2014/main" id="{AB7CF7EE-7E73-7DC7-C778-0B9B60E15C39}"/>
              </a:ext>
            </a:extLst>
          </p:cNvPr>
          <p:cNvSpPr/>
          <p:nvPr/>
        </p:nvSpPr>
        <p:spPr>
          <a:xfrm rot="16200000">
            <a:off x="5607496" y="-3540704"/>
            <a:ext cx="1317681" cy="11427772"/>
          </a:xfrm>
          <a:prstGeom prst="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Rettangolo con angoli arrotondati 19">
            <a:extLst>
              <a:ext uri="{FF2B5EF4-FFF2-40B4-BE49-F238E27FC236}">
                <a16:creationId xmlns:a16="http://schemas.microsoft.com/office/drawing/2014/main" id="{F146782A-B5CC-0C41-60A5-A42DF3F1CAF9}"/>
              </a:ext>
            </a:extLst>
          </p:cNvPr>
          <p:cNvSpPr/>
          <p:nvPr/>
        </p:nvSpPr>
        <p:spPr>
          <a:xfrm>
            <a:off x="1162064" y="1696198"/>
            <a:ext cx="1946267" cy="1135825"/>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Valutazione delle strategie preliminari</a:t>
            </a:r>
          </a:p>
        </p:txBody>
      </p:sp>
      <p:sp>
        <p:nvSpPr>
          <p:cNvPr id="42" name="Rettangolo con angoli arrotondati 41">
            <a:extLst>
              <a:ext uri="{FF2B5EF4-FFF2-40B4-BE49-F238E27FC236}">
                <a16:creationId xmlns:a16="http://schemas.microsoft.com/office/drawing/2014/main" id="{9EF76FA0-828E-9C95-E080-5EB48FF879AD}"/>
              </a:ext>
            </a:extLst>
          </p:cNvPr>
          <p:cNvSpPr/>
          <p:nvPr/>
        </p:nvSpPr>
        <p:spPr>
          <a:xfrm>
            <a:off x="3397547" y="1709271"/>
            <a:ext cx="1947600" cy="1137600"/>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Stipula dei Protocolli d’intesa</a:t>
            </a:r>
          </a:p>
        </p:txBody>
      </p:sp>
      <p:sp>
        <p:nvSpPr>
          <p:cNvPr id="10" name="CasellaDiTesto 9">
            <a:extLst>
              <a:ext uri="{FF2B5EF4-FFF2-40B4-BE49-F238E27FC236}">
                <a16:creationId xmlns:a16="http://schemas.microsoft.com/office/drawing/2014/main" id="{23468D92-4A2A-E19D-F1D7-E334D1F26215}"/>
              </a:ext>
            </a:extLst>
          </p:cNvPr>
          <p:cNvSpPr txBox="1"/>
          <p:nvPr/>
        </p:nvSpPr>
        <p:spPr>
          <a:xfrm>
            <a:off x="609600"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2021</a:t>
            </a:r>
          </a:p>
        </p:txBody>
      </p:sp>
      <p:grpSp>
        <p:nvGrpSpPr>
          <p:cNvPr id="11" name="Group 1031">
            <a:extLst>
              <a:ext uri="{FF2B5EF4-FFF2-40B4-BE49-F238E27FC236}">
                <a16:creationId xmlns:a16="http://schemas.microsoft.com/office/drawing/2014/main" id="{FE9C384F-7E03-7D13-1F9B-9149E2B73A86}"/>
              </a:ext>
            </a:extLst>
          </p:cNvPr>
          <p:cNvGrpSpPr/>
          <p:nvPr/>
        </p:nvGrpSpPr>
        <p:grpSpPr>
          <a:xfrm>
            <a:off x="5690512" y="1228904"/>
            <a:ext cx="5295209" cy="4671153"/>
            <a:chOff x="7477245" y="1119860"/>
            <a:chExt cx="5295209" cy="4671153"/>
          </a:xfrm>
        </p:grpSpPr>
        <p:grpSp>
          <p:nvGrpSpPr>
            <p:cNvPr id="14" name="Group 74">
              <a:extLst>
                <a:ext uri="{FF2B5EF4-FFF2-40B4-BE49-F238E27FC236}">
                  <a16:creationId xmlns:a16="http://schemas.microsoft.com/office/drawing/2014/main" id="{8DF61E03-2D81-55DD-85FA-3C03DFA2D58A}"/>
                </a:ext>
              </a:extLst>
            </p:cNvPr>
            <p:cNvGrpSpPr/>
            <p:nvPr/>
          </p:nvGrpSpPr>
          <p:grpSpPr>
            <a:xfrm>
              <a:off x="7477245" y="1119860"/>
              <a:ext cx="5295209" cy="4671153"/>
              <a:chOff x="5810370" y="1093423"/>
              <a:chExt cx="5295209" cy="4671153"/>
            </a:xfrm>
          </p:grpSpPr>
          <p:pic>
            <p:nvPicPr>
              <p:cNvPr id="19" name="Picture 4">
                <a:extLst>
                  <a:ext uri="{FF2B5EF4-FFF2-40B4-BE49-F238E27FC236}">
                    <a16:creationId xmlns:a16="http://schemas.microsoft.com/office/drawing/2014/main" id="{5D268845-991A-750E-E5F8-00DD9FA13910}"/>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t="27310" r="1375" b="4578"/>
              <a:stretch/>
            </p:blipFill>
            <p:spPr bwMode="auto">
              <a:xfrm>
                <a:off x="6324029" y="1093423"/>
                <a:ext cx="4781550" cy="4671153"/>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
                <a:extLst>
                  <a:ext uri="{FF2B5EF4-FFF2-40B4-BE49-F238E27FC236}">
                    <a16:creationId xmlns:a16="http://schemas.microsoft.com/office/drawing/2014/main" id="{2F84EF24-15F2-B2D9-9467-B4D212B17EBE}"/>
                  </a:ext>
                </a:extLst>
              </p:cNvPr>
              <p:cNvSpPr txBox="1"/>
              <p:nvPr/>
            </p:nvSpPr>
            <p:spPr>
              <a:xfrm>
                <a:off x="7414490" y="3842315"/>
                <a:ext cx="109537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Cinisello Balsamo</a:t>
                </a:r>
              </a:p>
            </p:txBody>
          </p:sp>
          <p:sp>
            <p:nvSpPr>
              <p:cNvPr id="23" name="TextBox 10">
                <a:extLst>
                  <a:ext uri="{FF2B5EF4-FFF2-40B4-BE49-F238E27FC236}">
                    <a16:creationId xmlns:a16="http://schemas.microsoft.com/office/drawing/2014/main" id="{3ABDD23A-AABC-82E7-C8B4-23E161B15DA4}"/>
                  </a:ext>
                </a:extLst>
              </p:cNvPr>
              <p:cNvSpPr txBox="1"/>
              <p:nvPr/>
            </p:nvSpPr>
            <p:spPr>
              <a:xfrm>
                <a:off x="7004386" y="3157260"/>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Rho</a:t>
                </a:r>
              </a:p>
            </p:txBody>
          </p:sp>
          <p:grpSp>
            <p:nvGrpSpPr>
              <p:cNvPr id="26" name="Group 11">
                <a:extLst>
                  <a:ext uri="{FF2B5EF4-FFF2-40B4-BE49-F238E27FC236}">
                    <a16:creationId xmlns:a16="http://schemas.microsoft.com/office/drawing/2014/main" id="{C6A1822B-A0F9-FE23-CD21-D7B7446B2AF4}"/>
                  </a:ext>
                </a:extLst>
              </p:cNvPr>
              <p:cNvGrpSpPr/>
              <p:nvPr/>
            </p:nvGrpSpPr>
            <p:grpSpPr>
              <a:xfrm>
                <a:off x="8213975" y="3050940"/>
                <a:ext cx="141837" cy="272447"/>
                <a:chOff x="6118642" y="1766893"/>
                <a:chExt cx="275421" cy="529043"/>
              </a:xfrm>
            </p:grpSpPr>
            <p:sp>
              <p:nvSpPr>
                <p:cNvPr id="86" name="Freeform 877">
                  <a:extLst>
                    <a:ext uri="{FF2B5EF4-FFF2-40B4-BE49-F238E27FC236}">
                      <a16:creationId xmlns:a16="http://schemas.microsoft.com/office/drawing/2014/main" id="{21679294-2AE9-8434-616D-A49298B40E93}"/>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87" name="Oval 13">
                  <a:extLst>
                    <a:ext uri="{FF2B5EF4-FFF2-40B4-BE49-F238E27FC236}">
                      <a16:creationId xmlns:a16="http://schemas.microsoft.com/office/drawing/2014/main" id="{8A250199-1D31-5834-CB04-82CFA9817312}"/>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7" name="TextBox 14">
                <a:extLst>
                  <a:ext uri="{FF2B5EF4-FFF2-40B4-BE49-F238E27FC236}">
                    <a16:creationId xmlns:a16="http://schemas.microsoft.com/office/drawing/2014/main" id="{0D8DBF8A-4EA4-7C55-85FE-EE64F14D9445}"/>
                  </a:ext>
                </a:extLst>
              </p:cNvPr>
              <p:cNvSpPr txBox="1"/>
              <p:nvPr/>
            </p:nvSpPr>
            <p:spPr>
              <a:xfrm>
                <a:off x="8176605" y="3233623"/>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Bergamo</a:t>
                </a:r>
              </a:p>
            </p:txBody>
          </p:sp>
          <p:grpSp>
            <p:nvGrpSpPr>
              <p:cNvPr id="28" name="Group 15">
                <a:extLst>
                  <a:ext uri="{FF2B5EF4-FFF2-40B4-BE49-F238E27FC236}">
                    <a16:creationId xmlns:a16="http://schemas.microsoft.com/office/drawing/2014/main" id="{A5801EB7-B2E2-DD37-8C43-A0C49C57A93E}"/>
                  </a:ext>
                </a:extLst>
              </p:cNvPr>
              <p:cNvGrpSpPr/>
              <p:nvPr/>
            </p:nvGrpSpPr>
            <p:grpSpPr>
              <a:xfrm>
                <a:off x="7121970" y="3706735"/>
                <a:ext cx="141837" cy="272447"/>
                <a:chOff x="6118642" y="1766893"/>
                <a:chExt cx="275421" cy="529043"/>
              </a:xfrm>
            </p:grpSpPr>
            <p:sp>
              <p:nvSpPr>
                <p:cNvPr id="84" name="Freeform 877">
                  <a:extLst>
                    <a:ext uri="{FF2B5EF4-FFF2-40B4-BE49-F238E27FC236}">
                      <a16:creationId xmlns:a16="http://schemas.microsoft.com/office/drawing/2014/main" id="{FF074017-2831-04CF-4A4B-F56C21AC278C}"/>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85" name="Oval 17">
                  <a:extLst>
                    <a:ext uri="{FF2B5EF4-FFF2-40B4-BE49-F238E27FC236}">
                      <a16:creationId xmlns:a16="http://schemas.microsoft.com/office/drawing/2014/main" id="{926AC19D-5E3B-7B13-D9A1-50AB7ED294A1}"/>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9" name="TextBox 18">
                <a:extLst>
                  <a:ext uri="{FF2B5EF4-FFF2-40B4-BE49-F238E27FC236}">
                    <a16:creationId xmlns:a16="http://schemas.microsoft.com/office/drawing/2014/main" id="{24EED64C-9E5E-3B81-7C1A-F1E3D0CBFEF3}"/>
                  </a:ext>
                </a:extLst>
              </p:cNvPr>
              <p:cNvSpPr txBox="1"/>
              <p:nvPr/>
            </p:nvSpPr>
            <p:spPr>
              <a:xfrm>
                <a:off x="6599412" y="3841586"/>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Milano</a:t>
                </a:r>
              </a:p>
            </p:txBody>
          </p:sp>
          <p:sp>
            <p:nvSpPr>
              <p:cNvPr id="30" name="TextBox 22">
                <a:extLst>
                  <a:ext uri="{FF2B5EF4-FFF2-40B4-BE49-F238E27FC236}">
                    <a16:creationId xmlns:a16="http://schemas.microsoft.com/office/drawing/2014/main" id="{4C60D0FA-2D3F-11DC-5261-83C28DD3B583}"/>
                  </a:ext>
                </a:extLst>
              </p:cNvPr>
              <p:cNvSpPr txBox="1"/>
              <p:nvPr/>
            </p:nvSpPr>
            <p:spPr>
              <a:xfrm>
                <a:off x="5962241" y="3570192"/>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Legnano</a:t>
                </a:r>
              </a:p>
            </p:txBody>
          </p:sp>
          <p:grpSp>
            <p:nvGrpSpPr>
              <p:cNvPr id="31" name="Group 32">
                <a:extLst>
                  <a:ext uri="{FF2B5EF4-FFF2-40B4-BE49-F238E27FC236}">
                    <a16:creationId xmlns:a16="http://schemas.microsoft.com/office/drawing/2014/main" id="{FC77D3AD-9AF1-45F5-F9C1-7F7F1DEB07A9}"/>
                  </a:ext>
                </a:extLst>
              </p:cNvPr>
              <p:cNvGrpSpPr/>
              <p:nvPr/>
            </p:nvGrpSpPr>
            <p:grpSpPr>
              <a:xfrm>
                <a:off x="9318822" y="3513224"/>
                <a:ext cx="141837" cy="272447"/>
                <a:chOff x="6118642" y="1766893"/>
                <a:chExt cx="275421" cy="529043"/>
              </a:xfrm>
            </p:grpSpPr>
            <p:sp>
              <p:nvSpPr>
                <p:cNvPr id="82" name="Freeform 877">
                  <a:extLst>
                    <a:ext uri="{FF2B5EF4-FFF2-40B4-BE49-F238E27FC236}">
                      <a16:creationId xmlns:a16="http://schemas.microsoft.com/office/drawing/2014/main" id="{A0E680D1-9AD3-F70D-D6AB-CCB8034D00E7}"/>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83" name="Oval 34">
                  <a:extLst>
                    <a:ext uri="{FF2B5EF4-FFF2-40B4-BE49-F238E27FC236}">
                      <a16:creationId xmlns:a16="http://schemas.microsoft.com/office/drawing/2014/main" id="{9232DDBA-D143-AF69-BC77-922BB933913D}"/>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32" name="TextBox 35">
                <a:extLst>
                  <a:ext uri="{FF2B5EF4-FFF2-40B4-BE49-F238E27FC236}">
                    <a16:creationId xmlns:a16="http://schemas.microsoft.com/office/drawing/2014/main" id="{A74C4C12-236F-D671-60E0-F28A74127B6E}"/>
                  </a:ext>
                </a:extLst>
              </p:cNvPr>
              <p:cNvSpPr txBox="1"/>
              <p:nvPr/>
            </p:nvSpPr>
            <p:spPr>
              <a:xfrm>
                <a:off x="8796264" y="3648075"/>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Brescia</a:t>
                </a:r>
              </a:p>
            </p:txBody>
          </p:sp>
          <p:grpSp>
            <p:nvGrpSpPr>
              <p:cNvPr id="36" name="Group 36">
                <a:extLst>
                  <a:ext uri="{FF2B5EF4-FFF2-40B4-BE49-F238E27FC236}">
                    <a16:creationId xmlns:a16="http://schemas.microsoft.com/office/drawing/2014/main" id="{DFE89CE4-BF42-71D8-3915-D7E8D8478D8A}"/>
                  </a:ext>
                </a:extLst>
              </p:cNvPr>
              <p:cNvGrpSpPr/>
              <p:nvPr/>
            </p:nvGrpSpPr>
            <p:grpSpPr>
              <a:xfrm>
                <a:off x="6939589" y="3467853"/>
                <a:ext cx="141837" cy="272447"/>
                <a:chOff x="6118642" y="1766893"/>
                <a:chExt cx="275421" cy="529043"/>
              </a:xfrm>
            </p:grpSpPr>
            <p:sp>
              <p:nvSpPr>
                <p:cNvPr id="80" name="Freeform 877">
                  <a:extLst>
                    <a:ext uri="{FF2B5EF4-FFF2-40B4-BE49-F238E27FC236}">
                      <a16:creationId xmlns:a16="http://schemas.microsoft.com/office/drawing/2014/main" id="{C3ABCD36-4356-7BD7-168F-71A914A55386}"/>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81" name="Oval 38">
                  <a:extLst>
                    <a:ext uri="{FF2B5EF4-FFF2-40B4-BE49-F238E27FC236}">
                      <a16:creationId xmlns:a16="http://schemas.microsoft.com/office/drawing/2014/main" id="{87FC2B9E-B274-8DAF-4A94-DFB89CF907D3}"/>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41" name="Group 39">
                <a:extLst>
                  <a:ext uri="{FF2B5EF4-FFF2-40B4-BE49-F238E27FC236}">
                    <a16:creationId xmlns:a16="http://schemas.microsoft.com/office/drawing/2014/main" id="{6FE2A97E-06C0-83FA-3F59-A29AF3EDE715}"/>
                  </a:ext>
                </a:extLst>
              </p:cNvPr>
              <p:cNvGrpSpPr/>
              <p:nvPr/>
            </p:nvGrpSpPr>
            <p:grpSpPr>
              <a:xfrm>
                <a:off x="7156700" y="3470040"/>
                <a:ext cx="141837" cy="272447"/>
                <a:chOff x="6118642" y="1766893"/>
                <a:chExt cx="275421" cy="529043"/>
              </a:xfrm>
            </p:grpSpPr>
            <p:sp>
              <p:nvSpPr>
                <p:cNvPr id="78" name="Freeform 877">
                  <a:extLst>
                    <a:ext uri="{FF2B5EF4-FFF2-40B4-BE49-F238E27FC236}">
                      <a16:creationId xmlns:a16="http://schemas.microsoft.com/office/drawing/2014/main" id="{5AD1E9B5-E0BC-4F28-875B-43050D702128}"/>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9" name="Oval 41">
                  <a:extLst>
                    <a:ext uri="{FF2B5EF4-FFF2-40B4-BE49-F238E27FC236}">
                      <a16:creationId xmlns:a16="http://schemas.microsoft.com/office/drawing/2014/main" id="{54B73111-11D7-5095-8F71-08D855AB143E}"/>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43" name="Group 42">
                <a:extLst>
                  <a:ext uri="{FF2B5EF4-FFF2-40B4-BE49-F238E27FC236}">
                    <a16:creationId xmlns:a16="http://schemas.microsoft.com/office/drawing/2014/main" id="{F197ECFA-6952-793D-BAD1-5192F56AECF3}"/>
                  </a:ext>
                </a:extLst>
              </p:cNvPr>
              <p:cNvGrpSpPr/>
              <p:nvPr/>
            </p:nvGrpSpPr>
            <p:grpSpPr>
              <a:xfrm>
                <a:off x="7320672" y="3631748"/>
                <a:ext cx="141837" cy="272447"/>
                <a:chOff x="6118642" y="1766893"/>
                <a:chExt cx="275421" cy="529043"/>
              </a:xfrm>
            </p:grpSpPr>
            <p:sp>
              <p:nvSpPr>
                <p:cNvPr id="76" name="Freeform 877">
                  <a:extLst>
                    <a:ext uri="{FF2B5EF4-FFF2-40B4-BE49-F238E27FC236}">
                      <a16:creationId xmlns:a16="http://schemas.microsoft.com/office/drawing/2014/main" id="{0423837B-6734-271C-69A1-45EEE37DD2A0}"/>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7" name="Oval 44">
                  <a:extLst>
                    <a:ext uri="{FF2B5EF4-FFF2-40B4-BE49-F238E27FC236}">
                      <a16:creationId xmlns:a16="http://schemas.microsoft.com/office/drawing/2014/main" id="{0AEF4CDD-AC9E-C95D-114D-BE6E3E24055C}"/>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46" name="TextBox 45">
                <a:extLst>
                  <a:ext uri="{FF2B5EF4-FFF2-40B4-BE49-F238E27FC236}">
                    <a16:creationId xmlns:a16="http://schemas.microsoft.com/office/drawing/2014/main" id="{79094DEB-B6E0-355E-D37F-E739DB34DF52}"/>
                  </a:ext>
                </a:extLst>
              </p:cNvPr>
              <p:cNvSpPr txBox="1"/>
              <p:nvPr/>
            </p:nvSpPr>
            <p:spPr>
              <a:xfrm>
                <a:off x="7340515" y="2889525"/>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Monza</a:t>
                </a:r>
              </a:p>
            </p:txBody>
          </p:sp>
          <p:grpSp>
            <p:nvGrpSpPr>
              <p:cNvPr id="47" name="Group 47">
                <a:extLst>
                  <a:ext uri="{FF2B5EF4-FFF2-40B4-BE49-F238E27FC236}">
                    <a16:creationId xmlns:a16="http://schemas.microsoft.com/office/drawing/2014/main" id="{E2537CF0-5DBB-2B42-9203-B2616B898AA6}"/>
                  </a:ext>
                </a:extLst>
              </p:cNvPr>
              <p:cNvGrpSpPr/>
              <p:nvPr/>
            </p:nvGrpSpPr>
            <p:grpSpPr>
              <a:xfrm>
                <a:off x="7500560" y="3488733"/>
                <a:ext cx="141837" cy="272447"/>
                <a:chOff x="6118642" y="1766893"/>
                <a:chExt cx="275421" cy="529043"/>
              </a:xfrm>
            </p:grpSpPr>
            <p:sp>
              <p:nvSpPr>
                <p:cNvPr id="74" name="Freeform 877">
                  <a:extLst>
                    <a:ext uri="{FF2B5EF4-FFF2-40B4-BE49-F238E27FC236}">
                      <a16:creationId xmlns:a16="http://schemas.microsoft.com/office/drawing/2014/main" id="{6A0B6B5A-6E14-6AF6-7B11-6A1905AE3649}"/>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5" name="Oval 49">
                  <a:extLst>
                    <a:ext uri="{FF2B5EF4-FFF2-40B4-BE49-F238E27FC236}">
                      <a16:creationId xmlns:a16="http://schemas.microsoft.com/office/drawing/2014/main" id="{106769EA-1019-51D5-3E97-54FCCFF62D4B}"/>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48" name="TextBox 51">
                <a:extLst>
                  <a:ext uri="{FF2B5EF4-FFF2-40B4-BE49-F238E27FC236}">
                    <a16:creationId xmlns:a16="http://schemas.microsoft.com/office/drawing/2014/main" id="{C13CF4E0-5F6F-7A1B-B99D-270F11813A05}"/>
                  </a:ext>
                </a:extLst>
              </p:cNvPr>
              <p:cNvSpPr txBox="1"/>
              <p:nvPr/>
            </p:nvSpPr>
            <p:spPr>
              <a:xfrm>
                <a:off x="5810370" y="2809148"/>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Gallarate</a:t>
                </a:r>
              </a:p>
            </p:txBody>
          </p:sp>
          <p:grpSp>
            <p:nvGrpSpPr>
              <p:cNvPr id="49" name="Group 53">
                <a:extLst>
                  <a:ext uri="{FF2B5EF4-FFF2-40B4-BE49-F238E27FC236}">
                    <a16:creationId xmlns:a16="http://schemas.microsoft.com/office/drawing/2014/main" id="{82B2384A-635C-D267-FD2C-9BD957A5BA45}"/>
                  </a:ext>
                </a:extLst>
              </p:cNvPr>
              <p:cNvGrpSpPr/>
              <p:nvPr/>
            </p:nvGrpSpPr>
            <p:grpSpPr>
              <a:xfrm>
                <a:off x="6770175" y="2993042"/>
                <a:ext cx="141837" cy="272447"/>
                <a:chOff x="6118642" y="1766893"/>
                <a:chExt cx="275421" cy="529043"/>
              </a:xfrm>
            </p:grpSpPr>
            <p:sp>
              <p:nvSpPr>
                <p:cNvPr id="72" name="Freeform 877">
                  <a:extLst>
                    <a:ext uri="{FF2B5EF4-FFF2-40B4-BE49-F238E27FC236}">
                      <a16:creationId xmlns:a16="http://schemas.microsoft.com/office/drawing/2014/main" id="{FEAF4DA2-CDA6-95FE-AF44-090B4AF3ED4F}"/>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3" name="Oval 55">
                  <a:extLst>
                    <a:ext uri="{FF2B5EF4-FFF2-40B4-BE49-F238E27FC236}">
                      <a16:creationId xmlns:a16="http://schemas.microsoft.com/office/drawing/2014/main" id="{AF020922-7A95-D8B2-C361-156F92BE5851}"/>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50" name="Group 57">
                <a:extLst>
                  <a:ext uri="{FF2B5EF4-FFF2-40B4-BE49-F238E27FC236}">
                    <a16:creationId xmlns:a16="http://schemas.microsoft.com/office/drawing/2014/main" id="{D22B01F8-AA33-F428-5232-59C79CE132C8}"/>
                  </a:ext>
                </a:extLst>
              </p:cNvPr>
              <p:cNvGrpSpPr/>
              <p:nvPr/>
            </p:nvGrpSpPr>
            <p:grpSpPr>
              <a:xfrm>
                <a:off x="10137972" y="4415079"/>
                <a:ext cx="141837" cy="272447"/>
                <a:chOff x="6118642" y="1766893"/>
                <a:chExt cx="275421" cy="529043"/>
              </a:xfrm>
            </p:grpSpPr>
            <p:sp>
              <p:nvSpPr>
                <p:cNvPr id="70" name="Freeform 877">
                  <a:extLst>
                    <a:ext uri="{FF2B5EF4-FFF2-40B4-BE49-F238E27FC236}">
                      <a16:creationId xmlns:a16="http://schemas.microsoft.com/office/drawing/2014/main" id="{BF389FB5-5A19-3A5F-33F2-CD2F0C4896CE}"/>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71" name="Oval 59">
                  <a:extLst>
                    <a:ext uri="{FF2B5EF4-FFF2-40B4-BE49-F238E27FC236}">
                      <a16:creationId xmlns:a16="http://schemas.microsoft.com/office/drawing/2014/main" id="{0F7CE15F-3B64-AEB4-B328-5DEBCD409B87}"/>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51" name="TextBox 60">
                <a:extLst>
                  <a:ext uri="{FF2B5EF4-FFF2-40B4-BE49-F238E27FC236}">
                    <a16:creationId xmlns:a16="http://schemas.microsoft.com/office/drawing/2014/main" id="{09B7F901-5176-1C6B-4EE0-47A7727E0407}"/>
                  </a:ext>
                </a:extLst>
              </p:cNvPr>
              <p:cNvSpPr txBox="1"/>
              <p:nvPr/>
            </p:nvSpPr>
            <p:spPr>
              <a:xfrm>
                <a:off x="9615414" y="4549930"/>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Mantova</a:t>
                </a:r>
              </a:p>
            </p:txBody>
          </p:sp>
          <p:grpSp>
            <p:nvGrpSpPr>
              <p:cNvPr id="52" name="Group 61">
                <a:extLst>
                  <a:ext uri="{FF2B5EF4-FFF2-40B4-BE49-F238E27FC236}">
                    <a16:creationId xmlns:a16="http://schemas.microsoft.com/office/drawing/2014/main" id="{A84C4A3C-96BD-FD61-CF0A-37AAD93C71FD}"/>
                  </a:ext>
                </a:extLst>
              </p:cNvPr>
              <p:cNvGrpSpPr/>
              <p:nvPr/>
            </p:nvGrpSpPr>
            <p:grpSpPr>
              <a:xfrm>
                <a:off x="7317863" y="4312036"/>
                <a:ext cx="141837" cy="272447"/>
                <a:chOff x="6118642" y="1766893"/>
                <a:chExt cx="275421" cy="529043"/>
              </a:xfrm>
            </p:grpSpPr>
            <p:sp>
              <p:nvSpPr>
                <p:cNvPr id="68" name="Freeform 877">
                  <a:extLst>
                    <a:ext uri="{FF2B5EF4-FFF2-40B4-BE49-F238E27FC236}">
                      <a16:creationId xmlns:a16="http://schemas.microsoft.com/office/drawing/2014/main" id="{CB555D84-F8F2-0B92-0DCB-D639489E8E18}"/>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9" name="Oval 63">
                  <a:extLst>
                    <a:ext uri="{FF2B5EF4-FFF2-40B4-BE49-F238E27FC236}">
                      <a16:creationId xmlns:a16="http://schemas.microsoft.com/office/drawing/2014/main" id="{091F1520-8B56-D286-3E01-E8307B1C422D}"/>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53" name="TextBox 64">
                <a:extLst>
                  <a:ext uri="{FF2B5EF4-FFF2-40B4-BE49-F238E27FC236}">
                    <a16:creationId xmlns:a16="http://schemas.microsoft.com/office/drawing/2014/main" id="{F8284B07-CD9C-3707-611B-7C1D531A8067}"/>
                  </a:ext>
                </a:extLst>
              </p:cNvPr>
              <p:cNvSpPr txBox="1"/>
              <p:nvPr/>
            </p:nvSpPr>
            <p:spPr>
              <a:xfrm>
                <a:off x="6795305" y="4446887"/>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Pavia</a:t>
                </a:r>
              </a:p>
            </p:txBody>
          </p:sp>
          <p:grpSp>
            <p:nvGrpSpPr>
              <p:cNvPr id="54" name="Group 65">
                <a:extLst>
                  <a:ext uri="{FF2B5EF4-FFF2-40B4-BE49-F238E27FC236}">
                    <a16:creationId xmlns:a16="http://schemas.microsoft.com/office/drawing/2014/main" id="{80AC5743-1255-F1A9-703C-95F6E5AD683C}"/>
                  </a:ext>
                </a:extLst>
              </p:cNvPr>
              <p:cNvGrpSpPr/>
              <p:nvPr/>
            </p:nvGrpSpPr>
            <p:grpSpPr>
              <a:xfrm>
                <a:off x="8505641" y="1845809"/>
                <a:ext cx="141837" cy="272447"/>
                <a:chOff x="6118642" y="1766893"/>
                <a:chExt cx="275421" cy="529043"/>
              </a:xfrm>
            </p:grpSpPr>
            <p:sp>
              <p:nvSpPr>
                <p:cNvPr id="66" name="Freeform 877">
                  <a:extLst>
                    <a:ext uri="{FF2B5EF4-FFF2-40B4-BE49-F238E27FC236}">
                      <a16:creationId xmlns:a16="http://schemas.microsoft.com/office/drawing/2014/main" id="{55A8ABF1-DA1F-21FC-789E-F7AE814DD67B}"/>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7" name="Oval 67">
                  <a:extLst>
                    <a:ext uri="{FF2B5EF4-FFF2-40B4-BE49-F238E27FC236}">
                      <a16:creationId xmlns:a16="http://schemas.microsoft.com/office/drawing/2014/main" id="{87C4550B-001B-CC80-7DCB-8982E7FC3716}"/>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55" name="TextBox 68">
                <a:extLst>
                  <a:ext uri="{FF2B5EF4-FFF2-40B4-BE49-F238E27FC236}">
                    <a16:creationId xmlns:a16="http://schemas.microsoft.com/office/drawing/2014/main" id="{5C0143CD-755F-1E34-98C8-D5255643144A}"/>
                  </a:ext>
                </a:extLst>
              </p:cNvPr>
              <p:cNvSpPr txBox="1"/>
              <p:nvPr/>
            </p:nvSpPr>
            <p:spPr>
              <a:xfrm>
                <a:off x="7983083" y="1999710"/>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Sondrio</a:t>
                </a:r>
              </a:p>
            </p:txBody>
          </p:sp>
          <p:sp>
            <p:nvSpPr>
              <p:cNvPr id="56" name="TextBox 69">
                <a:extLst>
                  <a:ext uri="{FF2B5EF4-FFF2-40B4-BE49-F238E27FC236}">
                    <a16:creationId xmlns:a16="http://schemas.microsoft.com/office/drawing/2014/main" id="{7D0FBB71-2F46-7FCC-8C63-29687AA32D13}"/>
                  </a:ext>
                </a:extLst>
              </p:cNvPr>
              <p:cNvSpPr txBox="1"/>
              <p:nvPr/>
            </p:nvSpPr>
            <p:spPr>
              <a:xfrm>
                <a:off x="6663802" y="1953291"/>
                <a:ext cx="109537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Busto Arsizio</a:t>
                </a:r>
              </a:p>
            </p:txBody>
          </p:sp>
          <p:grpSp>
            <p:nvGrpSpPr>
              <p:cNvPr id="57" name="Group 71">
                <a:extLst>
                  <a:ext uri="{FF2B5EF4-FFF2-40B4-BE49-F238E27FC236}">
                    <a16:creationId xmlns:a16="http://schemas.microsoft.com/office/drawing/2014/main" id="{C075A721-0383-8BEF-645C-3A83BBD0FEB8}"/>
                  </a:ext>
                </a:extLst>
              </p:cNvPr>
              <p:cNvGrpSpPr/>
              <p:nvPr/>
            </p:nvGrpSpPr>
            <p:grpSpPr>
              <a:xfrm>
                <a:off x="6846072" y="3145103"/>
                <a:ext cx="141837" cy="272447"/>
                <a:chOff x="6118642" y="1766893"/>
                <a:chExt cx="275421" cy="529043"/>
              </a:xfrm>
            </p:grpSpPr>
            <p:sp>
              <p:nvSpPr>
                <p:cNvPr id="64" name="Freeform 877">
                  <a:extLst>
                    <a:ext uri="{FF2B5EF4-FFF2-40B4-BE49-F238E27FC236}">
                      <a16:creationId xmlns:a16="http://schemas.microsoft.com/office/drawing/2014/main" id="{98A31DEC-1A7F-31B9-D505-67ED9B77A0D8}"/>
                    </a:ext>
                  </a:extLst>
                </p:cNvPr>
                <p:cNvSpPr/>
                <p:nvPr/>
              </p:nvSpPr>
              <p:spPr>
                <a:xfrm>
                  <a:off x="6118642" y="1883980"/>
                  <a:ext cx="173832" cy="411956"/>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5" name="Oval 73">
                  <a:extLst>
                    <a:ext uri="{FF2B5EF4-FFF2-40B4-BE49-F238E27FC236}">
                      <a16:creationId xmlns:a16="http://schemas.microsoft.com/office/drawing/2014/main" id="{B8B222B8-6AE2-3F5F-0AD9-D2E2D980950E}"/>
                    </a:ext>
                  </a:extLst>
                </p:cNvPr>
                <p:cNvSpPr/>
                <p:nvPr/>
              </p:nvSpPr>
              <p:spPr>
                <a:xfrm>
                  <a:off x="6167439" y="1766893"/>
                  <a:ext cx="226624" cy="22662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58" name="Freeform 877">
                <a:extLst>
                  <a:ext uri="{FF2B5EF4-FFF2-40B4-BE49-F238E27FC236}">
                    <a16:creationId xmlns:a16="http://schemas.microsoft.com/office/drawing/2014/main" id="{0E3B9371-3BEA-9C10-2EEF-77473F0D2A21}"/>
                  </a:ext>
                </a:extLst>
              </p:cNvPr>
              <p:cNvSpPr/>
              <p:nvPr/>
            </p:nvSpPr>
            <p:spPr>
              <a:xfrm>
                <a:off x="6964206" y="4209003"/>
                <a:ext cx="89520" cy="212149"/>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9" name="Oval 82">
                <a:extLst>
                  <a:ext uri="{FF2B5EF4-FFF2-40B4-BE49-F238E27FC236}">
                    <a16:creationId xmlns:a16="http://schemas.microsoft.com/office/drawing/2014/main" id="{1BF94DBB-5152-04EB-97A0-10E5F59CD096}"/>
                  </a:ext>
                </a:extLst>
              </p:cNvPr>
              <p:cNvSpPr/>
              <p:nvPr/>
            </p:nvSpPr>
            <p:spPr>
              <a:xfrm>
                <a:off x="6989336" y="4148705"/>
                <a:ext cx="116707" cy="116707"/>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0" name="TextBox 83">
                <a:extLst>
                  <a:ext uri="{FF2B5EF4-FFF2-40B4-BE49-F238E27FC236}">
                    <a16:creationId xmlns:a16="http://schemas.microsoft.com/office/drawing/2014/main" id="{10BB84C2-79FB-22EE-2C90-C6725B6BB64F}"/>
                  </a:ext>
                </a:extLst>
              </p:cNvPr>
              <p:cNvSpPr txBox="1"/>
              <p:nvPr/>
            </p:nvSpPr>
            <p:spPr>
              <a:xfrm>
                <a:off x="5970652" y="4272780"/>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Vigevano</a:t>
                </a:r>
              </a:p>
            </p:txBody>
          </p:sp>
          <p:sp>
            <p:nvSpPr>
              <p:cNvPr id="61" name="Freeform 877">
                <a:extLst>
                  <a:ext uri="{FF2B5EF4-FFF2-40B4-BE49-F238E27FC236}">
                    <a16:creationId xmlns:a16="http://schemas.microsoft.com/office/drawing/2014/main" id="{E97D8738-9326-6B1D-8C08-E83651CD2367}"/>
                  </a:ext>
                </a:extLst>
              </p:cNvPr>
              <p:cNvSpPr/>
              <p:nvPr/>
            </p:nvSpPr>
            <p:spPr>
              <a:xfrm>
                <a:off x="8720639" y="4257949"/>
                <a:ext cx="89520" cy="212149"/>
              </a:xfrm>
              <a:custGeom>
                <a:avLst/>
                <a:gdLst>
                  <a:gd name="connsiteX0" fmla="*/ 119063 w 173832"/>
                  <a:gd name="connsiteY0" fmla="*/ 0 h 411956"/>
                  <a:gd name="connsiteX1" fmla="*/ 0 w 173832"/>
                  <a:gd name="connsiteY1" fmla="*/ 411956 h 411956"/>
                  <a:gd name="connsiteX2" fmla="*/ 173832 w 173832"/>
                  <a:gd name="connsiteY2" fmla="*/ 23812 h 411956"/>
                  <a:gd name="connsiteX3" fmla="*/ 119063 w 173832"/>
                  <a:gd name="connsiteY3" fmla="*/ 0 h 411956"/>
                </a:gdLst>
                <a:ahLst/>
                <a:cxnLst>
                  <a:cxn ang="0">
                    <a:pos x="connsiteX0" y="connsiteY0"/>
                  </a:cxn>
                  <a:cxn ang="0">
                    <a:pos x="connsiteX1" y="connsiteY1"/>
                  </a:cxn>
                  <a:cxn ang="0">
                    <a:pos x="connsiteX2" y="connsiteY2"/>
                  </a:cxn>
                  <a:cxn ang="0">
                    <a:pos x="connsiteX3" y="connsiteY3"/>
                  </a:cxn>
                </a:cxnLst>
                <a:rect l="l" t="t" r="r" b="b"/>
                <a:pathLst>
                  <a:path w="173832" h="411956">
                    <a:moveTo>
                      <a:pt x="119063" y="0"/>
                    </a:moveTo>
                    <a:lnTo>
                      <a:pt x="0" y="411956"/>
                    </a:lnTo>
                    <a:lnTo>
                      <a:pt x="173832" y="23812"/>
                    </a:lnTo>
                    <a:lnTo>
                      <a:pt x="119063" y="0"/>
                    </a:lnTo>
                    <a:close/>
                  </a:path>
                </a:pathLst>
              </a:cu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2" name="Oval 86">
                <a:extLst>
                  <a:ext uri="{FF2B5EF4-FFF2-40B4-BE49-F238E27FC236}">
                    <a16:creationId xmlns:a16="http://schemas.microsoft.com/office/drawing/2014/main" id="{ADC9A728-2709-6CB9-450A-E26EE858B842}"/>
                  </a:ext>
                </a:extLst>
              </p:cNvPr>
              <p:cNvSpPr/>
              <p:nvPr/>
            </p:nvSpPr>
            <p:spPr>
              <a:xfrm>
                <a:off x="8745769" y="4197651"/>
                <a:ext cx="116707" cy="116707"/>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3" name="TextBox 87">
                <a:extLst>
                  <a:ext uri="{FF2B5EF4-FFF2-40B4-BE49-F238E27FC236}">
                    <a16:creationId xmlns:a16="http://schemas.microsoft.com/office/drawing/2014/main" id="{7F51F180-05A4-E3AF-A56F-D3682E8D1B3C}"/>
                  </a:ext>
                </a:extLst>
              </p:cNvPr>
              <p:cNvSpPr txBox="1"/>
              <p:nvPr/>
            </p:nvSpPr>
            <p:spPr>
              <a:xfrm>
                <a:off x="8198081" y="4332502"/>
                <a:ext cx="10953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Calibri"/>
                    <a:ea typeface="+mn-ea"/>
                    <a:cs typeface="+mn-cs"/>
                  </a:rPr>
                  <a:t>Cremona</a:t>
                </a:r>
              </a:p>
            </p:txBody>
          </p:sp>
        </p:grpSp>
        <p:grpSp>
          <p:nvGrpSpPr>
            <p:cNvPr id="15" name="Group 1030">
              <a:extLst>
                <a:ext uri="{FF2B5EF4-FFF2-40B4-BE49-F238E27FC236}">
                  <a16:creationId xmlns:a16="http://schemas.microsoft.com/office/drawing/2014/main" id="{4B56A54D-4117-A3E5-A1C1-5C85736ADDE6}"/>
                </a:ext>
              </a:extLst>
            </p:cNvPr>
            <p:cNvGrpSpPr/>
            <p:nvPr/>
          </p:nvGrpSpPr>
          <p:grpSpPr>
            <a:xfrm>
              <a:off x="8524040" y="2674703"/>
              <a:ext cx="899977" cy="1324931"/>
              <a:chOff x="8524040" y="2674703"/>
              <a:chExt cx="899977" cy="1324931"/>
            </a:xfrm>
          </p:grpSpPr>
          <p:cxnSp>
            <p:nvCxnSpPr>
              <p:cNvPr id="16" name="Straight Connector 98">
                <a:extLst>
                  <a:ext uri="{FF2B5EF4-FFF2-40B4-BE49-F238E27FC236}">
                    <a16:creationId xmlns:a16="http://schemas.microsoft.com/office/drawing/2014/main" id="{266E5390-9B99-93E4-2E4F-288281FC101C}"/>
                  </a:ext>
                </a:extLst>
              </p:cNvPr>
              <p:cNvCxnSpPr>
                <a:cxnSpLocks/>
              </p:cNvCxnSpPr>
              <p:nvPr/>
            </p:nvCxnSpPr>
            <p:spPr>
              <a:xfrm flipH="1">
                <a:off x="8524040" y="2674703"/>
                <a:ext cx="128585" cy="780734"/>
              </a:xfrm>
              <a:prstGeom prst="line">
                <a:avLst/>
              </a:prstGeom>
              <a:ln w="9525">
                <a:solidFill>
                  <a:schemeClr val="tx1"/>
                </a:solidFill>
                <a:prstDash val="dash"/>
              </a:ln>
              <a:effectLst/>
            </p:spPr>
            <p:style>
              <a:lnRef idx="2">
                <a:schemeClr val="dk1"/>
              </a:lnRef>
              <a:fillRef idx="0">
                <a:schemeClr val="dk1"/>
              </a:fillRef>
              <a:effectRef idx="1">
                <a:schemeClr val="dk1"/>
              </a:effectRef>
              <a:fontRef idx="minor">
                <a:schemeClr val="tx1"/>
              </a:fontRef>
            </p:style>
          </p:cxnSp>
          <p:cxnSp>
            <p:nvCxnSpPr>
              <p:cNvPr id="17" name="Straight Connector 101">
                <a:extLst>
                  <a:ext uri="{FF2B5EF4-FFF2-40B4-BE49-F238E27FC236}">
                    <a16:creationId xmlns:a16="http://schemas.microsoft.com/office/drawing/2014/main" id="{FEFFA2E2-23BA-BC69-A8BA-0FABD75E4216}"/>
                  </a:ext>
                </a:extLst>
              </p:cNvPr>
              <p:cNvCxnSpPr>
                <a:cxnSpLocks/>
                <a:endCxn id="74" idx="1"/>
              </p:cNvCxnSpPr>
              <p:nvPr/>
            </p:nvCxnSpPr>
            <p:spPr>
              <a:xfrm flipH="1">
                <a:off x="9167435" y="3155122"/>
                <a:ext cx="256582" cy="632495"/>
              </a:xfrm>
              <a:prstGeom prst="line">
                <a:avLst/>
              </a:prstGeom>
              <a:ln w="9525">
                <a:solidFill>
                  <a:schemeClr val="tx1"/>
                </a:solidFill>
                <a:prstDash val="dash"/>
              </a:ln>
              <a:effectLst/>
            </p:spPr>
            <p:style>
              <a:lnRef idx="2">
                <a:schemeClr val="dk1"/>
              </a:lnRef>
              <a:fillRef idx="0">
                <a:schemeClr val="dk1"/>
              </a:fillRef>
              <a:effectRef idx="1">
                <a:schemeClr val="dk1"/>
              </a:effectRef>
              <a:fontRef idx="minor">
                <a:schemeClr val="tx1"/>
              </a:fontRef>
            </p:style>
          </p:cxnSp>
          <p:cxnSp>
            <p:nvCxnSpPr>
              <p:cNvPr id="18" name="Straight Connector 104">
                <a:extLst>
                  <a:ext uri="{FF2B5EF4-FFF2-40B4-BE49-F238E27FC236}">
                    <a16:creationId xmlns:a16="http://schemas.microsoft.com/office/drawing/2014/main" id="{61B59F25-B5F5-221E-C853-02099763F53A}"/>
                  </a:ext>
                </a:extLst>
              </p:cNvPr>
              <p:cNvCxnSpPr>
                <a:cxnSpLocks/>
              </p:cNvCxnSpPr>
              <p:nvPr/>
            </p:nvCxnSpPr>
            <p:spPr>
              <a:xfrm>
                <a:off x="9014367" y="3918466"/>
                <a:ext cx="406175" cy="81168"/>
              </a:xfrm>
              <a:prstGeom prst="line">
                <a:avLst/>
              </a:prstGeom>
              <a:ln w="9525">
                <a:solidFill>
                  <a:schemeClr val="tx1"/>
                </a:solidFill>
                <a:prstDash val="dash"/>
              </a:ln>
              <a:effectLst/>
            </p:spPr>
            <p:style>
              <a:lnRef idx="2">
                <a:schemeClr val="dk1"/>
              </a:lnRef>
              <a:fillRef idx="0">
                <a:schemeClr val="dk1"/>
              </a:fillRef>
              <a:effectRef idx="1">
                <a:schemeClr val="dk1"/>
              </a:effectRef>
              <a:fontRef idx="minor">
                <a:schemeClr val="tx1"/>
              </a:fontRef>
            </p:style>
          </p:cxnSp>
        </p:grpSp>
      </p:grpSp>
    </p:spTree>
    <p:extLst>
      <p:ext uri="{BB962C8B-B14F-4D97-AF65-F5344CB8AC3E}">
        <p14:creationId xmlns:p14="http://schemas.microsoft.com/office/powerpoint/2010/main" val="2496751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Strategie di Sviluppo Urbano Sostenibile - stato dell’arte (3/3)</a:t>
            </a:r>
          </a:p>
        </p:txBody>
      </p:sp>
      <p:sp>
        <p:nvSpPr>
          <p:cNvPr id="4" name="CasellaDiTesto 3">
            <a:extLst>
              <a:ext uri="{FF2B5EF4-FFF2-40B4-BE49-F238E27FC236}">
                <a16:creationId xmlns:a16="http://schemas.microsoft.com/office/drawing/2014/main" id="{29272712-7C3C-5A38-E555-F048E49FE2E2}"/>
              </a:ext>
            </a:extLst>
          </p:cNvPr>
          <p:cNvSpPr txBox="1"/>
          <p:nvPr/>
        </p:nvSpPr>
        <p:spPr>
          <a:xfrm>
            <a:off x="1005156" y="1210775"/>
            <a:ext cx="8408895" cy="610424"/>
          </a:xfrm>
          <a:prstGeom prst="rect">
            <a:avLst/>
          </a:prstGeom>
          <a:noFill/>
        </p:spPr>
        <p:txBody>
          <a:bodyPr wrap="square">
            <a:spAutoFit/>
          </a:bodyPr>
          <a:lstStyle/>
          <a:p>
            <a:pPr>
              <a:lnSpc>
                <a:spcPct val="125000"/>
              </a:lnSpc>
              <a:spcAft>
                <a:spcPts val="800"/>
              </a:spcAft>
            </a:pPr>
            <a:r>
              <a:rPr lang="it-IT" sz="1200" b="1" dirty="0">
                <a:latin typeface="Century Gothic" panose="020B0502020202020204" pitchFamily="34" charset="0"/>
                <a:cs typeface="Calibri Light" panose="020F0302020204030204" pitchFamily="34" charset="0"/>
              </a:rPr>
              <a:t>		   </a:t>
            </a:r>
          </a:p>
          <a:p>
            <a:pPr>
              <a:spcAft>
                <a:spcPts val="800"/>
              </a:spcAft>
            </a:pPr>
            <a:r>
              <a:rPr lang="it-IT" sz="12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cxnSp>
        <p:nvCxnSpPr>
          <p:cNvPr id="3" name="Connettore 2 2">
            <a:extLst>
              <a:ext uri="{FF2B5EF4-FFF2-40B4-BE49-F238E27FC236}">
                <a16:creationId xmlns:a16="http://schemas.microsoft.com/office/drawing/2014/main" id="{680F2AA7-494E-D44F-16AB-C2E81EF86AD7}"/>
              </a:ext>
            </a:extLst>
          </p:cNvPr>
          <p:cNvCxnSpPr>
            <a:cxnSpLocks/>
          </p:cNvCxnSpPr>
          <p:nvPr/>
        </p:nvCxnSpPr>
        <p:spPr>
          <a:xfrm>
            <a:off x="771028" y="3023310"/>
            <a:ext cx="10228116" cy="9927"/>
          </a:xfrm>
          <a:prstGeom prst="straightConnector1">
            <a:avLst/>
          </a:prstGeom>
          <a:ln w="508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2" name="CasellaDiTesto 11">
            <a:extLst>
              <a:ext uri="{FF2B5EF4-FFF2-40B4-BE49-F238E27FC236}">
                <a16:creationId xmlns:a16="http://schemas.microsoft.com/office/drawing/2014/main" id="{27F11B3E-7F55-B120-F9FB-F4A9BB7B7637}"/>
              </a:ext>
            </a:extLst>
          </p:cNvPr>
          <p:cNvSpPr txBox="1"/>
          <p:nvPr/>
        </p:nvSpPr>
        <p:spPr>
          <a:xfrm>
            <a:off x="700610"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2020</a:t>
            </a:r>
          </a:p>
        </p:txBody>
      </p:sp>
      <p:sp>
        <p:nvSpPr>
          <p:cNvPr id="13" name="CasellaDiTesto 12">
            <a:extLst>
              <a:ext uri="{FF2B5EF4-FFF2-40B4-BE49-F238E27FC236}">
                <a16:creationId xmlns:a16="http://schemas.microsoft.com/office/drawing/2014/main" id="{5B45DF25-1E42-D178-BB3F-11F677DC447C}"/>
              </a:ext>
            </a:extLst>
          </p:cNvPr>
          <p:cNvSpPr txBox="1"/>
          <p:nvPr/>
        </p:nvSpPr>
        <p:spPr>
          <a:xfrm>
            <a:off x="10300291" y="2663906"/>
            <a:ext cx="1096619" cy="369331"/>
          </a:xfrm>
          <a:prstGeom prst="rect">
            <a:avLst/>
          </a:prstGeom>
          <a:noFill/>
        </p:spPr>
        <p:txBody>
          <a:bodyPr wrap="square" rtlCol="0">
            <a:spAutoFit/>
          </a:bodyPr>
          <a:lstStyle/>
          <a:p>
            <a:r>
              <a:rPr lang="it-IT" b="1" dirty="0">
                <a:solidFill>
                  <a:schemeClr val="bg1"/>
                </a:solidFill>
                <a:latin typeface="Arial" panose="020B0604020202020204" pitchFamily="34" charset="0"/>
                <a:cs typeface="Arial" panose="020B0604020202020204" pitchFamily="34" charset="0"/>
              </a:rPr>
              <a:t>2021</a:t>
            </a:r>
          </a:p>
        </p:txBody>
      </p:sp>
      <p:cxnSp>
        <p:nvCxnSpPr>
          <p:cNvPr id="25" name="Connettore 2 24">
            <a:extLst>
              <a:ext uri="{FF2B5EF4-FFF2-40B4-BE49-F238E27FC236}">
                <a16:creationId xmlns:a16="http://schemas.microsoft.com/office/drawing/2014/main" id="{592BAE3F-3527-9395-6111-F05322233462}"/>
              </a:ext>
            </a:extLst>
          </p:cNvPr>
          <p:cNvCxnSpPr>
            <a:cxnSpLocks/>
          </p:cNvCxnSpPr>
          <p:nvPr/>
        </p:nvCxnSpPr>
        <p:spPr>
          <a:xfrm>
            <a:off x="918112" y="2955469"/>
            <a:ext cx="10403116" cy="0"/>
          </a:xfrm>
          <a:prstGeom prst="straightConnector1">
            <a:avLst/>
          </a:prstGeom>
          <a:ln w="508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0" name="CasellaDiTesto 39">
            <a:extLst>
              <a:ext uri="{FF2B5EF4-FFF2-40B4-BE49-F238E27FC236}">
                <a16:creationId xmlns:a16="http://schemas.microsoft.com/office/drawing/2014/main" id="{E87A2302-A5D5-29C6-2AB3-A6BA68E7BCF3}"/>
              </a:ext>
            </a:extLst>
          </p:cNvPr>
          <p:cNvSpPr txBox="1"/>
          <p:nvPr/>
        </p:nvSpPr>
        <p:spPr>
          <a:xfrm>
            <a:off x="918112" y="2550128"/>
            <a:ext cx="1096619" cy="369331"/>
          </a:xfrm>
          <a:prstGeom prst="rect">
            <a:avLst/>
          </a:prstGeom>
          <a:noFill/>
        </p:spPr>
        <p:txBody>
          <a:bodyPr wrap="square" rtlCol="0">
            <a:spAutoFit/>
          </a:bodyPr>
          <a:lstStyle/>
          <a:p>
            <a:r>
              <a:rPr lang="it-IT" b="1" dirty="0">
                <a:solidFill>
                  <a:schemeClr val="bg1"/>
                </a:solidFill>
                <a:latin typeface="Century Gothic" panose="020B0502020202020204" pitchFamily="34" charset="0"/>
                <a:cs typeface="Arial" panose="020B0604020202020204" pitchFamily="34" charset="0"/>
              </a:rPr>
              <a:t>2022</a:t>
            </a:r>
          </a:p>
        </p:txBody>
      </p:sp>
      <p:sp>
        <p:nvSpPr>
          <p:cNvPr id="7" name="CasellaDiTesto 6">
            <a:extLst>
              <a:ext uri="{FF2B5EF4-FFF2-40B4-BE49-F238E27FC236}">
                <a16:creationId xmlns:a16="http://schemas.microsoft.com/office/drawing/2014/main" id="{35D52461-AC6F-0A4B-AF1D-2D4A32134F9F}"/>
              </a:ext>
            </a:extLst>
          </p:cNvPr>
          <p:cNvSpPr txBox="1"/>
          <p:nvPr/>
        </p:nvSpPr>
        <p:spPr>
          <a:xfrm>
            <a:off x="10498381" y="2575866"/>
            <a:ext cx="1096619" cy="369331"/>
          </a:xfrm>
          <a:prstGeom prst="rect">
            <a:avLst/>
          </a:prstGeom>
          <a:noFill/>
        </p:spPr>
        <p:txBody>
          <a:bodyPr wrap="square" rtlCol="0">
            <a:spAutoFit/>
          </a:bodyPr>
          <a:lstStyle/>
          <a:p>
            <a:r>
              <a:rPr lang="it-IT" b="1" dirty="0">
                <a:solidFill>
                  <a:schemeClr val="bg1"/>
                </a:solidFill>
                <a:latin typeface="Century Gothic" panose="020B0502020202020204" pitchFamily="34" charset="0"/>
                <a:cs typeface="Arial" panose="020B0604020202020204" pitchFamily="34" charset="0"/>
              </a:rPr>
              <a:t>2022</a:t>
            </a:r>
          </a:p>
        </p:txBody>
      </p:sp>
      <p:sp>
        <p:nvSpPr>
          <p:cNvPr id="11" name="Rettangolo 10">
            <a:extLst>
              <a:ext uri="{FF2B5EF4-FFF2-40B4-BE49-F238E27FC236}">
                <a16:creationId xmlns:a16="http://schemas.microsoft.com/office/drawing/2014/main" id="{11E0573C-9D4B-FC77-FF3E-66D4D682FE82}"/>
              </a:ext>
            </a:extLst>
          </p:cNvPr>
          <p:cNvSpPr/>
          <p:nvPr/>
        </p:nvSpPr>
        <p:spPr>
          <a:xfrm>
            <a:off x="1368123" y="3013647"/>
            <a:ext cx="6722140" cy="2788353"/>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1600" b="1" u="sng" dirty="0">
                <a:solidFill>
                  <a:schemeClr val="tx1"/>
                </a:solidFill>
                <a:cs typeface="Arial" panose="020B0604020202020204" pitchFamily="34" charset="0"/>
              </a:rPr>
              <a:t>Novembre – Dicembre 2022</a:t>
            </a:r>
          </a:p>
          <a:p>
            <a:pPr algn="ctr"/>
            <a:endParaRPr lang="it-IT" sz="1600" b="1" dirty="0">
              <a:solidFill>
                <a:schemeClr val="tx1"/>
              </a:solidFill>
              <a:cs typeface="Arial" panose="020B0604020202020204" pitchFamily="34" charset="0"/>
            </a:endParaRPr>
          </a:p>
          <a:p>
            <a:pPr marL="171450" indent="-171450" algn="just">
              <a:buFont typeface="Wingdings" panose="05000000000000000000" pitchFamily="2" charset="2"/>
              <a:buChar char="§"/>
            </a:pPr>
            <a:r>
              <a:rPr lang="it-IT" sz="1600" b="1" dirty="0">
                <a:solidFill>
                  <a:schemeClr val="tx1"/>
                </a:solidFill>
                <a:cs typeface="Arial" panose="020B0604020202020204" pitchFamily="34" charset="0"/>
              </a:rPr>
              <a:t>Chiusura del processo di co-programmazione </a:t>
            </a:r>
            <a:r>
              <a:rPr lang="it-IT" sz="1600" dirty="0">
                <a:solidFill>
                  <a:schemeClr val="tx1"/>
                </a:solidFill>
                <a:cs typeface="Arial" panose="020B0604020202020204" pitchFamily="34" charset="0"/>
              </a:rPr>
              <a:t>con la finalizzazione delle Strategie definitive, complete dell’elenco delle operazioni, del piano finanziario e del cronoprogramma. </a:t>
            </a:r>
          </a:p>
          <a:p>
            <a:pPr marL="171450" indent="-171450" algn="just">
              <a:buFont typeface="Wingdings" panose="05000000000000000000" pitchFamily="2" charset="2"/>
              <a:buChar char="§"/>
            </a:pPr>
            <a:endParaRPr lang="it-IT" sz="1600" dirty="0">
              <a:solidFill>
                <a:schemeClr val="tx1"/>
              </a:solidFill>
              <a:cs typeface="Arial" panose="020B0604020202020204" pitchFamily="34" charset="0"/>
            </a:endParaRPr>
          </a:p>
          <a:p>
            <a:pPr marL="171450" indent="-171450" algn="just">
              <a:buFont typeface="Wingdings" panose="05000000000000000000" pitchFamily="2" charset="2"/>
              <a:buChar char="§"/>
            </a:pPr>
            <a:r>
              <a:rPr lang="it-IT" sz="1600" b="1" dirty="0">
                <a:solidFill>
                  <a:schemeClr val="tx1"/>
                </a:solidFill>
                <a:cs typeface="Arial" panose="020B0604020202020204" pitchFamily="34" charset="0"/>
              </a:rPr>
              <a:t>Approvazione delle Strategie definitive</a:t>
            </a:r>
            <a:r>
              <a:rPr lang="it-IT" sz="1600" dirty="0">
                <a:solidFill>
                  <a:schemeClr val="tx1"/>
                </a:solidFill>
                <a:cs typeface="Arial" panose="020B0604020202020204" pitchFamily="34" charset="0"/>
              </a:rPr>
              <a:t> a valle della valutazione del Nucleo di Valutazione e sottoscrizione delle Convenzioni.</a:t>
            </a:r>
          </a:p>
          <a:p>
            <a:pPr marL="182563" algn="just"/>
            <a:endParaRPr lang="it-IT" sz="1600" dirty="0">
              <a:solidFill>
                <a:schemeClr val="tx1"/>
              </a:solidFill>
              <a:cs typeface="Arial" panose="020B0604020202020204" pitchFamily="34" charset="0"/>
            </a:endParaRPr>
          </a:p>
          <a:p>
            <a:pPr marL="182563" algn="just"/>
            <a:r>
              <a:rPr lang="it-IT" sz="1600" dirty="0">
                <a:solidFill>
                  <a:schemeClr val="tx1"/>
                </a:solidFill>
                <a:cs typeface="Arial" panose="020B0604020202020204" pitchFamily="34" charset="0"/>
              </a:rPr>
              <a:t>Al 30/11/2022 risultano approvate 10 Strategie definitive</a:t>
            </a:r>
          </a:p>
        </p:txBody>
      </p:sp>
      <p:pic>
        <p:nvPicPr>
          <p:cNvPr id="26" name="Immagine 25">
            <a:extLst>
              <a:ext uri="{FF2B5EF4-FFF2-40B4-BE49-F238E27FC236}">
                <a16:creationId xmlns:a16="http://schemas.microsoft.com/office/drawing/2014/main" id="{942E1F49-BB96-4056-8EBE-5DAEC8B9331B}"/>
              </a:ext>
            </a:extLst>
          </p:cNvPr>
          <p:cNvPicPr>
            <a:picLocks noChangeAspect="1"/>
          </p:cNvPicPr>
          <p:nvPr/>
        </p:nvPicPr>
        <p:blipFill rotWithShape="1">
          <a:blip r:embed="rId3"/>
          <a:srcRect l="50000" t="20228" r="7284" b="20028"/>
          <a:stretch/>
        </p:blipFill>
        <p:spPr>
          <a:xfrm>
            <a:off x="8664160" y="3146757"/>
            <a:ext cx="1499781" cy="19276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Arrow: Down 1">
            <a:extLst>
              <a:ext uri="{FF2B5EF4-FFF2-40B4-BE49-F238E27FC236}">
                <a16:creationId xmlns:a16="http://schemas.microsoft.com/office/drawing/2014/main" id="{DA1690F4-2A3F-2408-CF01-B19268083971}"/>
              </a:ext>
            </a:extLst>
          </p:cNvPr>
          <p:cNvSpPr/>
          <p:nvPr/>
        </p:nvSpPr>
        <p:spPr>
          <a:xfrm rot="16200000">
            <a:off x="5607496" y="-3540704"/>
            <a:ext cx="1317681" cy="11427772"/>
          </a:xfrm>
          <a:prstGeom prst="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Rettangolo con angoli arrotondati 8">
            <a:extLst>
              <a:ext uri="{FF2B5EF4-FFF2-40B4-BE49-F238E27FC236}">
                <a16:creationId xmlns:a16="http://schemas.microsoft.com/office/drawing/2014/main" id="{F95EED9B-39F9-3EFA-F78B-226F6C9299E0}"/>
              </a:ext>
            </a:extLst>
          </p:cNvPr>
          <p:cNvSpPr/>
          <p:nvPr/>
        </p:nvSpPr>
        <p:spPr>
          <a:xfrm>
            <a:off x="1196073" y="1514341"/>
            <a:ext cx="4770084" cy="1423434"/>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Accompagnamento nel percorso di </a:t>
            </a:r>
          </a:p>
          <a:p>
            <a:pPr algn="ctr"/>
            <a:r>
              <a:rPr lang="it-IT" dirty="0">
                <a:cs typeface="Arial" panose="020B0604020202020204" pitchFamily="34" charset="0"/>
              </a:rPr>
              <a:t>co-programmazione per la finalizzazione delle Strategie definitive</a:t>
            </a:r>
          </a:p>
        </p:txBody>
      </p:sp>
      <p:sp>
        <p:nvSpPr>
          <p:cNvPr id="23" name="Rettangolo con angoli arrotondati 22">
            <a:extLst>
              <a:ext uri="{FF2B5EF4-FFF2-40B4-BE49-F238E27FC236}">
                <a16:creationId xmlns:a16="http://schemas.microsoft.com/office/drawing/2014/main" id="{FF6A3B4E-B989-4375-82DC-0E7D0D4910CA}"/>
              </a:ext>
            </a:extLst>
          </p:cNvPr>
          <p:cNvSpPr/>
          <p:nvPr/>
        </p:nvSpPr>
        <p:spPr>
          <a:xfrm>
            <a:off x="6078600" y="1497987"/>
            <a:ext cx="4770000" cy="1423434"/>
          </a:xfrm>
          <a:prstGeom prst="roundRect">
            <a:avLst/>
          </a:prstGeom>
          <a:solidFill>
            <a:srgbClr val="00783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cs typeface="Arial" panose="020B0604020202020204" pitchFamily="34" charset="0"/>
              </a:rPr>
              <a:t>Approvazione delle Strategie</a:t>
            </a:r>
          </a:p>
          <a:p>
            <a:pPr algn="ctr"/>
            <a:r>
              <a:rPr lang="it-IT" dirty="0">
                <a:cs typeface="Arial" panose="020B0604020202020204" pitchFamily="34" charset="0"/>
              </a:rPr>
              <a:t>Stipula delle Convenzioni</a:t>
            </a:r>
          </a:p>
        </p:txBody>
      </p:sp>
      <p:sp>
        <p:nvSpPr>
          <p:cNvPr id="6" name="CasellaDiTesto 5">
            <a:extLst>
              <a:ext uri="{FF2B5EF4-FFF2-40B4-BE49-F238E27FC236}">
                <a16:creationId xmlns:a16="http://schemas.microsoft.com/office/drawing/2014/main" id="{48842444-29B5-BAB8-D37A-493250D593FF}"/>
              </a:ext>
            </a:extLst>
          </p:cNvPr>
          <p:cNvSpPr txBox="1"/>
          <p:nvPr/>
        </p:nvSpPr>
        <p:spPr>
          <a:xfrm>
            <a:off x="609600" y="967294"/>
            <a:ext cx="1096619" cy="523220"/>
          </a:xfrm>
          <a:prstGeom prst="rect">
            <a:avLst/>
          </a:prstGeom>
          <a:noFill/>
        </p:spPr>
        <p:txBody>
          <a:bodyPr wrap="square" rtlCol="0">
            <a:spAutoFit/>
          </a:bodyPr>
          <a:lstStyle/>
          <a:p>
            <a:r>
              <a:rPr lang="it-IT" sz="2800" b="1" dirty="0">
                <a:solidFill>
                  <a:srgbClr val="0D6D1D"/>
                </a:solidFill>
                <a:latin typeface="Century Gothic" panose="020B0502020202020204" pitchFamily="34" charset="0"/>
                <a:cs typeface="Arial" panose="020B0604020202020204" pitchFamily="34" charset="0"/>
              </a:rPr>
              <a:t>2022</a:t>
            </a:r>
          </a:p>
        </p:txBody>
      </p:sp>
    </p:spTree>
    <p:extLst>
      <p:ext uri="{BB962C8B-B14F-4D97-AF65-F5344CB8AC3E}">
        <p14:creationId xmlns:p14="http://schemas.microsoft.com/office/powerpoint/2010/main" val="2818657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Le Strategia regionale Aree Interne (1/6)</a:t>
            </a:r>
          </a:p>
        </p:txBody>
      </p:sp>
      <p:sp>
        <p:nvSpPr>
          <p:cNvPr id="4" name="Rectangle 5">
            <a:extLst>
              <a:ext uri="{FF2B5EF4-FFF2-40B4-BE49-F238E27FC236}">
                <a16:creationId xmlns:a16="http://schemas.microsoft.com/office/drawing/2014/main" id="{B2E1E43B-898A-A189-742C-FA5D11F79460}"/>
              </a:ext>
            </a:extLst>
          </p:cNvPr>
          <p:cNvSpPr/>
          <p:nvPr/>
        </p:nvSpPr>
        <p:spPr>
          <a:xfrm>
            <a:off x="8565161" y="2465444"/>
            <a:ext cx="2327299" cy="2834086"/>
          </a:xfrm>
          <a:prstGeom prst="rect">
            <a:avLst/>
          </a:prstGeom>
          <a:noFill/>
          <a:ln>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Rechteck 13">
            <a:extLst>
              <a:ext uri="{FF2B5EF4-FFF2-40B4-BE49-F238E27FC236}">
                <a16:creationId xmlns:a16="http://schemas.microsoft.com/office/drawing/2014/main" id="{A7B6B5C8-7AEF-A617-E44D-581FBB57279D}"/>
              </a:ext>
            </a:extLst>
          </p:cNvPr>
          <p:cNvSpPr/>
          <p:nvPr/>
        </p:nvSpPr>
        <p:spPr bwMode="auto">
          <a:xfrm>
            <a:off x="8218792" y="886375"/>
            <a:ext cx="3279826" cy="5223182"/>
          </a:xfrm>
          <a:prstGeom prst="rect">
            <a:avLst/>
          </a:prstGeom>
          <a:noFill/>
          <a:ln w="12700">
            <a:noFill/>
            <a:round/>
            <a:headEnd/>
            <a:tailEnd/>
          </a:ln>
          <a:effectLst/>
        </p:spPr>
        <p:txBody>
          <a:bodyPr rtlCol="0" anchor="ctr"/>
          <a:lstStyle/>
          <a:p>
            <a:pPr algn="ctr" defTabSz="914377">
              <a:defRPr/>
            </a:pPr>
            <a:endParaRPr lang="de-DE" kern="0" dirty="0">
              <a:solidFill>
                <a:srgbClr val="000000"/>
              </a:solidFill>
              <a:highlight>
                <a:srgbClr val="72C293"/>
              </a:highlight>
              <a:latin typeface="Arial"/>
            </a:endParaRPr>
          </a:p>
        </p:txBody>
      </p:sp>
      <p:sp>
        <p:nvSpPr>
          <p:cNvPr id="12" name="Rectangle 5">
            <a:extLst>
              <a:ext uri="{FF2B5EF4-FFF2-40B4-BE49-F238E27FC236}">
                <a16:creationId xmlns:a16="http://schemas.microsoft.com/office/drawing/2014/main" id="{C5B9B566-C794-F35A-35A4-53D625C68DA5}"/>
              </a:ext>
            </a:extLst>
          </p:cNvPr>
          <p:cNvSpPr/>
          <p:nvPr/>
        </p:nvSpPr>
        <p:spPr>
          <a:xfrm>
            <a:off x="8646480" y="1934342"/>
            <a:ext cx="2327299" cy="2834086"/>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Rectangle: Rounded Corners 59">
            <a:extLst>
              <a:ext uri="{FF2B5EF4-FFF2-40B4-BE49-F238E27FC236}">
                <a16:creationId xmlns:a16="http://schemas.microsoft.com/office/drawing/2014/main" id="{E85E6B92-BD6E-52BC-3D05-28C58CD63059}"/>
              </a:ext>
            </a:extLst>
          </p:cNvPr>
          <p:cNvSpPr>
            <a:spLocks noChangeAspect="1"/>
          </p:cNvSpPr>
          <p:nvPr/>
        </p:nvSpPr>
        <p:spPr>
          <a:xfrm flipH="1">
            <a:off x="10252201" y="1607008"/>
            <a:ext cx="900000" cy="897687"/>
          </a:xfrm>
          <a:prstGeom prst="roundRect">
            <a:avLst/>
          </a:prstGeom>
          <a:solidFill>
            <a:srgbClr val="164094"/>
          </a:soli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600" dirty="0">
                <a:solidFill>
                  <a:srgbClr val="F0F8FA"/>
                </a:solidFill>
                <a:latin typeface="Century Gothic" panose="020B0502020202020204" pitchFamily="34" charset="0"/>
                <a:cs typeface="Arial" panose="020B0604020202020204" pitchFamily="34" charset="0"/>
              </a:rPr>
              <a:t>FESR</a:t>
            </a:r>
          </a:p>
        </p:txBody>
      </p:sp>
      <p:sp>
        <p:nvSpPr>
          <p:cNvPr id="14" name="Rectangle: Rounded Corners 60">
            <a:extLst>
              <a:ext uri="{FF2B5EF4-FFF2-40B4-BE49-F238E27FC236}">
                <a16:creationId xmlns:a16="http://schemas.microsoft.com/office/drawing/2014/main" id="{4BA2A812-58FC-8970-2B41-1018778F16F7}"/>
              </a:ext>
            </a:extLst>
          </p:cNvPr>
          <p:cNvSpPr>
            <a:spLocks noChangeAspect="1"/>
          </p:cNvSpPr>
          <p:nvPr/>
        </p:nvSpPr>
        <p:spPr>
          <a:xfrm flipH="1">
            <a:off x="8468058" y="4422497"/>
            <a:ext cx="675000" cy="673265"/>
          </a:xfrm>
          <a:prstGeom prst="roundRect">
            <a:avLst/>
          </a:prstGeom>
          <a:solidFill>
            <a:srgbClr val="70AD47"/>
          </a:solidFill>
          <a:ln w="19050" cap="flat" cmpd="sng" algn="ctr">
            <a:solidFill>
              <a:sysClr val="window" lastClr="FFFFFF"/>
            </a:solidFill>
            <a:prstDash val="solid"/>
            <a:miter lim="800000"/>
          </a:ln>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F0F8FA"/>
                </a:solidFill>
                <a:effectLst/>
                <a:uLnTx/>
                <a:uFillTx/>
                <a:latin typeface="Century Gothic" panose="020B0502020202020204" pitchFamily="34" charset="0"/>
                <a:cs typeface="Arial" panose="020B0604020202020204" pitchFamily="34" charset="0"/>
              </a:rPr>
              <a:t>FSE</a:t>
            </a:r>
            <a:r>
              <a:rPr kumimoji="0" lang="it-IT" sz="1200" b="0" i="0" u="none" strike="noStrike" kern="0" cap="none" spc="0" normalizeH="0" baseline="0" noProof="0" dirty="0">
                <a:ln>
                  <a:noFill/>
                </a:ln>
                <a:solidFill>
                  <a:srgbClr val="F0F8FA"/>
                </a:solidFill>
                <a:effectLst/>
                <a:uLnTx/>
                <a:uFillTx/>
                <a:latin typeface="Century Gothic" panose="020B0502020202020204" pitchFamily="34" charset="0"/>
                <a:cs typeface="Arial" panose="020B0604020202020204" pitchFamily="34" charset="0"/>
              </a:rPr>
              <a:t>+</a:t>
            </a:r>
          </a:p>
        </p:txBody>
      </p:sp>
      <p:sp>
        <p:nvSpPr>
          <p:cNvPr id="15" name="Oval 56">
            <a:extLst>
              <a:ext uri="{FF2B5EF4-FFF2-40B4-BE49-F238E27FC236}">
                <a16:creationId xmlns:a16="http://schemas.microsoft.com/office/drawing/2014/main" id="{53C34A6A-2E20-55FE-767F-1A1EE495596F}"/>
              </a:ext>
            </a:extLst>
          </p:cNvPr>
          <p:cNvSpPr>
            <a:spLocks noChangeAspect="1"/>
          </p:cNvSpPr>
          <p:nvPr/>
        </p:nvSpPr>
        <p:spPr>
          <a:xfrm flipH="1">
            <a:off x="8469427" y="1708761"/>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1</a:t>
            </a:r>
          </a:p>
        </p:txBody>
      </p:sp>
      <p:sp>
        <p:nvSpPr>
          <p:cNvPr id="16" name="Oval 56">
            <a:extLst>
              <a:ext uri="{FF2B5EF4-FFF2-40B4-BE49-F238E27FC236}">
                <a16:creationId xmlns:a16="http://schemas.microsoft.com/office/drawing/2014/main" id="{2EB2DDD9-7CD2-A173-B4B2-33C14080FDEA}"/>
              </a:ext>
            </a:extLst>
          </p:cNvPr>
          <p:cNvSpPr>
            <a:spLocks noChangeAspect="1"/>
          </p:cNvSpPr>
          <p:nvPr/>
        </p:nvSpPr>
        <p:spPr>
          <a:xfrm flipH="1">
            <a:off x="9176886" y="2695162"/>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2</a:t>
            </a:r>
          </a:p>
        </p:txBody>
      </p:sp>
      <p:sp>
        <p:nvSpPr>
          <p:cNvPr id="17" name="Oval 56">
            <a:extLst>
              <a:ext uri="{FF2B5EF4-FFF2-40B4-BE49-F238E27FC236}">
                <a16:creationId xmlns:a16="http://schemas.microsoft.com/office/drawing/2014/main" id="{00C4C2BC-1CB3-9F81-CA38-C9CB121B9461}"/>
              </a:ext>
            </a:extLst>
          </p:cNvPr>
          <p:cNvSpPr>
            <a:spLocks noChangeAspect="1"/>
          </p:cNvSpPr>
          <p:nvPr/>
        </p:nvSpPr>
        <p:spPr>
          <a:xfrm flipH="1">
            <a:off x="9858705" y="3552327"/>
            <a:ext cx="622648" cy="621047"/>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3">
            <a:schemeClr val="lt1"/>
          </a:lnRef>
          <a:fillRef idx="1">
            <a:schemeClr val="accent1"/>
          </a:fillRef>
          <a:effectRef idx="1">
            <a:schemeClr val="accent1"/>
          </a:effectRef>
          <a:fontRef idx="minor">
            <a:schemeClr val="lt1"/>
          </a:fontRef>
        </p:style>
        <p:txBody>
          <a:bodyPr wrap="square" lIns="0" tIns="0" rIns="0" bIns="0" anchor="ctr">
            <a:noAutofit/>
          </a:bodyPr>
          <a:lstStyle/>
          <a:p>
            <a:pPr algn="ctr"/>
            <a:r>
              <a:rPr lang="it-IT" sz="1200" dirty="0">
                <a:solidFill>
                  <a:schemeClr val="accent1">
                    <a:lumMod val="50000"/>
                  </a:schemeClr>
                </a:solidFill>
                <a:latin typeface="Century Gothic" panose="020B0502020202020204" pitchFamily="34" charset="0"/>
                <a:cs typeface="Arial" panose="020B0604020202020204" pitchFamily="34" charset="0"/>
              </a:rPr>
              <a:t>OP 4</a:t>
            </a:r>
          </a:p>
        </p:txBody>
      </p:sp>
      <p:grpSp>
        <p:nvGrpSpPr>
          <p:cNvPr id="18" name="Gruppo 17">
            <a:extLst>
              <a:ext uri="{FF2B5EF4-FFF2-40B4-BE49-F238E27FC236}">
                <a16:creationId xmlns:a16="http://schemas.microsoft.com/office/drawing/2014/main" id="{6E3717D5-6B8D-7621-A4EB-6FAABBCB481C}"/>
              </a:ext>
            </a:extLst>
          </p:cNvPr>
          <p:cNvGrpSpPr/>
          <p:nvPr/>
        </p:nvGrpSpPr>
        <p:grpSpPr>
          <a:xfrm>
            <a:off x="10557184" y="4479856"/>
            <a:ext cx="815784" cy="627417"/>
            <a:chOff x="9545684" y="5246371"/>
            <a:chExt cx="774762" cy="627419"/>
          </a:xfrm>
        </p:grpSpPr>
        <p:sp>
          <p:nvSpPr>
            <p:cNvPr id="19" name="Oval 57">
              <a:extLst>
                <a:ext uri="{FF2B5EF4-FFF2-40B4-BE49-F238E27FC236}">
                  <a16:creationId xmlns:a16="http://schemas.microsoft.com/office/drawing/2014/main" id="{D7922DB9-B696-3F6C-FC19-BD0FDDB7492F}"/>
                </a:ext>
              </a:extLst>
            </p:cNvPr>
            <p:cNvSpPr>
              <a:spLocks noChangeAspect="1"/>
            </p:cNvSpPr>
            <p:nvPr/>
          </p:nvSpPr>
          <p:spPr>
            <a:xfrm flipH="1">
              <a:off x="9608739" y="5246371"/>
              <a:ext cx="629036" cy="627419"/>
            </a:xfrm>
            <a:prstGeom prst="ellipse">
              <a:avLst/>
            </a:prstGeom>
            <a:solidFill>
              <a:srgbClr val="164094"/>
            </a:solidFill>
            <a:ln w="19050" cap="flat" cmpd="sng" algn="ctr">
              <a:solidFill>
                <a:sysClr val="window" lastClr="FFFFFF"/>
              </a:solidFill>
              <a:prstDash val="solid"/>
              <a:miter lim="800000"/>
            </a:ln>
            <a:effectLst/>
          </p:spPr>
          <p:txBody>
            <a:bodyPr wrap="square" lIns="0" tIns="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350" b="0" i="0" u="none" strike="noStrike" kern="0" cap="none" spc="0" normalizeH="0" baseline="0" noProof="0" dirty="0">
                <a:ln>
                  <a:noFill/>
                </a:ln>
                <a:solidFill>
                  <a:srgbClr val="F0F8FA"/>
                </a:solidFill>
                <a:effectLst/>
                <a:uLnTx/>
                <a:uFillTx/>
                <a:latin typeface="Calibri" panose="020F0502020204030204"/>
                <a:ea typeface="+mn-ea"/>
                <a:cs typeface="+mn-cs"/>
              </a:endParaRPr>
            </a:p>
          </p:txBody>
        </p:sp>
        <p:sp>
          <p:nvSpPr>
            <p:cNvPr id="20" name="Cerchio parziale 19">
              <a:extLst>
                <a:ext uri="{FF2B5EF4-FFF2-40B4-BE49-F238E27FC236}">
                  <a16:creationId xmlns:a16="http://schemas.microsoft.com/office/drawing/2014/main" id="{FE7FE1F5-DA39-643E-332D-35872DDCB8AF}"/>
                </a:ext>
              </a:extLst>
            </p:cNvPr>
            <p:cNvSpPr/>
            <p:nvPr/>
          </p:nvSpPr>
          <p:spPr>
            <a:xfrm>
              <a:off x="9643565" y="5274553"/>
              <a:ext cx="587925" cy="571054"/>
            </a:xfrm>
            <a:prstGeom prst="pie">
              <a:avLst>
                <a:gd name="adj1" fmla="val 5392926"/>
                <a:gd name="adj2" fmla="val 16200000"/>
              </a:avLst>
            </a:prstGeom>
            <a:solidFill>
              <a:srgbClr val="70AD47"/>
            </a:solidFill>
            <a:ln w="635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21" name="CasellaDiTesto 20">
              <a:extLst>
                <a:ext uri="{FF2B5EF4-FFF2-40B4-BE49-F238E27FC236}">
                  <a16:creationId xmlns:a16="http://schemas.microsoft.com/office/drawing/2014/main" id="{731E14F2-38F4-C36F-E391-C1CE88B353C4}"/>
                </a:ext>
              </a:extLst>
            </p:cNvPr>
            <p:cNvSpPr txBox="1"/>
            <p:nvPr/>
          </p:nvSpPr>
          <p:spPr>
            <a:xfrm>
              <a:off x="9545684" y="5421580"/>
              <a:ext cx="774762" cy="277000"/>
            </a:xfrm>
            <a:prstGeom prst="rect">
              <a:avLst/>
            </a:prstGeom>
            <a:noFill/>
          </p:spPr>
          <p:txBody>
            <a:bodyPr wrap="square" rtlCol="0">
              <a:spAutoFit/>
            </a:bodyPr>
            <a:lstStyle/>
            <a:p>
              <a:pPr algn="ctr" defTabSz="914400"/>
              <a:r>
                <a:rPr lang="it-IT" sz="1200" dirty="0">
                  <a:solidFill>
                    <a:srgbClr val="F0F8FA"/>
                  </a:solidFill>
                  <a:latin typeface="Century Gothic" panose="020B0502020202020204" pitchFamily="34" charset="0"/>
                  <a:cs typeface="Arial" panose="020B0604020202020204" pitchFamily="34" charset="0"/>
                </a:rPr>
                <a:t>OP 5</a:t>
              </a:r>
            </a:p>
          </p:txBody>
        </p:sp>
      </p:grpSp>
      <p:sp>
        <p:nvSpPr>
          <p:cNvPr id="22" name="TextBox 9">
            <a:extLst>
              <a:ext uri="{FF2B5EF4-FFF2-40B4-BE49-F238E27FC236}">
                <a16:creationId xmlns:a16="http://schemas.microsoft.com/office/drawing/2014/main" id="{C0CF8DA4-1695-E845-2580-EFF8393939A6}"/>
              </a:ext>
            </a:extLst>
          </p:cNvPr>
          <p:cNvSpPr txBox="1">
            <a:spLocks noChangeArrowheads="1"/>
          </p:cNvSpPr>
          <p:nvPr/>
        </p:nvSpPr>
        <p:spPr bwMode="auto">
          <a:xfrm>
            <a:off x="671119" y="886375"/>
            <a:ext cx="7563318" cy="5224764"/>
          </a:xfrm>
          <a:prstGeom prst="rect">
            <a:avLst/>
          </a:prstGeom>
          <a:solidFill>
            <a:schemeClr val="accent6">
              <a:lumMod val="20000"/>
              <a:lumOff val="80000"/>
            </a:schemeClr>
          </a:solidFill>
          <a:ln>
            <a:solidFill>
              <a:schemeClr val="accent6"/>
            </a:solidFill>
          </a:ln>
        </p:spPr>
        <p:txBody>
          <a:bodyPr wrap="square" anchor="ctr">
            <a:spAutoFit/>
          </a:bodyPr>
          <a:lstStyle>
            <a:lvl1pPr marL="171450" indent="-1714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just" eaLnBrk="1" hangingPunct="1">
              <a:lnSpc>
                <a:spcPct val="150000"/>
              </a:lnSpc>
            </a:pPr>
            <a:r>
              <a:rPr lang="it-IT" sz="1600" dirty="0">
                <a:latin typeface="+mn-lt"/>
                <a:cs typeface="Arial" panose="020B0604020202020204" pitchFamily="34" charset="0"/>
              </a:rPr>
              <a:t>Regione Lombardia con DGR n. 5587 del 23 novembre 2021 ha approvato la </a:t>
            </a:r>
            <a:r>
              <a:rPr lang="it-IT" sz="1600" b="1" dirty="0">
                <a:latin typeface="+mn-lt"/>
                <a:cs typeface="Arial" panose="020B0604020202020204" pitchFamily="34" charset="0"/>
              </a:rPr>
              <a:t>Strategia regionale “Agenda del controesodo” che definisce un indirizzo programmatorio complessivo per le Aree Interne</a:t>
            </a:r>
            <a:r>
              <a:rPr lang="it-IT" sz="1600" dirty="0">
                <a:latin typeface="+mn-lt"/>
                <a:cs typeface="Arial" panose="020B0604020202020204" pitchFamily="34" charset="0"/>
              </a:rPr>
              <a:t>, rurali e montane, composte da </a:t>
            </a:r>
            <a:r>
              <a:rPr lang="it-IT" sz="1600" b="1" dirty="0">
                <a:latin typeface="+mn-lt"/>
                <a:cs typeface="Arial" panose="020B0604020202020204" pitchFamily="34" charset="0"/>
              </a:rPr>
              <a:t>comuni lontani dai poli di erogazione dei servizi e di norma caratterizzati da spopolamento o stasi demografica e da un’economia locale fragile.</a:t>
            </a:r>
          </a:p>
          <a:p>
            <a:pPr marL="0" indent="0" algn="just" eaLnBrk="1" hangingPunct="1">
              <a:lnSpc>
                <a:spcPct val="150000"/>
              </a:lnSpc>
            </a:pPr>
            <a:r>
              <a:rPr lang="it-IT" sz="1600" dirty="0">
                <a:latin typeface="+mn-lt"/>
                <a:cs typeface="Arial" panose="020B0604020202020204" pitchFamily="34" charset="0"/>
              </a:rPr>
              <a:t>L’obiettivo perseguito con la strategia Aree Interne è quello di superare la fragilità territoriale creando le condizioni per lo sviluppo partendo da un </a:t>
            </a:r>
            <a:r>
              <a:rPr lang="it-IT" sz="1600" b="1" dirty="0">
                <a:latin typeface="+mn-lt"/>
                <a:cs typeface="Arial" panose="020B0604020202020204" pitchFamily="34" charset="0"/>
              </a:rPr>
              <a:t>deciso rafforzamento dei servizi essenziali di cittadinanza</a:t>
            </a:r>
            <a:r>
              <a:rPr lang="it-IT" sz="1600" dirty="0">
                <a:latin typeface="+mn-lt"/>
                <a:cs typeface="Arial" panose="020B0604020202020204" pitchFamily="34" charset="0"/>
              </a:rPr>
              <a:t> (in primis sociosanitari, scuola, trasporto pubblico e connettività digitale) e stimolando iniziative supporto a dell’economia e della società.</a:t>
            </a:r>
          </a:p>
          <a:p>
            <a:pPr marL="0" indent="0" algn="just" eaLnBrk="1" hangingPunct="1">
              <a:lnSpc>
                <a:spcPct val="150000"/>
              </a:lnSpc>
            </a:pPr>
            <a:r>
              <a:rPr lang="it-IT" sz="1600" dirty="0">
                <a:latin typeface="+mn-lt"/>
                <a:cs typeface="Arial" panose="020B0604020202020204" pitchFamily="34" charset="0"/>
              </a:rPr>
              <a:t>Le Aree Interne individuate dalla DGR 5587/2021 sono state definite a partire da una mappatura del territorio lombardo secondo un </a:t>
            </a:r>
            <a:r>
              <a:rPr lang="it-IT" sz="1600" b="1" dirty="0">
                <a:latin typeface="+mn-lt"/>
                <a:cs typeface="Arial" panose="020B0604020202020204" pitchFamily="34" charset="0"/>
              </a:rPr>
              <a:t>indice composito di “fragilità territoriale”, </a:t>
            </a:r>
            <a:r>
              <a:rPr lang="it-IT" sz="1600" dirty="0">
                <a:latin typeface="+mn-lt"/>
                <a:cs typeface="Arial" panose="020B0604020202020204" pitchFamily="34" charset="0"/>
              </a:rPr>
              <a:t>sviluppato da </a:t>
            </a:r>
            <a:r>
              <a:rPr lang="it-IT" sz="1600" dirty="0" err="1">
                <a:latin typeface="+mn-lt"/>
                <a:cs typeface="Arial" panose="020B0604020202020204" pitchFamily="34" charset="0"/>
              </a:rPr>
              <a:t>PoliS</a:t>
            </a:r>
            <a:r>
              <a:rPr lang="it-IT" sz="1600" dirty="0">
                <a:latin typeface="+mn-lt"/>
                <a:cs typeface="Arial" panose="020B0604020202020204" pitchFamily="34" charset="0"/>
              </a:rPr>
              <a:t> Lombardia, e selezionate considerando prioritarie le aree più “fragili” nel rispetto dei principi di continuità, adeguatezza, differenziazione delle fonti di finanziamento, equità territoriale, impatto dell’utilizzo delle risorse.</a:t>
            </a:r>
          </a:p>
        </p:txBody>
      </p:sp>
    </p:spTree>
    <p:extLst>
      <p:ext uri="{BB962C8B-B14F-4D97-AF65-F5344CB8AC3E}">
        <p14:creationId xmlns:p14="http://schemas.microsoft.com/office/powerpoint/2010/main" val="4012972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CDAAA6B4-52E9-4955-AD28-1CFE770560D0}"/>
              </a:ext>
            </a:extLst>
          </p:cNvPr>
          <p:cNvPicPr>
            <a:picLocks noChangeAspect="1"/>
          </p:cNvPicPr>
          <p:nvPr/>
        </p:nvPicPr>
        <p:blipFill rotWithShape="1">
          <a:blip r:embed="rId2"/>
          <a:srcRect r="509" b="7770"/>
          <a:stretch/>
        </p:blipFill>
        <p:spPr>
          <a:xfrm>
            <a:off x="6724650" y="6174047"/>
            <a:ext cx="4914900" cy="372975"/>
          </a:xfrm>
          <a:prstGeom prst="rect">
            <a:avLst/>
          </a:prstGeom>
        </p:spPr>
      </p:pic>
      <p:pic>
        <p:nvPicPr>
          <p:cNvPr id="35" name="Immagine 34">
            <a:extLst>
              <a:ext uri="{FF2B5EF4-FFF2-40B4-BE49-F238E27FC236}">
                <a16:creationId xmlns:a16="http://schemas.microsoft.com/office/drawing/2014/main" id="{7DF3127E-8E01-4FB9-AF7B-1FA04B30AE62}"/>
              </a:ext>
            </a:extLst>
          </p:cNvPr>
          <p:cNvPicPr>
            <a:picLocks noChangeAspect="1"/>
          </p:cNvPicPr>
          <p:nvPr/>
        </p:nvPicPr>
        <p:blipFill rotWithShape="1">
          <a:blip r:embed="rId2"/>
          <a:srcRect r="83177"/>
          <a:stretch/>
        </p:blipFill>
        <p:spPr>
          <a:xfrm>
            <a:off x="552450" y="103643"/>
            <a:ext cx="1219228" cy="593260"/>
          </a:xfrm>
          <a:prstGeom prst="rect">
            <a:avLst/>
          </a:prstGeom>
        </p:spPr>
      </p:pic>
      <p:cxnSp>
        <p:nvCxnSpPr>
          <p:cNvPr id="37" name="Connettore diritto 36">
            <a:extLst>
              <a:ext uri="{FF2B5EF4-FFF2-40B4-BE49-F238E27FC236}">
                <a16:creationId xmlns:a16="http://schemas.microsoft.com/office/drawing/2014/main" id="{1FF30456-04A3-251E-0384-AF3D33ACE66F}"/>
              </a:ext>
            </a:extLst>
          </p:cNvPr>
          <p:cNvCxnSpPr>
            <a:cxnSpLocks/>
          </p:cNvCxnSpPr>
          <p:nvPr/>
        </p:nvCxnSpPr>
        <p:spPr>
          <a:xfrm>
            <a:off x="609600" y="744798"/>
            <a:ext cx="11029950" cy="0"/>
          </a:xfrm>
          <a:prstGeom prst="line">
            <a:avLst/>
          </a:prstGeom>
          <a:ln>
            <a:solidFill>
              <a:srgbClr val="007239"/>
            </a:solidFill>
          </a:ln>
        </p:spPr>
        <p:style>
          <a:lnRef idx="3">
            <a:schemeClr val="accent1"/>
          </a:lnRef>
          <a:fillRef idx="0">
            <a:schemeClr val="accent1"/>
          </a:fillRef>
          <a:effectRef idx="2">
            <a:schemeClr val="accent1"/>
          </a:effectRef>
          <a:fontRef idx="minor">
            <a:schemeClr val="tx1"/>
          </a:fontRef>
        </p:style>
      </p:cxnSp>
      <p:sp>
        <p:nvSpPr>
          <p:cNvPr id="38" name="CasellaDiTesto 37">
            <a:extLst>
              <a:ext uri="{FF2B5EF4-FFF2-40B4-BE49-F238E27FC236}">
                <a16:creationId xmlns:a16="http://schemas.microsoft.com/office/drawing/2014/main" id="{2C72974A-8D40-9F64-B629-73843047AA60}"/>
              </a:ext>
            </a:extLst>
          </p:cNvPr>
          <p:cNvSpPr txBox="1"/>
          <p:nvPr/>
        </p:nvSpPr>
        <p:spPr>
          <a:xfrm>
            <a:off x="4724401" y="310978"/>
            <a:ext cx="6915150" cy="369332"/>
          </a:xfrm>
          <a:prstGeom prst="rect">
            <a:avLst/>
          </a:prstGeom>
          <a:noFill/>
        </p:spPr>
        <p:txBody>
          <a:bodyPr wrap="square" rtlCol="0">
            <a:spAutoFit/>
          </a:bodyPr>
          <a:lstStyle/>
          <a:p>
            <a:pPr algn="r"/>
            <a:r>
              <a:rPr lang="it-IT" dirty="0">
                <a:solidFill>
                  <a:srgbClr val="007239"/>
                </a:solidFill>
                <a:latin typeface="Helvetica" panose="020B0604020202030204" pitchFamily="34" charset="0"/>
              </a:rPr>
              <a:t>La Strategia regionale Aree Interne (2/6)</a:t>
            </a:r>
          </a:p>
        </p:txBody>
      </p:sp>
      <p:sp>
        <p:nvSpPr>
          <p:cNvPr id="4" name="Rectangle 5">
            <a:extLst>
              <a:ext uri="{FF2B5EF4-FFF2-40B4-BE49-F238E27FC236}">
                <a16:creationId xmlns:a16="http://schemas.microsoft.com/office/drawing/2014/main" id="{B2E1E43B-898A-A189-742C-FA5D11F79460}"/>
              </a:ext>
            </a:extLst>
          </p:cNvPr>
          <p:cNvSpPr/>
          <p:nvPr/>
        </p:nvSpPr>
        <p:spPr>
          <a:xfrm>
            <a:off x="8565161" y="2465444"/>
            <a:ext cx="2327299" cy="2834086"/>
          </a:xfrm>
          <a:prstGeom prst="rect">
            <a:avLst/>
          </a:prstGeom>
          <a:noFill/>
          <a:ln>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TextBox 9">
            <a:extLst>
              <a:ext uri="{FF2B5EF4-FFF2-40B4-BE49-F238E27FC236}">
                <a16:creationId xmlns:a16="http://schemas.microsoft.com/office/drawing/2014/main" id="{8701AD2D-3CE2-D53F-8DC9-E2C91AE2C166}"/>
              </a:ext>
            </a:extLst>
          </p:cNvPr>
          <p:cNvSpPr txBox="1">
            <a:spLocks noChangeArrowheads="1"/>
          </p:cNvSpPr>
          <p:nvPr/>
        </p:nvSpPr>
        <p:spPr bwMode="auto">
          <a:xfrm>
            <a:off x="671119" y="847939"/>
            <a:ext cx="10885155" cy="5222968"/>
          </a:xfrm>
          <a:prstGeom prst="rect">
            <a:avLst/>
          </a:prstGeom>
          <a:solidFill>
            <a:schemeClr val="accent6">
              <a:lumMod val="20000"/>
              <a:lumOff val="80000"/>
            </a:schemeClr>
          </a:solidFill>
          <a:ln>
            <a:solidFill>
              <a:schemeClr val="accent6"/>
            </a:solidFill>
          </a:ln>
        </p:spPr>
        <p:txBody>
          <a:bodyPr wrap="square" anchor="ctr">
            <a:spAutoFit/>
          </a:bodyPr>
          <a:lstStyle>
            <a:lvl1pPr marL="171450" indent="-1714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just" eaLnBrk="1" hangingPunct="1">
              <a:lnSpc>
                <a:spcPct val="150000"/>
              </a:lnSpc>
            </a:pPr>
            <a:r>
              <a:rPr lang="it-IT" sz="1600" dirty="0">
                <a:latin typeface="+mn-lt"/>
                <a:cs typeface="Arial" panose="020B0604020202020204" pitchFamily="34" charset="0"/>
              </a:rPr>
              <a:t>Sulla base di quanto deliberato con DGR n. 5587/2021 è stato avviato, a partire da dicembre 2021, il confronto tecnico con il Dipartimento per le politiche di coesione al fine di individuare, fra le Aree Interne di cui alla DGR XI/5587, le aree candidabili alla </a:t>
            </a:r>
            <a:r>
              <a:rPr lang="it-IT" sz="1600" b="1" dirty="0">
                <a:latin typeface="+mn-lt"/>
                <a:cs typeface="Arial" panose="020B0604020202020204" pitchFamily="34" charset="0"/>
              </a:rPr>
              <a:t>Strategia Nazionale Aree Interne (SNAI)</a:t>
            </a:r>
            <a:r>
              <a:rPr lang="it-IT" sz="1600" dirty="0">
                <a:latin typeface="+mn-lt"/>
                <a:cs typeface="Arial" panose="020B0604020202020204" pitchFamily="34" charset="0"/>
              </a:rPr>
              <a:t>, in coerenza con i principi dettati dall’Accordo di Partenariato.</a:t>
            </a:r>
          </a:p>
          <a:p>
            <a:pPr marL="0" indent="0" algn="just" eaLnBrk="1" hangingPunct="1">
              <a:lnSpc>
                <a:spcPct val="150000"/>
              </a:lnSpc>
            </a:pPr>
            <a:r>
              <a:rPr lang="it-IT" sz="1600" dirty="0">
                <a:latin typeface="+mn-lt"/>
                <a:cs typeface="Arial" panose="020B0604020202020204" pitchFamily="34" charset="0"/>
              </a:rPr>
              <a:t>A chiusura del confronto le </a:t>
            </a:r>
            <a:r>
              <a:rPr lang="it-IT" sz="1600" b="1" dirty="0">
                <a:latin typeface="+mn-lt"/>
                <a:cs typeface="Arial" panose="020B0604020202020204" pitchFamily="34" charset="0"/>
              </a:rPr>
              <a:t>Aree Interne candidabili alla SNAI </a:t>
            </a:r>
            <a:r>
              <a:rPr lang="it-IT" sz="1600" dirty="0">
                <a:latin typeface="+mn-lt"/>
                <a:cs typeface="Arial" panose="020B0604020202020204" pitchFamily="34" charset="0"/>
              </a:rPr>
              <a:t>per il ciclo 2021-2027 sono:</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Oltrepò Pavese</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Alto Lago di Como e Valli del Lario	          </a:t>
            </a:r>
            <a:r>
              <a:rPr lang="it-IT" sz="1600" dirty="0">
                <a:latin typeface="+mn-lt"/>
                <a:cs typeface="Arial" panose="020B0604020202020204" pitchFamily="34" charset="0"/>
              </a:rPr>
              <a:t>in continuità con il ciclo di programmazione 2014-2020</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Valchiavenna 					</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Lario </a:t>
            </a:r>
            <a:r>
              <a:rPr lang="it-IT" sz="1600" b="1" dirty="0" err="1">
                <a:latin typeface="+mn-lt"/>
                <a:cs typeface="Arial" panose="020B0604020202020204" pitchFamily="34" charset="0"/>
              </a:rPr>
              <a:t>Intelvese</a:t>
            </a:r>
            <a:r>
              <a:rPr lang="it-IT" sz="1600" b="1" dirty="0">
                <a:latin typeface="+mn-lt"/>
                <a:cs typeface="Arial" panose="020B0604020202020204" pitchFamily="34" charset="0"/>
              </a:rPr>
              <a:t> e Valli Lario Ceresio</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Valcamonica</a:t>
            </a:r>
          </a:p>
          <a:p>
            <a:pPr marL="342900" indent="-342900" algn="just" eaLnBrk="1" hangingPunct="1">
              <a:lnSpc>
                <a:spcPct val="150000"/>
              </a:lnSpc>
              <a:buFont typeface="+mj-lt"/>
              <a:buAutoNum type="arabicPeriod"/>
            </a:pPr>
            <a:r>
              <a:rPr lang="it-IT" sz="1600" b="1" dirty="0">
                <a:latin typeface="+mn-lt"/>
                <a:cs typeface="Arial" panose="020B0604020202020204" pitchFamily="34" charset="0"/>
              </a:rPr>
              <a:t>AI Valtrompia</a:t>
            </a:r>
            <a:endParaRPr lang="it-IT" sz="1600" dirty="0">
              <a:latin typeface="+mn-lt"/>
              <a:cs typeface="Arial" panose="020B0604020202020204" pitchFamily="34" charset="0"/>
            </a:endParaRPr>
          </a:p>
          <a:p>
            <a:pPr marL="0" indent="0" algn="just" eaLnBrk="1" hangingPunct="1">
              <a:lnSpc>
                <a:spcPct val="150000"/>
              </a:lnSpc>
            </a:pPr>
            <a:r>
              <a:rPr lang="it-IT" sz="1600" dirty="0">
                <a:latin typeface="+mn-lt"/>
                <a:cs typeface="Arial" panose="020B0604020202020204" pitchFamily="34" charset="0"/>
              </a:rPr>
              <a:t>Le 6 aree ricomprese nella Strategia Nazionale Aree Interne saranno finanziate, oltre che con i fondi nazionali, con risorse allocate nei </a:t>
            </a:r>
            <a:r>
              <a:rPr lang="it-IT" sz="1600" b="1" dirty="0">
                <a:latin typeface="+mn-lt"/>
                <a:cs typeface="Arial" panose="020B0604020202020204" pitchFamily="34" charset="0"/>
              </a:rPr>
              <a:t>Programmi Regionali FESR </a:t>
            </a:r>
            <a:r>
              <a:rPr lang="it-IT" sz="1600" dirty="0">
                <a:latin typeface="+mn-lt"/>
                <a:cs typeface="Arial" panose="020B0604020202020204" pitchFamily="34" charset="0"/>
              </a:rPr>
              <a:t>(in particolare con un obiettivo specifico: RSO5.2. Promuovere lo sviluppo sociale, economico e ambientale integrato e inclusivo a livello locale, la cultura, il patrimonio naturale, il turismo sostenibile e la sicurezza nelle aree diverse da quelle urbane) </a:t>
            </a:r>
            <a:r>
              <a:rPr lang="it-IT" sz="1600" b="1" dirty="0">
                <a:latin typeface="+mn-lt"/>
                <a:cs typeface="Arial" panose="020B0604020202020204" pitchFamily="34" charset="0"/>
              </a:rPr>
              <a:t>e FSE+ </a:t>
            </a:r>
            <a:r>
              <a:rPr lang="it-IT" sz="1600" dirty="0">
                <a:latin typeface="+mn-lt"/>
                <a:cs typeface="Arial" panose="020B0604020202020204" pitchFamily="34" charset="0"/>
              </a:rPr>
              <a:t>e per le aree in continuità con risorse regionali aggiuntive.</a:t>
            </a:r>
            <a:endParaRPr lang="it-IT" sz="1400" dirty="0">
              <a:solidFill>
                <a:srgbClr val="008341"/>
              </a:solidFill>
              <a:latin typeface="Century Gothic" panose="020B0502020202020204" pitchFamily="34" charset="0"/>
              <a:cs typeface="Arial" panose="020B0604020202020204" pitchFamily="34" charset="0"/>
            </a:endParaRPr>
          </a:p>
        </p:txBody>
      </p:sp>
      <p:sp>
        <p:nvSpPr>
          <p:cNvPr id="3" name="Parentesi graffa chiusa 2">
            <a:extLst>
              <a:ext uri="{FF2B5EF4-FFF2-40B4-BE49-F238E27FC236}">
                <a16:creationId xmlns:a16="http://schemas.microsoft.com/office/drawing/2014/main" id="{47A03F94-FDF5-92A6-E10A-96967BB9665D}"/>
              </a:ext>
            </a:extLst>
          </p:cNvPr>
          <p:cNvSpPr/>
          <p:nvPr/>
        </p:nvSpPr>
        <p:spPr>
          <a:xfrm>
            <a:off x="4345579" y="2463624"/>
            <a:ext cx="378822" cy="96355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543116550"/>
      </p:ext>
    </p:extLst>
  </p:cSld>
  <p:clrMapOvr>
    <a:masterClrMapping/>
  </p:clrMapOvr>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Y_regular_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xml><?xml version="1.0" encoding="utf-8"?>
<a:theme xmlns:a="http://schemas.openxmlformats.org/drawingml/2006/main" name="1_EY_regular_presentation">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4.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15710BC44AE004C86E5380C8FE23A98" ma:contentTypeVersion="13" ma:contentTypeDescription="Create a new document." ma:contentTypeScope="" ma:versionID="ebb73871edad806d9e9c49ed02322ad9">
  <xsd:schema xmlns:xsd="http://www.w3.org/2001/XMLSchema" xmlns:xs="http://www.w3.org/2001/XMLSchema" xmlns:p="http://schemas.microsoft.com/office/2006/metadata/properties" xmlns:ns3="22600976-5e91-4b51-8f45-66ebcfdee0df" xmlns:ns4="50426afc-9f3e-4d18-9d94-3dd617ae4704" targetNamespace="http://schemas.microsoft.com/office/2006/metadata/properties" ma:root="true" ma:fieldsID="0f7f5f7801323cd4a7a36399bbf7e7cd" ns3:_="" ns4:_="">
    <xsd:import namespace="22600976-5e91-4b51-8f45-66ebcfdee0df"/>
    <xsd:import namespace="50426afc-9f3e-4d18-9d94-3dd617ae470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600976-5e91-4b51-8f45-66ebcfdee0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426afc-9f3e-4d18-9d94-3dd617ae47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0C2650-0717-4A67-8804-57DF35AA1BF5}">
  <ds:schemaRefs>
    <ds:schemaRef ds:uri="http://schemas.microsoft.com/sharepoint/v3/contenttype/forms"/>
  </ds:schemaRefs>
</ds:datastoreItem>
</file>

<file path=customXml/itemProps2.xml><?xml version="1.0" encoding="utf-8"?>
<ds:datastoreItem xmlns:ds="http://schemas.openxmlformats.org/officeDocument/2006/customXml" ds:itemID="{1FB7B10B-7A69-4600-BB1D-28D8402C403D}">
  <ds:schemaRefs>
    <ds:schemaRef ds:uri="http://purl.org/dc/dcmitype/"/>
    <ds:schemaRef ds:uri="50426afc-9f3e-4d18-9d94-3dd617ae4704"/>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22600976-5e91-4b51-8f45-66ebcfdee0df"/>
    <ds:schemaRef ds:uri="http://www.w3.org/XML/1998/namespace"/>
  </ds:schemaRefs>
</ds:datastoreItem>
</file>

<file path=customXml/itemProps3.xml><?xml version="1.0" encoding="utf-8"?>
<ds:datastoreItem xmlns:ds="http://schemas.openxmlformats.org/officeDocument/2006/customXml" ds:itemID="{836751D5-1EAF-4BBD-9223-DF0B1697E9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600976-5e91-4b51-8f45-66ebcfdee0df"/>
    <ds:schemaRef ds:uri="50426afc-9f3e-4d18-9d94-3dd617ae47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19643</TotalTime>
  <Words>2977</Words>
  <Application>Microsoft Office PowerPoint</Application>
  <PresentationFormat>Widescreen</PresentationFormat>
  <Paragraphs>319</Paragraphs>
  <Slides>22</Slides>
  <Notes>0</Notes>
  <HiddenSlides>0</HiddenSlides>
  <MMClips>0</MMClips>
  <ScaleCrop>false</ScaleCrop>
  <HeadingPairs>
    <vt:vector size="6" baseType="variant">
      <vt:variant>
        <vt:lpstr>Caratteri utilizzati</vt:lpstr>
      </vt:variant>
      <vt:variant>
        <vt:i4>8</vt:i4>
      </vt:variant>
      <vt:variant>
        <vt:lpstr>Tema</vt:lpstr>
      </vt:variant>
      <vt:variant>
        <vt:i4>4</vt:i4>
      </vt:variant>
      <vt:variant>
        <vt:lpstr>Titoli diapositive</vt:lpstr>
      </vt:variant>
      <vt:variant>
        <vt:i4>22</vt:i4>
      </vt:variant>
    </vt:vector>
  </HeadingPairs>
  <TitlesOfParts>
    <vt:vector size="34" baseType="lpstr">
      <vt:lpstr>Arial</vt:lpstr>
      <vt:lpstr>Calibri</vt:lpstr>
      <vt:lpstr>Calibri Light</vt:lpstr>
      <vt:lpstr>Century Gothic</vt:lpstr>
      <vt:lpstr>Futura Book</vt:lpstr>
      <vt:lpstr>Helvetica</vt:lpstr>
      <vt:lpstr>Montserrat</vt:lpstr>
      <vt:lpstr>Wingdings</vt:lpstr>
      <vt:lpstr>1_Tema di Office</vt:lpstr>
      <vt:lpstr>EY_regular_presentation_2010</vt:lpstr>
      <vt:lpstr>1_EY_regular_presentation</vt:lpstr>
      <vt:lpstr>Tema di Office</vt:lpstr>
      <vt:lpstr>LE POLITICHE DI SVILUPPO TERRITORIALE  PER IL CICLO DI PROGRAMMAZIONE 2021-2027  EVENTO ANNUALE DEI FONDI STRUTTURALI E DI INVESTIMENTO EUROPEI Milano, 1 dicembre 2022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c:creator>
  <cp:lastModifiedBy>Viviana Catalano</cp:lastModifiedBy>
  <cp:revision>838</cp:revision>
  <cp:lastPrinted>2022-09-21T08:17:36Z</cp:lastPrinted>
  <dcterms:created xsi:type="dcterms:W3CDTF">2020-07-14T07:18:23Z</dcterms:created>
  <dcterms:modified xsi:type="dcterms:W3CDTF">2022-11-30T15:38:14Z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0x010100F15710BC44AE004C86E5380C8FE23A98</vt:lpwstr>
  </property>
</Properties>
</file>