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5" r:id="rId4"/>
    <p:sldId id="268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3C1AB0-A773-44D4-90BF-285923FDAA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969B943-5DDA-4D01-B77C-E8C3C304A1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3EC3D83-2521-430C-BDA6-81F18D0E8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8F9F-F6CC-4B8C-8D59-2672CAED4BD7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BB8D6D-9875-4A1E-ADDC-274AB5225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8EA3E5E-84CE-4584-834F-33C80EA11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A8FE-EC6C-4060-B702-80A68686AB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8838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8DE10D-A58F-4DAE-B180-1B3AF4CDA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75CEACB-8B2C-4537-93A9-10CBBEA33C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748CE96-60E4-4BEA-A5AE-EE59366ED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8F9F-F6CC-4B8C-8D59-2672CAED4BD7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44828E-812D-48C7-86D6-65343EBC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F79908-5432-4BFF-9434-277BDE893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A8FE-EC6C-4060-B702-80A68686AB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2602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FCDB9E3-C011-441D-A285-CD1F074114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1EB7F5D-1576-4868-998B-3B440C4290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72F93BB-20A7-41DD-9C5D-30EDAEF78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8F9F-F6CC-4B8C-8D59-2672CAED4BD7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A5069E3-01A3-44E6-9858-CAC54E0D2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E9B0B69-68F4-43E1-AB43-9BD91EF10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A8FE-EC6C-4060-B702-80A68686AB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592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4ED94C-A42A-43FB-9BFA-9A35B72D3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7C388FD-7ABC-48CC-AFFD-590CD6A58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CA60C22-F255-4C50-BCAF-FB1C4DCB8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8F9F-F6CC-4B8C-8D59-2672CAED4BD7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7FD0F3-359A-4E19-BA0D-C035C8C87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8FF6D2B-E22A-4D44-8462-C4B4E7F7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A8FE-EC6C-4060-B702-80A68686AB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26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9F843E-A986-4FC9-8E8A-787DF70AB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6B621AC-BCD6-4B04-8297-9304B68BB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F68E431-415B-46BD-9407-742A7D5B1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8F9F-F6CC-4B8C-8D59-2672CAED4BD7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BDF147-5F4F-491C-A0F2-7BC1D87A9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7A29A87-5684-466F-BD13-11CA82655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A8FE-EC6C-4060-B702-80A68686AB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473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DFCC81-168B-4B46-8B77-46D9B4DB0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68B3D7A-74FF-47DE-ABE0-DCA64FC8F1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E0B36ED-6F87-4889-849E-B14F9FC6CD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DBACFDE-EEEE-4B8D-AE9A-20D27D5DD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8F9F-F6CC-4B8C-8D59-2672CAED4BD7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4530A1E-832F-42AE-98A7-C80CE3B03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8B79AD0-8FC4-4677-9280-182205E83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A8FE-EC6C-4060-B702-80A68686AB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1278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A269ED-D347-488C-9F38-C875E29E2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47A9FED-F885-4488-8AA1-F60BF8BCC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EEBD8B6-068E-414D-8FF9-1841F4E3AE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4A4312D-5123-4FD6-AE05-BA1475F1CD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545CBFE-8DBC-4AD2-807C-D07BD4DFCA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28107954-EC13-4273-9342-13AC06B23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8F9F-F6CC-4B8C-8D59-2672CAED4BD7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2D547F8-5783-4584-9CD9-FEC80880D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450910F-21DA-49FE-9AA0-99ED8D535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A8FE-EC6C-4060-B702-80A68686AB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6185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B484D4-86DC-4213-B40C-B1EE4ADB7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29A3F19-9905-4C82-A9CE-27249709C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8F9F-F6CC-4B8C-8D59-2672CAED4BD7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62DC681-E0BC-4A16-9396-7927E2B12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55B118E-7A05-412C-9C02-8B2FAB292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A8FE-EC6C-4060-B702-80A68686AB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1665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09104C9-BC9C-4467-833A-576FA5A90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8F9F-F6CC-4B8C-8D59-2672CAED4BD7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6390281-2C48-4015-8554-27ABE4CDF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7A0409-E25A-44FC-911B-5DACE5212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A8FE-EC6C-4060-B702-80A68686AB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9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1302F9-29C8-4424-837D-722A7AE95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842C6D-51A6-4010-BE99-CA626D5C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3200B3C-F6B3-4617-961C-737A4A43A5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923BB29-7D4A-4B09-90C0-549805B49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8F9F-F6CC-4B8C-8D59-2672CAED4BD7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B03815C-A231-4173-9050-24FCD7347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849A29F-E984-4909-9AD0-69805BC28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A8FE-EC6C-4060-B702-80A68686AB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2013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539D6D-F4EB-4C5C-A988-7DE42F47F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0FBFA682-DF7D-47F1-B106-DE2348CAFB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DB7754B-D8D3-41B2-ACD9-C9CA71FB52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0AA80E8-B893-4C93-ADBA-60B8A8AB1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8F9F-F6CC-4B8C-8D59-2672CAED4BD7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99540CC-5472-4318-86BF-CA51998A8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19FA70C-CA93-4ADF-939B-3635D42F5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EA8FE-EC6C-4060-B702-80A68686AB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3738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4398319-20A4-4790-8484-21265C30D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0D9B220-F263-4374-B287-E8ACE2AC5F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93A33F7-2CD2-4478-B45E-D49B87371B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48F9F-F6CC-4B8C-8D59-2672CAED4BD7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B5A4CCC-0210-4FD2-A4D7-A5845F5E37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47E367A-442A-4014-8E42-75ABF1D30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EA8FE-EC6C-4060-B702-80A68686AB4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2540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209800" y="1340770"/>
            <a:ext cx="7772400" cy="936103"/>
          </a:xfrm>
        </p:spPr>
        <p:txBody>
          <a:bodyPr>
            <a:normAutofit fontScale="90000"/>
          </a:bodyPr>
          <a:lstStyle/>
          <a:p>
            <a:br>
              <a:rPr lang="it-IT" sz="1200" b="1" i="1" dirty="0"/>
            </a:br>
            <a:br>
              <a:rPr lang="it-IT" sz="1200" b="1" i="1" dirty="0"/>
            </a:br>
            <a:r>
              <a:rPr lang="it-IT" sz="1300" b="1" i="1" dirty="0"/>
              <a:t>AVVISO PER IL FINANZIAMENTO </a:t>
            </a:r>
            <a:r>
              <a:rPr lang="it-IT" sz="1300" b="1" i="1" dirty="0" err="1"/>
              <a:t>DI</a:t>
            </a:r>
            <a:r>
              <a:rPr lang="it-IT" sz="1300" b="1" i="1" dirty="0"/>
              <a:t> PROGETTI PER IL CONSOLIDAMENTO DEGLI INTERVENTI </a:t>
            </a:r>
            <a:r>
              <a:rPr lang="it-IT" sz="1300" b="1" i="1" dirty="0" err="1"/>
              <a:t>DI</a:t>
            </a:r>
            <a:r>
              <a:rPr lang="it-IT" sz="1300" b="1" i="1" dirty="0"/>
              <a:t> ACCOMPAGNAMENTO ALL’INCLUSIONE SOCIO LAVORATIVA DELLE PERSONE SOTTOPOSTE A PROVVEDIMENTI DELL’AUTORIT</a:t>
            </a:r>
            <a:r>
              <a:rPr lang="it-IT" sz="1300" b="1" dirty="0"/>
              <a:t>À </a:t>
            </a:r>
            <a:r>
              <a:rPr lang="it-IT" sz="1300" b="1" i="1" dirty="0"/>
              <a:t>GIUDIZIARIA  </a:t>
            </a:r>
            <a:br>
              <a:rPr lang="it-IT" sz="1300" dirty="0"/>
            </a:br>
            <a:endParaRPr lang="it-IT" sz="1300" dirty="0"/>
          </a:p>
        </p:txBody>
      </p:sp>
      <p:pic>
        <p:nvPicPr>
          <p:cNvPr id="4" name="Immagin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99657" y="404665"/>
            <a:ext cx="6111875" cy="721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barbara.valoti\Pictures\Saved Pictures\pit st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1784" y="2420888"/>
            <a:ext cx="3528392" cy="2736304"/>
          </a:xfrm>
          <a:prstGeom prst="rect">
            <a:avLst/>
          </a:prstGeom>
          <a:noFill/>
        </p:spPr>
      </p:pic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8904312" y="5517233"/>
            <a:ext cx="1046162" cy="955675"/>
            <a:chOff x="1134" y="849"/>
            <a:chExt cx="2319" cy="2145"/>
          </a:xfrm>
        </p:grpSpPr>
        <p:pic>
          <p:nvPicPr>
            <p:cNvPr id="7" name="Picture 5" descr="Logo2DEF%20copy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2165871">
              <a:off x="1134" y="1029"/>
              <a:ext cx="2319" cy="1957"/>
            </a:xfrm>
            <a:prstGeom prst="rect">
              <a:avLst/>
            </a:prstGeom>
            <a:noFill/>
          </p:spPr>
        </p:pic>
        <p:sp>
          <p:nvSpPr>
            <p:cNvPr id="8" name="WordArt 6"/>
            <p:cNvSpPr>
              <a:spLocks noChangeArrowheads="1" noChangeShapeType="1" noTextEdit="1"/>
            </p:cNvSpPr>
            <p:nvPr/>
          </p:nvSpPr>
          <p:spPr bwMode="auto">
            <a:xfrm>
              <a:off x="1134" y="849"/>
              <a:ext cx="2220" cy="2145"/>
            </a:xfrm>
            <a:prstGeom prst="rect">
              <a:avLst/>
            </a:prstGeom>
          </p:spPr>
          <p:txBody>
            <a:bodyPr spcFirstLastPara="1" wrap="none" numCol="1" fromWordArt="1">
              <a:prstTxWarp prst="textCircle">
                <a:avLst>
                  <a:gd name="adj" fmla="val 10857973"/>
                </a:avLst>
              </a:prstTxWarp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r>
                <a:rPr lang="it-IT" sz="3600" kern="10" dirty="0">
                  <a:ln w="0">
                    <a:noFill/>
                    <a:round/>
                    <a:headEnd/>
                    <a:tailEnd/>
                  </a:ln>
                  <a:solidFill>
                    <a:srgbClr val="0066CC"/>
                  </a:solidFill>
                  <a:latin typeface="Arial Unicode MS"/>
                  <a:ea typeface="Arial Unicode MS"/>
                  <a:cs typeface="Arial Unicode MS"/>
                </a:rPr>
                <a:t>BERGAMO - GORLE - ORIO AL SERIO - PONTERANICA - SORISOLE - TORRE BOLDONE - </a:t>
              </a:r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4367808" y="57332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Ambito 1-Bergamo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2">
            <a:extLst>
              <a:ext uri="{FF2B5EF4-FFF2-40B4-BE49-F238E27FC236}">
                <a16:creationId xmlns:a16="http://schemas.microsoft.com/office/drawing/2014/main" id="{4DA2D7BB-6AE8-4B6B-9A26-F423EB0FF41A}"/>
              </a:ext>
            </a:extLst>
          </p:cNvPr>
          <p:cNvSpPr txBox="1">
            <a:spLocks/>
          </p:cNvSpPr>
          <p:nvPr/>
        </p:nvSpPr>
        <p:spPr>
          <a:xfrm>
            <a:off x="1037137" y="834620"/>
            <a:ext cx="8327791" cy="5474126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it-IT" sz="2000" b="1" i="1" dirty="0" err="1">
                <a:solidFill>
                  <a:srgbClr val="000000"/>
                </a:solidFill>
              </a:rPr>
              <a:t>Pit</a:t>
            </a:r>
            <a:r>
              <a:rPr lang="it-IT" sz="2000" b="1" i="1" dirty="0">
                <a:solidFill>
                  <a:srgbClr val="000000"/>
                </a:solidFill>
              </a:rPr>
              <a:t> stop”</a:t>
            </a:r>
            <a:r>
              <a:rPr lang="it-IT" sz="2000" i="1" dirty="0">
                <a:solidFill>
                  <a:srgbClr val="000000"/>
                </a:solidFill>
              </a:rPr>
              <a:t> nasce in continuità con le attività di  progettazione e programmazione da parte dell’Ambito territoriale 1 di Bergamo sull’area penale adulta e minorile, dentro un continuo confronto tra: le Istituzioni penali presenti sul territorio (Casa circondariale e UEPE), la filiera dei servizi che hanno realizzato il progetto “Sentieri di Libertà”, il  Comune di Bergamo (ente capofila, gli Ambiti territoriali della provincia. 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it-IT" sz="2000" i="1" dirty="0">
                <a:solidFill>
                  <a:srgbClr val="000000"/>
                </a:solidFill>
              </a:rPr>
              <a:t>E’ proprio dall’attenta analisi e dalla rilettura del fenomeno, che emerge la necessità di realizzare un intervento che si incarna in linea di continuità e consolidamento della rete integrata di servizi, che negli anni hanno costruito un network articolato e ricco di specificità, che vedrà coinvolti i servizi del segretariato sociale di base dei comuni/ambiti territoriali. </a:t>
            </a:r>
          </a:p>
          <a:p>
            <a:endParaRPr lang="it-IT" sz="1400" i="1" dirty="0">
              <a:solidFill>
                <a:srgbClr val="000000"/>
              </a:solidFill>
            </a:endParaRPr>
          </a:p>
          <a:p>
            <a:endParaRPr lang="it-IT" sz="1300" dirty="0">
              <a:solidFill>
                <a:srgbClr val="000000"/>
              </a:solidFill>
            </a:endParaRP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6DF82C4F-0092-4450-BC34-4F9833008D2B}"/>
              </a:ext>
            </a:extLst>
          </p:cNvPr>
          <p:cNvGrpSpPr>
            <a:grpSpLocks/>
          </p:cNvGrpSpPr>
          <p:nvPr/>
        </p:nvGrpSpPr>
        <p:grpSpPr bwMode="auto">
          <a:xfrm>
            <a:off x="9623183" y="380528"/>
            <a:ext cx="2059555" cy="1902632"/>
            <a:chOff x="1134" y="849"/>
            <a:chExt cx="2319" cy="2145"/>
          </a:xfrm>
        </p:grpSpPr>
        <p:pic>
          <p:nvPicPr>
            <p:cNvPr id="4" name="Picture 5" descr="Logo2DEF%20copy">
              <a:extLst>
                <a:ext uri="{FF2B5EF4-FFF2-40B4-BE49-F238E27FC236}">
                  <a16:creationId xmlns:a16="http://schemas.microsoft.com/office/drawing/2014/main" id="{090562C4-2BDF-4CCE-92FC-705B7B7BD8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2165871">
              <a:off x="1134" y="1029"/>
              <a:ext cx="2319" cy="1957"/>
            </a:xfrm>
            <a:prstGeom prst="rect">
              <a:avLst/>
            </a:prstGeom>
            <a:noFill/>
          </p:spPr>
        </p:pic>
        <p:sp>
          <p:nvSpPr>
            <p:cNvPr id="5" name="WordArt 6">
              <a:extLst>
                <a:ext uri="{FF2B5EF4-FFF2-40B4-BE49-F238E27FC236}">
                  <a16:creationId xmlns:a16="http://schemas.microsoft.com/office/drawing/2014/main" id="{C410B4E4-EED0-4437-A085-4291C4793C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4" y="849"/>
              <a:ext cx="2220" cy="2145"/>
            </a:xfrm>
            <a:prstGeom prst="rect">
              <a:avLst/>
            </a:prstGeom>
          </p:spPr>
          <p:txBody>
            <a:bodyPr spcFirstLastPara="1" wrap="none" numCol="1" fromWordArt="1">
              <a:prstTxWarp prst="textCircle">
                <a:avLst>
                  <a:gd name="adj" fmla="val 10857973"/>
                </a:avLst>
              </a:prstTxWarp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0"/>
              <a:r>
                <a:rPr lang="it-IT" sz="3600" kern="10" dirty="0">
                  <a:ln w="0">
                    <a:noFill/>
                    <a:round/>
                    <a:headEnd/>
                    <a:tailEnd/>
                  </a:ln>
                  <a:solidFill>
                    <a:srgbClr val="0066CC"/>
                  </a:solidFill>
                  <a:latin typeface="Arial Unicode MS"/>
                  <a:ea typeface="Arial Unicode MS"/>
                  <a:cs typeface="Arial Unicode MS"/>
                </a:rPr>
                <a:t>BERGAMO - GORLE - ORIO AL SERIO - PONTERANICA - SORISOLE - TORRE BOLDONE -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6936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510804-5DEB-48AB-9D94-9D2D2CCE46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1391" y="108337"/>
            <a:ext cx="11347153" cy="1184424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it-IT" sz="4000" dirty="0"/>
              <a:t>PROGETTUALITA’ AREA  PENALE ADULTI E MINORI</a:t>
            </a:r>
            <a:br>
              <a:rPr lang="it-IT" sz="4000" dirty="0"/>
            </a:br>
            <a:r>
              <a:rPr lang="it-IT" sz="4000" dirty="0"/>
              <a:t>Ambito Bergamo </a:t>
            </a:r>
            <a:r>
              <a:rPr lang="it-IT" sz="2700" dirty="0"/>
              <a:t>Ente Capofila dei </a:t>
            </a:r>
            <a:r>
              <a:rPr lang="it-IT" sz="2700" b="1" dirty="0"/>
              <a:t>14 Ambiti Territoriali</a:t>
            </a:r>
            <a:endParaRPr lang="it-IT" sz="4000" b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2D1BEE8-7D27-4A15-9B78-3B7938FAE7F3}"/>
              </a:ext>
            </a:extLst>
          </p:cNvPr>
          <p:cNvSpPr txBox="1"/>
          <p:nvPr/>
        </p:nvSpPr>
        <p:spPr>
          <a:xfrm>
            <a:off x="7087111" y="3276089"/>
            <a:ext cx="1405353" cy="1687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47EB088-A53E-42DF-A85D-DF58A2376FB6}"/>
              </a:ext>
            </a:extLst>
          </p:cNvPr>
          <p:cNvSpPr txBox="1"/>
          <p:nvPr/>
        </p:nvSpPr>
        <p:spPr>
          <a:xfrm>
            <a:off x="7239511" y="3428489"/>
            <a:ext cx="1405353" cy="1687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7126A0BA-5AC5-4F98-89E8-2A5F7BEE33CD}"/>
              </a:ext>
            </a:extLst>
          </p:cNvPr>
          <p:cNvSpPr txBox="1"/>
          <p:nvPr/>
        </p:nvSpPr>
        <p:spPr>
          <a:xfrm>
            <a:off x="7391911" y="3580889"/>
            <a:ext cx="1405353" cy="1687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5D19AC9-ACDA-47E8-8063-DE554D1B0320}"/>
              </a:ext>
            </a:extLst>
          </p:cNvPr>
          <p:cNvSpPr txBox="1"/>
          <p:nvPr/>
        </p:nvSpPr>
        <p:spPr>
          <a:xfrm>
            <a:off x="6934711" y="3123689"/>
            <a:ext cx="1405353" cy="1687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B8CE297-5837-4CFB-B031-C5A3B28758E3}"/>
              </a:ext>
            </a:extLst>
          </p:cNvPr>
          <p:cNvSpPr txBox="1"/>
          <p:nvPr/>
        </p:nvSpPr>
        <p:spPr>
          <a:xfrm>
            <a:off x="8711858" y="1549383"/>
            <a:ext cx="3144656" cy="120032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PIANO Povertà tutti gli Ambiti  (Rei-Reddito di cittadinanza ) : interventi e servizi di inclusione sociale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DA8E617-3306-4EB7-BEBE-630D2EE6A662}"/>
              </a:ext>
            </a:extLst>
          </p:cNvPr>
          <p:cNvSpPr txBox="1"/>
          <p:nvPr/>
        </p:nvSpPr>
        <p:spPr>
          <a:xfrm>
            <a:off x="8588033" y="3072373"/>
            <a:ext cx="3144656" cy="64633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FAMI – FONDO ASILO MIGRAZIONE INTEGRAZIONE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3862695-64C0-437B-B968-725970366C18}"/>
              </a:ext>
            </a:extLst>
          </p:cNvPr>
          <p:cNvSpPr txBox="1"/>
          <p:nvPr/>
        </p:nvSpPr>
        <p:spPr>
          <a:xfrm>
            <a:off x="1356258" y="1757795"/>
            <a:ext cx="5883253" cy="403187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dirty="0"/>
              <a:t>Nell’area si svilupperanno (Cabina di Regia)</a:t>
            </a:r>
          </a:p>
          <a:p>
            <a:pPr marL="285750" indent="-285750">
              <a:buFontTx/>
              <a:buChar char="-"/>
            </a:pPr>
            <a:r>
              <a:rPr lang="it-IT" sz="1600" dirty="0"/>
              <a:t>Metodologie di presa in carico comuni </a:t>
            </a:r>
          </a:p>
          <a:p>
            <a:pPr marL="285750" indent="-285750">
              <a:buFontTx/>
              <a:buChar char="-"/>
            </a:pPr>
            <a:r>
              <a:rPr lang="it-IT" sz="1600" dirty="0"/>
              <a:t>Raccordo con i servizi sociali comunali del segretariato sociale e della tutela minori </a:t>
            </a:r>
          </a:p>
          <a:p>
            <a:pPr marL="285750" indent="-285750">
              <a:buFontTx/>
              <a:buChar char="-"/>
            </a:pPr>
            <a:r>
              <a:rPr lang="it-IT" sz="1600" dirty="0"/>
              <a:t>Raccordi e piani operativi di intervento con la rete dei servizi territoriali ( quartieri, parrocchie, rete dei servizi)</a:t>
            </a:r>
          </a:p>
          <a:p>
            <a:pPr marL="285750" indent="-285750">
              <a:buFontTx/>
              <a:buChar char="-"/>
            </a:pPr>
            <a:r>
              <a:rPr lang="it-IT" sz="1600" dirty="0"/>
              <a:t>Raccordi e condivisione di progettualità già in atto  </a:t>
            </a:r>
          </a:p>
          <a:p>
            <a:pPr marL="285750" indent="-285750">
              <a:buFontTx/>
              <a:buChar char="-"/>
            </a:pPr>
            <a:r>
              <a:rPr lang="it-IT" sz="1600" dirty="0"/>
              <a:t>Modalità di raccordo con i servizi della magistratura adulta e minorile  (USSM/UIEPE/CASA CIRCONDARIALE) </a:t>
            </a:r>
          </a:p>
          <a:p>
            <a:pPr marL="285750" indent="-285750">
              <a:buFontTx/>
              <a:buChar char="-"/>
            </a:pPr>
            <a:r>
              <a:rPr lang="it-IT" sz="1600" dirty="0"/>
              <a:t>Sensibilizzazione e formazione territorio, scuole </a:t>
            </a:r>
            <a:r>
              <a:rPr lang="it-IT" sz="1600" dirty="0" err="1"/>
              <a:t>ecc</a:t>
            </a:r>
            <a:r>
              <a:rPr lang="it-IT" sz="1600" dirty="0"/>
              <a:t>…(Laboratorio Nexus) </a:t>
            </a:r>
          </a:p>
          <a:p>
            <a:pPr marL="285750" indent="-285750">
              <a:buFontTx/>
              <a:buChar char="-"/>
            </a:pPr>
            <a:r>
              <a:rPr lang="it-IT" sz="1600" dirty="0"/>
              <a:t>Mediazione penale come risorsa possibile </a:t>
            </a:r>
          </a:p>
          <a:p>
            <a:pPr marL="285750" indent="-285750">
              <a:buFontTx/>
              <a:buChar char="-"/>
            </a:pPr>
            <a:r>
              <a:rPr lang="it-IT" sz="1600" dirty="0"/>
              <a:t>Mediazione linguistico culturale </a:t>
            </a:r>
          </a:p>
          <a:p>
            <a:pPr marL="285750" indent="-285750">
              <a:buFontTx/>
              <a:buChar char="-"/>
            </a:pPr>
            <a:r>
              <a:rPr lang="it-IT" sz="1600" dirty="0"/>
              <a:t>Mediazione sociale e dei Conflitti</a:t>
            </a:r>
          </a:p>
          <a:p>
            <a:pPr marL="285750" indent="-285750">
              <a:buFontTx/>
              <a:buChar char="-"/>
            </a:pPr>
            <a:r>
              <a:rPr lang="it-IT" sz="1600" dirty="0"/>
              <a:t>Collaborazione con Università</a:t>
            </a:r>
          </a:p>
          <a:p>
            <a:endParaRPr lang="it-IT" sz="1600" dirty="0"/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A1497212-9434-4EE6-B655-2421B8641129}"/>
              </a:ext>
            </a:extLst>
          </p:cNvPr>
          <p:cNvCxnSpPr>
            <a:cxnSpLocks/>
          </p:cNvCxnSpPr>
          <p:nvPr/>
        </p:nvCxnSpPr>
        <p:spPr>
          <a:xfrm flipV="1">
            <a:off x="6596447" y="3347330"/>
            <a:ext cx="1498140" cy="45442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arentesi graffa aperta 19">
            <a:extLst>
              <a:ext uri="{FF2B5EF4-FFF2-40B4-BE49-F238E27FC236}">
                <a16:creationId xmlns:a16="http://schemas.microsoft.com/office/drawing/2014/main" id="{1510D8ED-336C-4C12-A696-EF6892F11D06}"/>
              </a:ext>
            </a:extLst>
          </p:cNvPr>
          <p:cNvSpPr/>
          <p:nvPr/>
        </p:nvSpPr>
        <p:spPr>
          <a:xfrm>
            <a:off x="8173921" y="1684892"/>
            <a:ext cx="269512" cy="3541185"/>
          </a:xfrm>
          <a:prstGeom prst="leftBrace">
            <a:avLst>
              <a:gd name="adj1" fmla="val 0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9EF27DED-1249-44AD-B091-A4312DE70C5A}"/>
              </a:ext>
            </a:extLst>
          </p:cNvPr>
          <p:cNvSpPr txBox="1"/>
          <p:nvPr/>
        </p:nvSpPr>
        <p:spPr>
          <a:xfrm>
            <a:off x="630738" y="5896328"/>
            <a:ext cx="3215742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Consolidamento per l’area minori 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DD1EB0FA-8560-4F18-8063-16C912D83FB1}"/>
              </a:ext>
            </a:extLst>
          </p:cNvPr>
          <p:cNvSpPr txBox="1"/>
          <p:nvPr/>
        </p:nvSpPr>
        <p:spPr>
          <a:xfrm rot="10800000" flipV="1">
            <a:off x="4530970" y="5903842"/>
            <a:ext cx="4209923" cy="646331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Costruzione sperimentale del sistema per l’area adulta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AA61173-64D2-43D6-A88A-A994EFB3B4BA}"/>
              </a:ext>
            </a:extLst>
          </p:cNvPr>
          <p:cNvSpPr txBox="1"/>
          <p:nvPr/>
        </p:nvSpPr>
        <p:spPr>
          <a:xfrm>
            <a:off x="8621178" y="3910364"/>
            <a:ext cx="3144656" cy="92333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/>
              <a:t>GRAVE MARGINALITA’ PROGETT0 «PONTE» E FONDO DEDICATO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EC1B8A6-3D6B-4613-B061-8906E96554C1}"/>
              </a:ext>
            </a:extLst>
          </p:cNvPr>
          <p:cNvSpPr txBox="1"/>
          <p:nvPr/>
        </p:nvSpPr>
        <p:spPr>
          <a:xfrm>
            <a:off x="1801822" y="1428221"/>
            <a:ext cx="4992123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AZIONI DI SISTEMA «AREA PENALE» 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9163051" y="5353050"/>
            <a:ext cx="2428874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TAVOLO INCLUSIONE AMBITO BERGAMO</a:t>
            </a:r>
          </a:p>
        </p:txBody>
      </p:sp>
    </p:spTree>
    <p:extLst>
      <p:ext uri="{BB962C8B-B14F-4D97-AF65-F5344CB8AC3E}">
        <p14:creationId xmlns:p14="http://schemas.microsoft.com/office/powerpoint/2010/main" val="3477592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842818-1A2D-4EAB-B7A6-588E396D0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355" y="55605"/>
            <a:ext cx="10153522" cy="595253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it-IT" sz="2800" dirty="0"/>
              <a:t>GOVERNANCE PROGETTI AREA PENALE ADULTI E MINORI </a:t>
            </a:r>
            <a:br>
              <a:rPr lang="it-IT" sz="2800" dirty="0"/>
            </a:br>
            <a:r>
              <a:rPr lang="it-IT" sz="1800" dirty="0"/>
              <a:t>Ambito Bergamo Ente Capofila dei </a:t>
            </a:r>
            <a:r>
              <a:rPr lang="it-IT" sz="1800" b="1" dirty="0"/>
              <a:t>14 Ambiti Territoriali</a:t>
            </a:r>
            <a:endParaRPr lang="it-IT" sz="18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9E3270D-CC5C-43D8-8A97-EE30E1E7B6D7}"/>
              </a:ext>
            </a:extLst>
          </p:cNvPr>
          <p:cNvSpPr txBox="1"/>
          <p:nvPr/>
        </p:nvSpPr>
        <p:spPr>
          <a:xfrm>
            <a:off x="4459257" y="832327"/>
            <a:ext cx="2545655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  GOVERNANCE </a:t>
            </a:r>
            <a:endParaRPr lang="it-IT" b="1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D3C6082-824B-42FA-B9B2-FB8BBBBF6FBC}"/>
              </a:ext>
            </a:extLst>
          </p:cNvPr>
          <p:cNvSpPr txBox="1"/>
          <p:nvPr/>
        </p:nvSpPr>
        <p:spPr>
          <a:xfrm>
            <a:off x="4466858" y="1383129"/>
            <a:ext cx="2530455" cy="2308324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/>
              <a:t>Responsabile progetto</a:t>
            </a:r>
          </a:p>
          <a:p>
            <a:pPr algn="ctr"/>
            <a:r>
              <a:rPr lang="it-IT" sz="1600" b="1" dirty="0"/>
              <a:t>Coordinatore Tavoli  </a:t>
            </a:r>
          </a:p>
          <a:p>
            <a:pPr algn="ctr"/>
            <a:r>
              <a:rPr lang="it-IT" sz="1600" b="1" dirty="0"/>
              <a:t>Referente Uffici di Piano</a:t>
            </a:r>
          </a:p>
          <a:p>
            <a:pPr algn="ctr"/>
            <a:r>
              <a:rPr lang="it-IT" sz="1600" b="1" dirty="0"/>
              <a:t>ASSOCIAZIONE CARCERE E TERRITORIO</a:t>
            </a:r>
          </a:p>
          <a:p>
            <a:pPr algn="ctr"/>
            <a:r>
              <a:rPr lang="it-IT" sz="1600" b="1" dirty="0"/>
              <a:t>ATS/ ASST </a:t>
            </a:r>
          </a:p>
          <a:p>
            <a:pPr algn="ctr"/>
            <a:r>
              <a:rPr lang="it-IT" sz="1600" b="1" dirty="0"/>
              <a:t>CSV</a:t>
            </a:r>
          </a:p>
          <a:p>
            <a:pPr algn="ctr"/>
            <a:r>
              <a:rPr lang="it-IT" sz="1600" b="1" dirty="0"/>
              <a:t>USSM/UEPE</a:t>
            </a:r>
          </a:p>
          <a:p>
            <a:pPr algn="ctr"/>
            <a:r>
              <a:rPr lang="it-IT" sz="1600" b="1" dirty="0"/>
              <a:t>CASA CIRCONDARIALE 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982BF64-8F29-4071-A1D9-563DF52A0AC2}"/>
              </a:ext>
            </a:extLst>
          </p:cNvPr>
          <p:cNvSpPr txBox="1"/>
          <p:nvPr/>
        </p:nvSpPr>
        <p:spPr>
          <a:xfrm>
            <a:off x="8270519" y="863042"/>
            <a:ext cx="3648171" cy="2031325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Tavolo a cui afferiranno tutti gli enti accreditati sul  tema lavoro e formazione con i quali si lavorerà per individuare: modalità di presa in carico, curriculum delle competenze, gestione dei vari dispositivi borse lavoro/tirocini, doti </a:t>
            </a:r>
            <a:r>
              <a:rPr lang="it-IT" dirty="0" err="1"/>
              <a:t>ecc</a:t>
            </a:r>
            <a:r>
              <a:rPr lang="it-IT" dirty="0"/>
              <a:t>…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92F4720-DB02-47A5-B08F-22D8B2ABC2AB}"/>
              </a:ext>
            </a:extLst>
          </p:cNvPr>
          <p:cNvSpPr txBox="1"/>
          <p:nvPr/>
        </p:nvSpPr>
        <p:spPr>
          <a:xfrm>
            <a:off x="7330606" y="3357959"/>
            <a:ext cx="4783215" cy="230832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Lavoro con reti territoriali per la gestione </a:t>
            </a:r>
          </a:p>
          <a:p>
            <a:r>
              <a:rPr lang="it-IT" dirty="0"/>
              <a:t>delle messe alla prova, verrà coinvolto CSV e </a:t>
            </a:r>
          </a:p>
          <a:p>
            <a:r>
              <a:rPr lang="it-IT" dirty="0"/>
              <a:t>altre possibili realtà del territorio ove i </a:t>
            </a:r>
          </a:p>
          <a:p>
            <a:r>
              <a:rPr lang="it-IT" dirty="0"/>
              <a:t>soggetti adulti e minori sottoposti a procedimenti penale, potrebbero svolgere attività di recupero.</a:t>
            </a:r>
          </a:p>
          <a:p>
            <a:r>
              <a:rPr lang="it-IT" dirty="0"/>
              <a:t>Lavorerà per realizzare: convenzioni e accordi, mappatura delle realtà, reti territoriali, associazioni di volontariato già collaboranti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8C7A115-9359-4056-907B-C71B9EF4202B}"/>
              </a:ext>
            </a:extLst>
          </p:cNvPr>
          <p:cNvSpPr txBox="1"/>
          <p:nvPr/>
        </p:nvSpPr>
        <p:spPr>
          <a:xfrm>
            <a:off x="1396149" y="5860054"/>
            <a:ext cx="7904344" cy="92333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 Pensare a percorsi di formazione e sensibilizzazioni nelle scuole e verificare se vi sono le condizioni per sperimentazione dei percorsi di mediazione penale in accordo con la Procura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E249FA8-6BE6-4AD4-A146-F7390DB2E79F}"/>
              </a:ext>
            </a:extLst>
          </p:cNvPr>
          <p:cNvSpPr txBox="1"/>
          <p:nvPr/>
        </p:nvSpPr>
        <p:spPr>
          <a:xfrm>
            <a:off x="395185" y="3464552"/>
            <a:ext cx="3222902" cy="147732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Area psicologica e presa in carico della famiglia (CBF e consultori accreditati) . Esperienza di gruppi di detenuti minori/adulti e famiglie 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8A69232-C260-49BA-B738-0296596433FD}"/>
              </a:ext>
            </a:extLst>
          </p:cNvPr>
          <p:cNvSpPr txBox="1"/>
          <p:nvPr/>
        </p:nvSpPr>
        <p:spPr>
          <a:xfrm>
            <a:off x="217349" y="1053500"/>
            <a:ext cx="3307796" cy="1200329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Raccordo con i servizi specialistici ASST/ATS al fine di individuare modalità condivise di presa in carico 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4D1397FA-E216-4C0E-AA02-CCF55CBC34C1}"/>
              </a:ext>
            </a:extLst>
          </p:cNvPr>
          <p:cNvSpPr txBox="1"/>
          <p:nvPr/>
        </p:nvSpPr>
        <p:spPr>
          <a:xfrm>
            <a:off x="228889" y="2709701"/>
            <a:ext cx="330779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Partecipazione Laboratorio Nexus </a:t>
            </a:r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B3BB0703-69A2-4453-AD07-17A301BC840C}"/>
              </a:ext>
            </a:extLst>
          </p:cNvPr>
          <p:cNvCxnSpPr>
            <a:cxnSpLocks/>
          </p:cNvCxnSpPr>
          <p:nvPr/>
        </p:nvCxnSpPr>
        <p:spPr>
          <a:xfrm flipV="1">
            <a:off x="7153959" y="1595705"/>
            <a:ext cx="959914" cy="36644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BD8CB84D-438E-4CD9-B2AE-02CDE028DA38}"/>
              </a:ext>
            </a:extLst>
          </p:cNvPr>
          <p:cNvCxnSpPr>
            <a:cxnSpLocks/>
          </p:cNvCxnSpPr>
          <p:nvPr/>
        </p:nvCxnSpPr>
        <p:spPr>
          <a:xfrm>
            <a:off x="7340189" y="2498906"/>
            <a:ext cx="643934" cy="668125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BC958CB0-5FD6-414F-A872-B956134F4B65}"/>
              </a:ext>
            </a:extLst>
          </p:cNvPr>
          <p:cNvCxnSpPr>
            <a:cxnSpLocks/>
          </p:cNvCxnSpPr>
          <p:nvPr/>
        </p:nvCxnSpPr>
        <p:spPr>
          <a:xfrm flipH="1">
            <a:off x="3606457" y="3886487"/>
            <a:ext cx="845329" cy="1645983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CA84A506-A935-4237-8140-4C8ED174AC0D}"/>
              </a:ext>
            </a:extLst>
          </p:cNvPr>
          <p:cNvCxnSpPr>
            <a:cxnSpLocks/>
          </p:cNvCxnSpPr>
          <p:nvPr/>
        </p:nvCxnSpPr>
        <p:spPr>
          <a:xfrm flipH="1">
            <a:off x="3583587" y="1743419"/>
            <a:ext cx="726625" cy="40376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629201C8-6705-4255-9E1E-FDD866987502}"/>
              </a:ext>
            </a:extLst>
          </p:cNvPr>
          <p:cNvCxnSpPr/>
          <p:nvPr/>
        </p:nvCxnSpPr>
        <p:spPr>
          <a:xfrm flipH="1">
            <a:off x="3678748" y="2709219"/>
            <a:ext cx="607556" cy="15509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01AD7DCF-A211-4793-9DF2-197013A62258}"/>
              </a:ext>
            </a:extLst>
          </p:cNvPr>
          <p:cNvCxnSpPr>
            <a:cxnSpLocks/>
          </p:cNvCxnSpPr>
          <p:nvPr/>
        </p:nvCxnSpPr>
        <p:spPr>
          <a:xfrm flipH="1">
            <a:off x="3747865" y="3420059"/>
            <a:ext cx="521496" cy="45380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tangolo 21"/>
          <p:cNvSpPr/>
          <p:nvPr/>
        </p:nvSpPr>
        <p:spPr>
          <a:xfrm>
            <a:off x="4487859" y="4108262"/>
            <a:ext cx="2571750" cy="1571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UFFICIO  SINDACI </a:t>
            </a:r>
          </a:p>
          <a:p>
            <a:pPr algn="ctr"/>
            <a:r>
              <a:rPr lang="it-IT" sz="1600" b="1" dirty="0">
                <a:solidFill>
                  <a:schemeClr val="tx1"/>
                </a:solidFill>
              </a:rPr>
              <a:t>Per raccolta e sistematizzazione dati e per raccordo  con Consiglio di Rappresentanza SINDACI  e Ambiti territoriali</a:t>
            </a:r>
          </a:p>
        </p:txBody>
      </p:sp>
    </p:spTree>
    <p:extLst>
      <p:ext uri="{BB962C8B-B14F-4D97-AF65-F5344CB8AC3E}">
        <p14:creationId xmlns:p14="http://schemas.microsoft.com/office/powerpoint/2010/main" val="30438545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555</Words>
  <Application>Microsoft Office PowerPoint</Application>
  <PresentationFormat>Widescreen</PresentationFormat>
  <Paragraphs>47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Arial Unicode MS</vt:lpstr>
      <vt:lpstr>Calibri</vt:lpstr>
      <vt:lpstr>Calibri Light</vt:lpstr>
      <vt:lpstr>Tema di Office</vt:lpstr>
      <vt:lpstr>  AVVISO PER IL FINANZIAMENTO DI PROGETTI PER IL CONSOLIDAMENTO DEGLI INTERVENTI DI ACCOMPAGNAMENTO ALL’INCLUSIONE SOCIO LAVORATIVA DELLE PERSONE SOTTOPOSTE A PROVVEDIMENTI DELL’AUTORITÀ GIUDIZIARIA   </vt:lpstr>
      <vt:lpstr>Presentazione standard di PowerPoint</vt:lpstr>
      <vt:lpstr>PROGETTUALITA’ AREA  PENALE ADULTI E MINORI Ambito Bergamo Ente Capofila dei 14 Ambiti Territoriali</vt:lpstr>
      <vt:lpstr>GOVERNANCE PROGETTI AREA PENALE ADULTI E MINORI  Ambito Bergamo Ente Capofila dei 14 Ambiti Territoriali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teresa</dc:creator>
  <cp:lastModifiedBy>Claudia Andreoli</cp:lastModifiedBy>
  <cp:revision>9</cp:revision>
  <dcterms:created xsi:type="dcterms:W3CDTF">2019-06-24T11:39:24Z</dcterms:created>
  <dcterms:modified xsi:type="dcterms:W3CDTF">2019-06-28T14:11:05Z</dcterms:modified>
</cp:coreProperties>
</file>