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handoutMasterIdLst>
    <p:handoutMasterId r:id="rId6"/>
  </p:handoutMasterIdLst>
  <p:sldIdLst>
    <p:sldId id="258" r:id="rId2"/>
    <p:sldId id="263" r:id="rId3"/>
    <p:sldId id="260" r:id="rId4"/>
  </p:sldIdLst>
  <p:sldSz cx="9144000" cy="6858000" type="screen4x3"/>
  <p:notesSz cx="6799263" cy="99298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8">
          <p15:clr>
            <a:srgbClr val="A4A3A4"/>
          </p15:clr>
        </p15:guide>
        <p15:guide id="2" pos="21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108" d="100"/>
          <a:sy n="108" d="100"/>
        </p:scale>
        <p:origin x="171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1" d="100"/>
          <a:sy n="51" d="100"/>
        </p:scale>
        <p:origin x="-3006" y="-96"/>
      </p:cViewPr>
      <p:guideLst>
        <p:guide orient="horz" pos="3128"/>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67B053-BD4A-42E6-9A6A-A075F1FE0DDA}"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it-IT"/>
        </a:p>
      </dgm:t>
    </dgm:pt>
    <dgm:pt modelId="{5309BD5D-FE18-47AD-96CE-C4F40FB5CEA3}">
      <dgm:prSet phldrT="[Testo]"/>
      <dgm:spPr>
        <a:solidFill>
          <a:schemeClr val="accent4"/>
        </a:solidFill>
      </dgm:spPr>
      <dgm:t>
        <a:bodyPr/>
        <a:lstStyle/>
        <a:p>
          <a:r>
            <a:rPr lang="it-IT" b="1" dirty="0"/>
            <a:t>Servizi per la Giustizia Minorile</a:t>
          </a:r>
        </a:p>
      </dgm:t>
    </dgm:pt>
    <dgm:pt modelId="{CA7CD3A6-6552-4CD2-8AF5-6E5950CF2918}" type="parTrans" cxnId="{8C0DB160-A07F-40FC-9D07-72D2367957B0}">
      <dgm:prSet/>
      <dgm:spPr/>
      <dgm:t>
        <a:bodyPr/>
        <a:lstStyle/>
        <a:p>
          <a:endParaRPr lang="it-IT"/>
        </a:p>
      </dgm:t>
    </dgm:pt>
    <dgm:pt modelId="{3AD7CFAB-EDE6-4DEC-847A-0B34C4D6C7D3}" type="sibTrans" cxnId="{8C0DB160-A07F-40FC-9D07-72D2367957B0}">
      <dgm:prSet/>
      <dgm:spPr/>
      <dgm:t>
        <a:bodyPr/>
        <a:lstStyle/>
        <a:p>
          <a:endParaRPr lang="it-IT"/>
        </a:p>
      </dgm:t>
    </dgm:pt>
    <dgm:pt modelId="{C04195CD-7F30-43E0-8818-01593BA8E867}">
      <dgm:prSet phldrT="[Testo]"/>
      <dgm:spPr>
        <a:solidFill>
          <a:schemeClr val="accent4"/>
        </a:solidFill>
      </dgm:spPr>
      <dgm:t>
        <a:bodyPr/>
        <a:lstStyle/>
        <a:p>
          <a:r>
            <a:rPr lang="it-IT" b="1" dirty="0"/>
            <a:t>ATS</a:t>
          </a:r>
        </a:p>
      </dgm:t>
    </dgm:pt>
    <dgm:pt modelId="{C7A8ED41-0E16-4729-9E60-83339D0CFD8C}" type="parTrans" cxnId="{7D738D33-99A8-4F69-BDC8-CA808955F153}">
      <dgm:prSet/>
      <dgm:spPr/>
      <dgm:t>
        <a:bodyPr/>
        <a:lstStyle/>
        <a:p>
          <a:endParaRPr lang="it-IT"/>
        </a:p>
      </dgm:t>
    </dgm:pt>
    <dgm:pt modelId="{24AA3B1E-A68A-48D8-B73C-436A187B2499}" type="sibTrans" cxnId="{7D738D33-99A8-4F69-BDC8-CA808955F153}">
      <dgm:prSet/>
      <dgm:spPr/>
      <dgm:t>
        <a:bodyPr/>
        <a:lstStyle/>
        <a:p>
          <a:endParaRPr lang="it-IT"/>
        </a:p>
      </dgm:t>
    </dgm:pt>
    <dgm:pt modelId="{CEB23F66-A205-44A5-9F9F-6D5A1F6CB9F5}">
      <dgm:prSet phldrT="[Testo]"/>
      <dgm:spPr>
        <a:solidFill>
          <a:schemeClr val="accent4"/>
        </a:solidFill>
      </dgm:spPr>
      <dgm:t>
        <a:bodyPr/>
        <a:lstStyle/>
        <a:p>
          <a:r>
            <a:rPr lang="it-IT" b="1" dirty="0"/>
            <a:t>Comune di Milano</a:t>
          </a:r>
        </a:p>
      </dgm:t>
    </dgm:pt>
    <dgm:pt modelId="{53CD4F74-6E3D-4226-AC3A-926999579E2D}" type="parTrans" cxnId="{727B1292-C5AD-46A4-A0B4-4A22CF99F441}">
      <dgm:prSet/>
      <dgm:spPr/>
      <dgm:t>
        <a:bodyPr/>
        <a:lstStyle/>
        <a:p>
          <a:endParaRPr lang="it-IT"/>
        </a:p>
      </dgm:t>
    </dgm:pt>
    <dgm:pt modelId="{9D41ED03-D348-45D2-8EBD-CC32A957FB3D}" type="sibTrans" cxnId="{727B1292-C5AD-46A4-A0B4-4A22CF99F441}">
      <dgm:prSet/>
      <dgm:spPr/>
      <dgm:t>
        <a:bodyPr/>
        <a:lstStyle/>
        <a:p>
          <a:endParaRPr lang="it-IT"/>
        </a:p>
      </dgm:t>
    </dgm:pt>
    <dgm:pt modelId="{218EEEFA-719D-4BBB-9D94-75BD7D667EC9}">
      <dgm:prSet phldrT="[Testo]"/>
      <dgm:spPr>
        <a:solidFill>
          <a:schemeClr val="accent4"/>
        </a:solidFill>
      </dgm:spPr>
      <dgm:t>
        <a:bodyPr/>
        <a:lstStyle/>
        <a:p>
          <a:r>
            <a:rPr lang="it-IT" b="1" dirty="0"/>
            <a:t>Comunità e Enti del volontariato</a:t>
          </a:r>
        </a:p>
      </dgm:t>
    </dgm:pt>
    <dgm:pt modelId="{863439A7-9332-4708-8D31-8294845595F0}" type="parTrans" cxnId="{C9945BC7-2A82-4D12-9847-0241D23CE8B1}">
      <dgm:prSet/>
      <dgm:spPr/>
      <dgm:t>
        <a:bodyPr/>
        <a:lstStyle/>
        <a:p>
          <a:endParaRPr lang="it-IT"/>
        </a:p>
      </dgm:t>
    </dgm:pt>
    <dgm:pt modelId="{FEB64BF8-9E07-4708-A94C-E1530F686CAE}" type="sibTrans" cxnId="{C9945BC7-2A82-4D12-9847-0241D23CE8B1}">
      <dgm:prSet/>
      <dgm:spPr/>
      <dgm:t>
        <a:bodyPr/>
        <a:lstStyle/>
        <a:p>
          <a:endParaRPr lang="it-IT"/>
        </a:p>
      </dgm:t>
    </dgm:pt>
    <dgm:pt modelId="{69831338-1588-42E9-91E0-E0513B052AF1}" type="pres">
      <dgm:prSet presAssocID="{8A67B053-BD4A-42E6-9A6A-A075F1FE0DDA}" presName="matrix" presStyleCnt="0">
        <dgm:presLayoutVars>
          <dgm:chMax val="1"/>
          <dgm:dir/>
          <dgm:resizeHandles val="exact"/>
        </dgm:presLayoutVars>
      </dgm:prSet>
      <dgm:spPr/>
    </dgm:pt>
    <dgm:pt modelId="{06DBFE7B-6FE3-4BC8-BA9A-BFF3FAD34A0F}" type="pres">
      <dgm:prSet presAssocID="{8A67B053-BD4A-42E6-9A6A-A075F1FE0DDA}" presName="diamond" presStyleLbl="bgShp" presStyleIdx="0" presStyleCnt="1"/>
      <dgm:spPr>
        <a:solidFill>
          <a:schemeClr val="accent4">
            <a:lumMod val="20000"/>
            <a:lumOff val="80000"/>
          </a:schemeClr>
        </a:solidFill>
      </dgm:spPr>
    </dgm:pt>
    <dgm:pt modelId="{93A24F89-5330-465D-8587-55DF7E2BAA16}" type="pres">
      <dgm:prSet presAssocID="{8A67B053-BD4A-42E6-9A6A-A075F1FE0DDA}" presName="quad1" presStyleLbl="node1" presStyleIdx="0" presStyleCnt="4">
        <dgm:presLayoutVars>
          <dgm:chMax val="0"/>
          <dgm:chPref val="0"/>
          <dgm:bulletEnabled val="1"/>
        </dgm:presLayoutVars>
      </dgm:prSet>
      <dgm:spPr/>
    </dgm:pt>
    <dgm:pt modelId="{46504E91-E466-4B83-8F53-86975D2B5200}" type="pres">
      <dgm:prSet presAssocID="{8A67B053-BD4A-42E6-9A6A-A075F1FE0DDA}" presName="quad2" presStyleLbl="node1" presStyleIdx="1" presStyleCnt="4">
        <dgm:presLayoutVars>
          <dgm:chMax val="0"/>
          <dgm:chPref val="0"/>
          <dgm:bulletEnabled val="1"/>
        </dgm:presLayoutVars>
      </dgm:prSet>
      <dgm:spPr/>
    </dgm:pt>
    <dgm:pt modelId="{41A5D86D-F6BD-4ED2-966E-24F91B5B9181}" type="pres">
      <dgm:prSet presAssocID="{8A67B053-BD4A-42E6-9A6A-A075F1FE0DDA}" presName="quad3" presStyleLbl="node1" presStyleIdx="2" presStyleCnt="4">
        <dgm:presLayoutVars>
          <dgm:chMax val="0"/>
          <dgm:chPref val="0"/>
          <dgm:bulletEnabled val="1"/>
        </dgm:presLayoutVars>
      </dgm:prSet>
      <dgm:spPr/>
    </dgm:pt>
    <dgm:pt modelId="{B64213EB-0A05-4F64-A8A5-2D9D1C9ED1AC}" type="pres">
      <dgm:prSet presAssocID="{8A67B053-BD4A-42E6-9A6A-A075F1FE0DDA}" presName="quad4" presStyleLbl="node1" presStyleIdx="3" presStyleCnt="4">
        <dgm:presLayoutVars>
          <dgm:chMax val="0"/>
          <dgm:chPref val="0"/>
          <dgm:bulletEnabled val="1"/>
        </dgm:presLayoutVars>
      </dgm:prSet>
      <dgm:spPr/>
    </dgm:pt>
  </dgm:ptLst>
  <dgm:cxnLst>
    <dgm:cxn modelId="{7D738D33-99A8-4F69-BDC8-CA808955F153}" srcId="{8A67B053-BD4A-42E6-9A6A-A075F1FE0DDA}" destId="{C04195CD-7F30-43E0-8818-01593BA8E867}" srcOrd="1" destOrd="0" parTransId="{C7A8ED41-0E16-4729-9E60-83339D0CFD8C}" sibTransId="{24AA3B1E-A68A-48D8-B73C-436A187B2499}"/>
    <dgm:cxn modelId="{E1CAE933-E14F-4A51-AC35-115207221DE2}" type="presOf" srcId="{C04195CD-7F30-43E0-8818-01593BA8E867}" destId="{46504E91-E466-4B83-8F53-86975D2B5200}" srcOrd="0" destOrd="0" presId="urn:microsoft.com/office/officeart/2005/8/layout/matrix3"/>
    <dgm:cxn modelId="{8C0DB160-A07F-40FC-9D07-72D2367957B0}" srcId="{8A67B053-BD4A-42E6-9A6A-A075F1FE0DDA}" destId="{5309BD5D-FE18-47AD-96CE-C4F40FB5CEA3}" srcOrd="0" destOrd="0" parTransId="{CA7CD3A6-6552-4CD2-8AF5-6E5950CF2918}" sibTransId="{3AD7CFAB-EDE6-4DEC-847A-0B34C4D6C7D3}"/>
    <dgm:cxn modelId="{4EA81157-8729-448C-8751-C8D1C52A48C7}" type="presOf" srcId="{218EEEFA-719D-4BBB-9D94-75BD7D667EC9}" destId="{B64213EB-0A05-4F64-A8A5-2D9D1C9ED1AC}" srcOrd="0" destOrd="0" presId="urn:microsoft.com/office/officeart/2005/8/layout/matrix3"/>
    <dgm:cxn modelId="{C1FA3E57-F40A-424B-B3DC-B0224735C0A8}" type="presOf" srcId="{CEB23F66-A205-44A5-9F9F-6D5A1F6CB9F5}" destId="{41A5D86D-F6BD-4ED2-966E-24F91B5B9181}" srcOrd="0" destOrd="0" presId="urn:microsoft.com/office/officeart/2005/8/layout/matrix3"/>
    <dgm:cxn modelId="{727B1292-C5AD-46A4-A0B4-4A22CF99F441}" srcId="{8A67B053-BD4A-42E6-9A6A-A075F1FE0DDA}" destId="{CEB23F66-A205-44A5-9F9F-6D5A1F6CB9F5}" srcOrd="2" destOrd="0" parTransId="{53CD4F74-6E3D-4226-AC3A-926999579E2D}" sibTransId="{9D41ED03-D348-45D2-8EBD-CC32A957FB3D}"/>
    <dgm:cxn modelId="{CF6D9B99-4AEC-4BEC-8A1D-E80E8007A34C}" type="presOf" srcId="{8A67B053-BD4A-42E6-9A6A-A075F1FE0DDA}" destId="{69831338-1588-42E9-91E0-E0513B052AF1}" srcOrd="0" destOrd="0" presId="urn:microsoft.com/office/officeart/2005/8/layout/matrix3"/>
    <dgm:cxn modelId="{C9945BC7-2A82-4D12-9847-0241D23CE8B1}" srcId="{8A67B053-BD4A-42E6-9A6A-A075F1FE0DDA}" destId="{218EEEFA-719D-4BBB-9D94-75BD7D667EC9}" srcOrd="3" destOrd="0" parTransId="{863439A7-9332-4708-8D31-8294845595F0}" sibTransId="{FEB64BF8-9E07-4708-A94C-E1530F686CAE}"/>
    <dgm:cxn modelId="{3FE4DAF5-A152-467F-92AB-2C7172F77A75}" type="presOf" srcId="{5309BD5D-FE18-47AD-96CE-C4F40FB5CEA3}" destId="{93A24F89-5330-465D-8587-55DF7E2BAA16}" srcOrd="0" destOrd="0" presId="urn:microsoft.com/office/officeart/2005/8/layout/matrix3"/>
    <dgm:cxn modelId="{6BE6FB09-5356-471F-9E68-2A564C6EE6BF}" type="presParOf" srcId="{69831338-1588-42E9-91E0-E0513B052AF1}" destId="{06DBFE7B-6FE3-4BC8-BA9A-BFF3FAD34A0F}" srcOrd="0" destOrd="0" presId="urn:microsoft.com/office/officeart/2005/8/layout/matrix3"/>
    <dgm:cxn modelId="{F55A42B0-A3CC-457E-98AA-D8BA58691B4D}" type="presParOf" srcId="{69831338-1588-42E9-91E0-E0513B052AF1}" destId="{93A24F89-5330-465D-8587-55DF7E2BAA16}" srcOrd="1" destOrd="0" presId="urn:microsoft.com/office/officeart/2005/8/layout/matrix3"/>
    <dgm:cxn modelId="{C45BE647-87B8-45E2-ACEA-F1CA391EDE84}" type="presParOf" srcId="{69831338-1588-42E9-91E0-E0513B052AF1}" destId="{46504E91-E466-4B83-8F53-86975D2B5200}" srcOrd="2" destOrd="0" presId="urn:microsoft.com/office/officeart/2005/8/layout/matrix3"/>
    <dgm:cxn modelId="{894CCE8E-0DB6-4CD3-AF10-5308F0B3C68B}" type="presParOf" srcId="{69831338-1588-42E9-91E0-E0513B052AF1}" destId="{41A5D86D-F6BD-4ED2-966E-24F91B5B9181}" srcOrd="3" destOrd="0" presId="urn:microsoft.com/office/officeart/2005/8/layout/matrix3"/>
    <dgm:cxn modelId="{36BEE5F0-79AC-404B-A818-B30DEE21712D}" type="presParOf" srcId="{69831338-1588-42E9-91E0-E0513B052AF1}" destId="{B64213EB-0A05-4F64-A8A5-2D9D1C9ED1AC}" srcOrd="4" destOrd="0" presId="urn:microsoft.com/office/officeart/2005/8/layout/matrix3"/>
  </dgm:cxnLst>
  <dgm:bg>
    <a:solidFill>
      <a:schemeClr val="accent4">
        <a:lumMod val="20000"/>
        <a:lumOff val="8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25E2CD-B1B0-4C5B-9E99-FE0E36724C5C}" type="doc">
      <dgm:prSet loTypeId="urn:microsoft.com/office/officeart/2005/8/layout/hProcess9" loCatId="process" qsTypeId="urn:microsoft.com/office/officeart/2005/8/quickstyle/simple1" qsCatId="simple" csTypeId="urn:microsoft.com/office/officeart/2005/8/colors/accent1_2" csCatId="accent1" phldr="1"/>
      <dgm:spPr/>
    </dgm:pt>
    <dgm:pt modelId="{D0CD5E90-6B49-4C67-BE91-6E107F925AA5}">
      <dgm:prSet phldrT="[Testo]"/>
      <dgm:spPr>
        <a:solidFill>
          <a:schemeClr val="accent3"/>
        </a:solidFill>
      </dgm:spPr>
      <dgm:t>
        <a:bodyPr/>
        <a:lstStyle/>
        <a:p>
          <a:r>
            <a:rPr lang="it-IT" b="1" dirty="0"/>
            <a:t>Dall’ottica del criterio d’accesso</a:t>
          </a:r>
        </a:p>
      </dgm:t>
    </dgm:pt>
    <dgm:pt modelId="{BFB22BDF-F265-4A8B-9513-C40AE91D2B23}" type="parTrans" cxnId="{698F487E-334B-4467-890A-62164A9F2F4B}">
      <dgm:prSet/>
      <dgm:spPr/>
      <dgm:t>
        <a:bodyPr/>
        <a:lstStyle/>
        <a:p>
          <a:endParaRPr lang="it-IT"/>
        </a:p>
      </dgm:t>
    </dgm:pt>
    <dgm:pt modelId="{C7F1D8DA-9125-4810-9A7D-9EC51AEEFB9B}" type="sibTrans" cxnId="{698F487E-334B-4467-890A-62164A9F2F4B}">
      <dgm:prSet/>
      <dgm:spPr/>
      <dgm:t>
        <a:bodyPr/>
        <a:lstStyle/>
        <a:p>
          <a:endParaRPr lang="it-IT"/>
        </a:p>
      </dgm:t>
    </dgm:pt>
    <dgm:pt modelId="{D0E21D83-89D0-4D51-B710-BC04B290B061}">
      <dgm:prSet phldrT="[Testo]"/>
      <dgm:spPr>
        <a:solidFill>
          <a:schemeClr val="accent3"/>
        </a:solidFill>
      </dgm:spPr>
      <dgm:t>
        <a:bodyPr/>
        <a:lstStyle/>
        <a:p>
          <a:r>
            <a:rPr lang="it-IT" b="1" dirty="0">
              <a:solidFill>
                <a:schemeClr val="bg1"/>
              </a:solidFill>
            </a:rPr>
            <a:t>All’ottica della cura della persona</a:t>
          </a:r>
        </a:p>
      </dgm:t>
    </dgm:pt>
    <dgm:pt modelId="{A352D278-31E9-4365-A06C-C68128462CDC}" type="parTrans" cxnId="{53429468-57D9-4347-B898-1FE7CC78AE2F}">
      <dgm:prSet/>
      <dgm:spPr/>
      <dgm:t>
        <a:bodyPr/>
        <a:lstStyle/>
        <a:p>
          <a:endParaRPr lang="it-IT"/>
        </a:p>
      </dgm:t>
    </dgm:pt>
    <dgm:pt modelId="{7C2C1A16-9ADD-43B3-A8E7-F2E26C93AB00}" type="sibTrans" cxnId="{53429468-57D9-4347-B898-1FE7CC78AE2F}">
      <dgm:prSet/>
      <dgm:spPr/>
      <dgm:t>
        <a:bodyPr/>
        <a:lstStyle/>
        <a:p>
          <a:endParaRPr lang="it-IT"/>
        </a:p>
      </dgm:t>
    </dgm:pt>
    <dgm:pt modelId="{49655273-267B-4BD8-BF6E-47D59F5AD637}">
      <dgm:prSet phldrT="[Testo]"/>
      <dgm:spPr>
        <a:solidFill>
          <a:schemeClr val="accent3"/>
        </a:solidFill>
      </dgm:spPr>
      <dgm:t>
        <a:bodyPr/>
        <a:lstStyle/>
        <a:p>
          <a:r>
            <a:rPr lang="it-IT" b="1" dirty="0"/>
            <a:t>Garantire continuità dei percorsi</a:t>
          </a:r>
        </a:p>
      </dgm:t>
    </dgm:pt>
    <dgm:pt modelId="{E40275B4-5DD6-45A6-AB8D-61FB324965F0}" type="parTrans" cxnId="{5577B55A-43B2-4AAF-A00D-4B2FCF5F6C12}">
      <dgm:prSet/>
      <dgm:spPr/>
      <dgm:t>
        <a:bodyPr/>
        <a:lstStyle/>
        <a:p>
          <a:endParaRPr lang="it-IT"/>
        </a:p>
      </dgm:t>
    </dgm:pt>
    <dgm:pt modelId="{45869C5F-71BC-4D0C-A11E-94C9867AA737}" type="sibTrans" cxnId="{5577B55A-43B2-4AAF-A00D-4B2FCF5F6C12}">
      <dgm:prSet/>
      <dgm:spPr/>
      <dgm:t>
        <a:bodyPr/>
        <a:lstStyle/>
        <a:p>
          <a:endParaRPr lang="it-IT"/>
        </a:p>
      </dgm:t>
    </dgm:pt>
    <dgm:pt modelId="{B8BBFC9E-42EA-4836-B231-13D7043503F8}" type="pres">
      <dgm:prSet presAssocID="{9325E2CD-B1B0-4C5B-9E99-FE0E36724C5C}" presName="CompostProcess" presStyleCnt="0">
        <dgm:presLayoutVars>
          <dgm:dir/>
          <dgm:resizeHandles val="exact"/>
        </dgm:presLayoutVars>
      </dgm:prSet>
      <dgm:spPr/>
    </dgm:pt>
    <dgm:pt modelId="{2948E6F6-124E-4207-9082-30F0AB960831}" type="pres">
      <dgm:prSet presAssocID="{9325E2CD-B1B0-4C5B-9E99-FE0E36724C5C}" presName="arrow" presStyleLbl="bgShp" presStyleIdx="0" presStyleCnt="1"/>
      <dgm:spPr>
        <a:solidFill>
          <a:schemeClr val="accent3">
            <a:lumMod val="40000"/>
            <a:lumOff val="60000"/>
          </a:schemeClr>
        </a:solidFill>
      </dgm:spPr>
    </dgm:pt>
    <dgm:pt modelId="{6612A75C-C656-4958-91FF-47708A88D684}" type="pres">
      <dgm:prSet presAssocID="{9325E2CD-B1B0-4C5B-9E99-FE0E36724C5C}" presName="linearProcess" presStyleCnt="0"/>
      <dgm:spPr/>
    </dgm:pt>
    <dgm:pt modelId="{21D22788-218D-4DB2-AF9B-903E83787C54}" type="pres">
      <dgm:prSet presAssocID="{D0CD5E90-6B49-4C67-BE91-6E107F925AA5}" presName="textNode" presStyleLbl="node1" presStyleIdx="0" presStyleCnt="3">
        <dgm:presLayoutVars>
          <dgm:bulletEnabled val="1"/>
        </dgm:presLayoutVars>
      </dgm:prSet>
      <dgm:spPr/>
    </dgm:pt>
    <dgm:pt modelId="{5E75856B-BCCE-450A-B9C3-CCEFB7006693}" type="pres">
      <dgm:prSet presAssocID="{C7F1D8DA-9125-4810-9A7D-9EC51AEEFB9B}" presName="sibTrans" presStyleCnt="0"/>
      <dgm:spPr/>
    </dgm:pt>
    <dgm:pt modelId="{37EE73BE-48D5-4900-8D1E-43883112D3D6}" type="pres">
      <dgm:prSet presAssocID="{D0E21D83-89D0-4D51-B710-BC04B290B061}" presName="textNode" presStyleLbl="node1" presStyleIdx="1" presStyleCnt="3">
        <dgm:presLayoutVars>
          <dgm:bulletEnabled val="1"/>
        </dgm:presLayoutVars>
      </dgm:prSet>
      <dgm:spPr/>
    </dgm:pt>
    <dgm:pt modelId="{7BF161C3-BE4E-4223-95D1-485529D17A9E}" type="pres">
      <dgm:prSet presAssocID="{7C2C1A16-9ADD-43B3-A8E7-F2E26C93AB00}" presName="sibTrans" presStyleCnt="0"/>
      <dgm:spPr/>
    </dgm:pt>
    <dgm:pt modelId="{796EFFED-D154-42B0-B13E-74CBFD51AC0A}" type="pres">
      <dgm:prSet presAssocID="{49655273-267B-4BD8-BF6E-47D59F5AD637}" presName="textNode" presStyleLbl="node1" presStyleIdx="2" presStyleCnt="3">
        <dgm:presLayoutVars>
          <dgm:bulletEnabled val="1"/>
        </dgm:presLayoutVars>
      </dgm:prSet>
      <dgm:spPr/>
    </dgm:pt>
  </dgm:ptLst>
  <dgm:cxnLst>
    <dgm:cxn modelId="{C02E525D-7C9A-45BA-ADE8-6A3231B32422}" type="presOf" srcId="{D0E21D83-89D0-4D51-B710-BC04B290B061}" destId="{37EE73BE-48D5-4900-8D1E-43883112D3D6}" srcOrd="0" destOrd="0" presId="urn:microsoft.com/office/officeart/2005/8/layout/hProcess9"/>
    <dgm:cxn modelId="{8F3B8C5F-FFE6-40EF-BFF1-B2BE91425D2A}" type="presOf" srcId="{9325E2CD-B1B0-4C5B-9E99-FE0E36724C5C}" destId="{B8BBFC9E-42EA-4836-B231-13D7043503F8}" srcOrd="0" destOrd="0" presId="urn:microsoft.com/office/officeart/2005/8/layout/hProcess9"/>
    <dgm:cxn modelId="{7C575E47-A01B-4DDF-BA7F-496B9D968F31}" type="presOf" srcId="{49655273-267B-4BD8-BF6E-47D59F5AD637}" destId="{796EFFED-D154-42B0-B13E-74CBFD51AC0A}" srcOrd="0" destOrd="0" presId="urn:microsoft.com/office/officeart/2005/8/layout/hProcess9"/>
    <dgm:cxn modelId="{53429468-57D9-4347-B898-1FE7CC78AE2F}" srcId="{9325E2CD-B1B0-4C5B-9E99-FE0E36724C5C}" destId="{D0E21D83-89D0-4D51-B710-BC04B290B061}" srcOrd="1" destOrd="0" parTransId="{A352D278-31E9-4365-A06C-C68128462CDC}" sibTransId="{7C2C1A16-9ADD-43B3-A8E7-F2E26C93AB00}"/>
    <dgm:cxn modelId="{5577B55A-43B2-4AAF-A00D-4B2FCF5F6C12}" srcId="{9325E2CD-B1B0-4C5B-9E99-FE0E36724C5C}" destId="{49655273-267B-4BD8-BF6E-47D59F5AD637}" srcOrd="2" destOrd="0" parTransId="{E40275B4-5DD6-45A6-AB8D-61FB324965F0}" sibTransId="{45869C5F-71BC-4D0C-A11E-94C9867AA737}"/>
    <dgm:cxn modelId="{698F487E-334B-4467-890A-62164A9F2F4B}" srcId="{9325E2CD-B1B0-4C5B-9E99-FE0E36724C5C}" destId="{D0CD5E90-6B49-4C67-BE91-6E107F925AA5}" srcOrd="0" destOrd="0" parTransId="{BFB22BDF-F265-4A8B-9513-C40AE91D2B23}" sibTransId="{C7F1D8DA-9125-4810-9A7D-9EC51AEEFB9B}"/>
    <dgm:cxn modelId="{5596FCBD-96A2-4957-A282-8FAA67821EFB}" type="presOf" srcId="{D0CD5E90-6B49-4C67-BE91-6E107F925AA5}" destId="{21D22788-218D-4DB2-AF9B-903E83787C54}" srcOrd="0" destOrd="0" presId="urn:microsoft.com/office/officeart/2005/8/layout/hProcess9"/>
    <dgm:cxn modelId="{4D189CEF-AC91-412B-85A4-8D99A573366A}" type="presParOf" srcId="{B8BBFC9E-42EA-4836-B231-13D7043503F8}" destId="{2948E6F6-124E-4207-9082-30F0AB960831}" srcOrd="0" destOrd="0" presId="urn:microsoft.com/office/officeart/2005/8/layout/hProcess9"/>
    <dgm:cxn modelId="{511B5CBF-075B-4B72-AEDA-8D19F1351BEC}" type="presParOf" srcId="{B8BBFC9E-42EA-4836-B231-13D7043503F8}" destId="{6612A75C-C656-4958-91FF-47708A88D684}" srcOrd="1" destOrd="0" presId="urn:microsoft.com/office/officeart/2005/8/layout/hProcess9"/>
    <dgm:cxn modelId="{35747B75-78A8-4794-8F7A-FD06ACB2C7A1}" type="presParOf" srcId="{6612A75C-C656-4958-91FF-47708A88D684}" destId="{21D22788-218D-4DB2-AF9B-903E83787C54}" srcOrd="0" destOrd="0" presId="urn:microsoft.com/office/officeart/2005/8/layout/hProcess9"/>
    <dgm:cxn modelId="{7D197204-E18F-41F3-941B-125DCB1EDEAB}" type="presParOf" srcId="{6612A75C-C656-4958-91FF-47708A88D684}" destId="{5E75856B-BCCE-450A-B9C3-CCEFB7006693}" srcOrd="1" destOrd="0" presId="urn:microsoft.com/office/officeart/2005/8/layout/hProcess9"/>
    <dgm:cxn modelId="{D8E557FB-8506-4B0D-A977-643104DF19A9}" type="presParOf" srcId="{6612A75C-C656-4958-91FF-47708A88D684}" destId="{37EE73BE-48D5-4900-8D1E-43883112D3D6}" srcOrd="2" destOrd="0" presId="urn:microsoft.com/office/officeart/2005/8/layout/hProcess9"/>
    <dgm:cxn modelId="{33BE1D07-F320-467C-B835-C7AD62911F33}" type="presParOf" srcId="{6612A75C-C656-4958-91FF-47708A88D684}" destId="{7BF161C3-BE4E-4223-95D1-485529D17A9E}" srcOrd="3" destOrd="0" presId="urn:microsoft.com/office/officeart/2005/8/layout/hProcess9"/>
    <dgm:cxn modelId="{58F09EEE-FD43-4B4E-9507-48F7FF30C095}" type="presParOf" srcId="{6612A75C-C656-4958-91FF-47708A88D684}" destId="{796EFFED-D154-42B0-B13E-74CBFD51AC0A}" srcOrd="4" destOrd="0" presId="urn:microsoft.com/office/officeart/2005/8/layout/hProcess9"/>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DBFE7B-6FE3-4BC8-BA9A-BFF3FAD34A0F}">
      <dsp:nvSpPr>
        <dsp:cNvPr id="0" name=""/>
        <dsp:cNvSpPr/>
      </dsp:nvSpPr>
      <dsp:spPr>
        <a:xfrm>
          <a:off x="684076" y="0"/>
          <a:ext cx="3024336" cy="3024336"/>
        </a:xfrm>
        <a:prstGeom prst="diamond">
          <a:avLst/>
        </a:prstGeom>
        <a:solidFill>
          <a:schemeClr val="accent4">
            <a:lumMod val="20000"/>
            <a:lumOff val="80000"/>
          </a:schemeClr>
        </a:solidFill>
        <a:ln>
          <a:noFill/>
        </a:ln>
        <a:effectLst/>
      </dsp:spPr>
      <dsp:style>
        <a:lnRef idx="0">
          <a:scrgbClr r="0" g="0" b="0"/>
        </a:lnRef>
        <a:fillRef idx="1">
          <a:scrgbClr r="0" g="0" b="0"/>
        </a:fillRef>
        <a:effectRef idx="0">
          <a:scrgbClr r="0" g="0" b="0"/>
        </a:effectRef>
        <a:fontRef idx="minor"/>
      </dsp:style>
    </dsp:sp>
    <dsp:sp modelId="{93A24F89-5330-465D-8587-55DF7E2BAA16}">
      <dsp:nvSpPr>
        <dsp:cNvPr id="0" name=""/>
        <dsp:cNvSpPr/>
      </dsp:nvSpPr>
      <dsp:spPr>
        <a:xfrm>
          <a:off x="971387" y="287311"/>
          <a:ext cx="1179491" cy="1179491"/>
        </a:xfrm>
        <a:prstGeom prst="roundRect">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b="1" kern="1200" dirty="0"/>
            <a:t>Servizi per la Giustizia Minorile</a:t>
          </a:r>
        </a:p>
      </dsp:txBody>
      <dsp:txXfrm>
        <a:off x="971387" y="287311"/>
        <a:ext cx="1179491" cy="1179491"/>
      </dsp:txXfrm>
    </dsp:sp>
    <dsp:sp modelId="{46504E91-E466-4B83-8F53-86975D2B5200}">
      <dsp:nvSpPr>
        <dsp:cNvPr id="0" name=""/>
        <dsp:cNvSpPr/>
      </dsp:nvSpPr>
      <dsp:spPr>
        <a:xfrm>
          <a:off x="2241609" y="287311"/>
          <a:ext cx="1179491" cy="1179491"/>
        </a:xfrm>
        <a:prstGeom prst="roundRect">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b="1" kern="1200" dirty="0"/>
            <a:t>ATS</a:t>
          </a:r>
        </a:p>
      </dsp:txBody>
      <dsp:txXfrm>
        <a:off x="2241609" y="287311"/>
        <a:ext cx="1179491" cy="1179491"/>
      </dsp:txXfrm>
    </dsp:sp>
    <dsp:sp modelId="{41A5D86D-F6BD-4ED2-966E-24F91B5B9181}">
      <dsp:nvSpPr>
        <dsp:cNvPr id="0" name=""/>
        <dsp:cNvSpPr/>
      </dsp:nvSpPr>
      <dsp:spPr>
        <a:xfrm>
          <a:off x="971387" y="1557533"/>
          <a:ext cx="1179491" cy="1179491"/>
        </a:xfrm>
        <a:prstGeom prst="roundRect">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b="1" kern="1200" dirty="0"/>
            <a:t>Comune di Milano</a:t>
          </a:r>
        </a:p>
      </dsp:txBody>
      <dsp:txXfrm>
        <a:off x="971387" y="1557533"/>
        <a:ext cx="1179491" cy="1179491"/>
      </dsp:txXfrm>
    </dsp:sp>
    <dsp:sp modelId="{B64213EB-0A05-4F64-A8A5-2D9D1C9ED1AC}">
      <dsp:nvSpPr>
        <dsp:cNvPr id="0" name=""/>
        <dsp:cNvSpPr/>
      </dsp:nvSpPr>
      <dsp:spPr>
        <a:xfrm>
          <a:off x="2241609" y="1557533"/>
          <a:ext cx="1179491" cy="1179491"/>
        </a:xfrm>
        <a:prstGeom prst="roundRect">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it-IT" sz="1400" b="1" kern="1200" dirty="0"/>
            <a:t>Comunità e Enti del volontariato</a:t>
          </a:r>
        </a:p>
      </dsp:txBody>
      <dsp:txXfrm>
        <a:off x="2241609" y="1557533"/>
        <a:ext cx="1179491" cy="11794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48E6F6-124E-4207-9082-30F0AB960831}">
      <dsp:nvSpPr>
        <dsp:cNvPr id="0" name=""/>
        <dsp:cNvSpPr/>
      </dsp:nvSpPr>
      <dsp:spPr>
        <a:xfrm>
          <a:off x="286231" y="0"/>
          <a:ext cx="3243960" cy="2780928"/>
        </a:xfrm>
        <a:prstGeom prst="rightArrow">
          <a:avLst/>
        </a:prstGeom>
        <a:solidFill>
          <a:schemeClr val="accent3">
            <a:lumMod val="40000"/>
            <a:lumOff val="60000"/>
          </a:schemeClr>
        </a:solidFill>
        <a:ln>
          <a:noFill/>
        </a:ln>
        <a:effectLst/>
      </dsp:spPr>
      <dsp:style>
        <a:lnRef idx="0">
          <a:scrgbClr r="0" g="0" b="0"/>
        </a:lnRef>
        <a:fillRef idx="1">
          <a:scrgbClr r="0" g="0" b="0"/>
        </a:fillRef>
        <a:effectRef idx="0">
          <a:scrgbClr r="0" g="0" b="0"/>
        </a:effectRef>
        <a:fontRef idx="minor"/>
      </dsp:style>
    </dsp:sp>
    <dsp:sp modelId="{21D22788-218D-4DB2-AF9B-903E83787C54}">
      <dsp:nvSpPr>
        <dsp:cNvPr id="0" name=""/>
        <dsp:cNvSpPr/>
      </dsp:nvSpPr>
      <dsp:spPr>
        <a:xfrm>
          <a:off x="129326" y="834278"/>
          <a:ext cx="1144927" cy="1112371"/>
        </a:xfrm>
        <a:prstGeom prst="roundRect">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b="1" kern="1200" dirty="0"/>
            <a:t>Dall’ottica del criterio d’accesso</a:t>
          </a:r>
        </a:p>
      </dsp:txBody>
      <dsp:txXfrm>
        <a:off x="129326" y="834278"/>
        <a:ext cx="1144927" cy="1112371"/>
      </dsp:txXfrm>
    </dsp:sp>
    <dsp:sp modelId="{37EE73BE-48D5-4900-8D1E-43883112D3D6}">
      <dsp:nvSpPr>
        <dsp:cNvPr id="0" name=""/>
        <dsp:cNvSpPr/>
      </dsp:nvSpPr>
      <dsp:spPr>
        <a:xfrm>
          <a:off x="1335748" y="834278"/>
          <a:ext cx="1144927" cy="1112371"/>
        </a:xfrm>
        <a:prstGeom prst="roundRect">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b="1" kern="1200" dirty="0">
              <a:solidFill>
                <a:schemeClr val="bg1"/>
              </a:solidFill>
            </a:rPr>
            <a:t>All’ottica della cura della persona</a:t>
          </a:r>
        </a:p>
      </dsp:txBody>
      <dsp:txXfrm>
        <a:off x="1335748" y="834278"/>
        <a:ext cx="1144927" cy="1112371"/>
      </dsp:txXfrm>
    </dsp:sp>
    <dsp:sp modelId="{796EFFED-D154-42B0-B13E-74CBFD51AC0A}">
      <dsp:nvSpPr>
        <dsp:cNvPr id="0" name=""/>
        <dsp:cNvSpPr/>
      </dsp:nvSpPr>
      <dsp:spPr>
        <a:xfrm>
          <a:off x="2542170" y="834278"/>
          <a:ext cx="1144927" cy="1112371"/>
        </a:xfrm>
        <a:prstGeom prst="roundRect">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it-IT" sz="1500" b="1" kern="1200" dirty="0"/>
            <a:t>Garantire continuità dei percorsi</a:t>
          </a:r>
        </a:p>
      </dsp:txBody>
      <dsp:txXfrm>
        <a:off x="2542170" y="834278"/>
        <a:ext cx="1144927" cy="1112371"/>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347" cy="496491"/>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51342" y="0"/>
            <a:ext cx="2946347" cy="496491"/>
          </a:xfrm>
          <a:prstGeom prst="rect">
            <a:avLst/>
          </a:prstGeom>
        </p:spPr>
        <p:txBody>
          <a:bodyPr vert="horz" lIns="91440" tIns="45720" rIns="91440" bIns="45720" rtlCol="0"/>
          <a:lstStyle>
            <a:lvl1pPr algn="r">
              <a:defRPr sz="1200"/>
            </a:lvl1pPr>
          </a:lstStyle>
          <a:p>
            <a:fld id="{05FC6063-2764-4365-A993-8C47F5710E79}" type="datetimeFigureOut">
              <a:rPr lang="it-IT" smtClean="0"/>
              <a:pPr/>
              <a:t>28/06/2019</a:t>
            </a:fld>
            <a:endParaRPr lang="it-IT"/>
          </a:p>
        </p:txBody>
      </p:sp>
      <p:sp>
        <p:nvSpPr>
          <p:cNvPr id="4" name="Segnaposto piè di pagina 3"/>
          <p:cNvSpPr>
            <a:spLocks noGrp="1"/>
          </p:cNvSpPr>
          <p:nvPr>
            <p:ph type="ftr" sz="quarter" idx="2"/>
          </p:nvPr>
        </p:nvSpPr>
        <p:spPr>
          <a:xfrm>
            <a:off x="0" y="9431599"/>
            <a:ext cx="2946347" cy="496491"/>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51342" y="9431599"/>
            <a:ext cx="2946347" cy="496491"/>
          </a:xfrm>
          <a:prstGeom prst="rect">
            <a:avLst/>
          </a:prstGeom>
        </p:spPr>
        <p:txBody>
          <a:bodyPr vert="horz" lIns="91440" tIns="45720" rIns="91440" bIns="45720" rtlCol="0" anchor="b"/>
          <a:lstStyle>
            <a:lvl1pPr algn="r">
              <a:defRPr sz="1200"/>
            </a:lvl1pPr>
          </a:lstStyle>
          <a:p>
            <a:fld id="{A157DB91-E5E8-49A8-A8CE-83C052E2D35F}" type="slidenum">
              <a:rPr lang="it-IT" smtClean="0"/>
              <a:pPr/>
              <a:t>‹N›</a:t>
            </a:fld>
            <a:endParaRPr lang="it-IT"/>
          </a:p>
        </p:txBody>
      </p:sp>
    </p:spTree>
    <p:extLst>
      <p:ext uri="{BB962C8B-B14F-4D97-AF65-F5344CB8AC3E}">
        <p14:creationId xmlns:p14="http://schemas.microsoft.com/office/powerpoint/2010/main" val="37386319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347" cy="496491"/>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1342" y="0"/>
            <a:ext cx="2946347" cy="496491"/>
          </a:xfrm>
          <a:prstGeom prst="rect">
            <a:avLst/>
          </a:prstGeom>
        </p:spPr>
        <p:txBody>
          <a:bodyPr vert="horz" lIns="91440" tIns="45720" rIns="91440" bIns="45720" rtlCol="0"/>
          <a:lstStyle>
            <a:lvl1pPr algn="r">
              <a:defRPr sz="1200"/>
            </a:lvl1pPr>
          </a:lstStyle>
          <a:p>
            <a:fld id="{A5FD51C0-2C42-4091-850F-03D124DBA9F4}" type="datetimeFigureOut">
              <a:rPr lang="it-IT" smtClean="0"/>
              <a:pPr/>
              <a:t>28/06/2019</a:t>
            </a:fld>
            <a:endParaRPr lang="it-IT"/>
          </a:p>
        </p:txBody>
      </p:sp>
      <p:sp>
        <p:nvSpPr>
          <p:cNvPr id="4" name="Segnaposto immagine diapositiva 3"/>
          <p:cNvSpPr>
            <a:spLocks noGrp="1" noRot="1" noChangeAspect="1"/>
          </p:cNvSpPr>
          <p:nvPr>
            <p:ph type="sldImg" idx="2"/>
          </p:nvPr>
        </p:nvSpPr>
        <p:spPr>
          <a:xfrm>
            <a:off x="917575" y="744538"/>
            <a:ext cx="4964113" cy="37242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927" y="4716661"/>
            <a:ext cx="5439410" cy="4468416"/>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31599"/>
            <a:ext cx="2946347" cy="496491"/>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1342" y="9431599"/>
            <a:ext cx="2946347" cy="496491"/>
          </a:xfrm>
          <a:prstGeom prst="rect">
            <a:avLst/>
          </a:prstGeom>
        </p:spPr>
        <p:txBody>
          <a:bodyPr vert="horz" lIns="91440" tIns="45720" rIns="91440" bIns="45720" rtlCol="0" anchor="b"/>
          <a:lstStyle>
            <a:lvl1pPr algn="r">
              <a:defRPr sz="1200"/>
            </a:lvl1pPr>
          </a:lstStyle>
          <a:p>
            <a:fld id="{03784941-2250-4704-AC81-3C7BD4F39080}" type="slidenum">
              <a:rPr lang="it-IT" smtClean="0"/>
              <a:pPr/>
              <a:t>‹N›</a:t>
            </a:fld>
            <a:endParaRPr lang="it-IT"/>
          </a:p>
        </p:txBody>
      </p:sp>
    </p:spTree>
    <p:extLst>
      <p:ext uri="{BB962C8B-B14F-4D97-AF65-F5344CB8AC3E}">
        <p14:creationId xmlns:p14="http://schemas.microsoft.com/office/powerpoint/2010/main" val="5015741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fld id="{03784941-2250-4704-AC81-3C7BD4F39080}" type="slidenum">
              <a:rPr lang="it-IT" smtClean="0"/>
              <a:pPr/>
              <a:t>1</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03784941-2250-4704-AC81-3C7BD4F39080}" type="slidenum">
              <a:rPr lang="it-IT" smtClean="0"/>
              <a:pPr/>
              <a:t>3</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170B3E91-52D3-4870-8889-1E424B528FC2}" type="datetimeFigureOut">
              <a:rPr lang="it-IT" smtClean="0"/>
              <a:pPr/>
              <a:t>28/06/2019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C24B1E9-2A14-4E44-A874-5F7759BC334D}"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170B3E91-52D3-4870-8889-1E424B528FC2}" type="datetimeFigureOut">
              <a:rPr lang="it-IT" smtClean="0"/>
              <a:pPr/>
              <a:t>28/06/2019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C24B1E9-2A14-4E44-A874-5F7759BC334D}"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170B3E91-52D3-4870-8889-1E424B528FC2}" type="datetimeFigureOut">
              <a:rPr lang="it-IT" smtClean="0"/>
              <a:pPr/>
              <a:t>28/06/2019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C24B1E9-2A14-4E44-A874-5F7759BC334D}"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pic>
        <p:nvPicPr>
          <p:cNvPr id="1026" name="Picture 2" descr="FseBeneficiari_Testata_Banner"/>
          <p:cNvPicPr>
            <a:picLocks noChangeAspect="1" noChangeArrowheads="1"/>
          </p:cNvPicPr>
          <p:nvPr userDrawn="1"/>
        </p:nvPicPr>
        <p:blipFill>
          <a:blip r:embed="rId2" cstate="print"/>
          <a:srcRect l="5913" t="22034" r="6154" b="8559"/>
          <a:stretch>
            <a:fillRect/>
          </a:stretch>
        </p:blipFill>
        <p:spPr bwMode="auto">
          <a:xfrm>
            <a:off x="1907704" y="188640"/>
            <a:ext cx="5328592" cy="792088"/>
          </a:xfrm>
          <a:prstGeom prst="rect">
            <a:avLst/>
          </a:prstGeom>
          <a:noFill/>
          <a:ln w="9525">
            <a:noFill/>
            <a:miter lim="800000"/>
            <a:headEnd/>
            <a:tailEnd/>
          </a:ln>
        </p:spPr>
      </p:pic>
      <p:pic>
        <p:nvPicPr>
          <p:cNvPr id="3" name="Immagine 2"/>
          <p:cNvPicPr/>
          <p:nvPr userDrawn="1"/>
        </p:nvPicPr>
        <p:blipFill>
          <a:blip r:embed="rId3" cstate="print"/>
          <a:srcRect/>
          <a:stretch>
            <a:fillRect/>
          </a:stretch>
        </p:blipFill>
        <p:spPr bwMode="auto">
          <a:xfrm>
            <a:off x="107504" y="6048375"/>
            <a:ext cx="1524000" cy="809625"/>
          </a:xfrm>
          <a:prstGeom prst="rect">
            <a:avLst/>
          </a:prstGeom>
          <a:solidFill>
            <a:srgbClr val="FFFFFF"/>
          </a:solidFill>
          <a:ln w="9525">
            <a:noFill/>
            <a:miter lim="800000"/>
            <a:headEnd/>
            <a:tailEnd/>
          </a:ln>
        </p:spPr>
      </p:pic>
      <p:sp>
        <p:nvSpPr>
          <p:cNvPr id="4" name="Titolo 1"/>
          <p:cNvSpPr txBox="1">
            <a:spLocks/>
          </p:cNvSpPr>
          <p:nvPr userDrawn="1"/>
        </p:nvSpPr>
        <p:spPr>
          <a:xfrm>
            <a:off x="6876256" y="6237312"/>
            <a:ext cx="1944216" cy="476672"/>
          </a:xfrm>
          <a:prstGeom prst="rect">
            <a:avLst/>
          </a:prstGeom>
        </p:spPr>
        <p:txBody>
          <a:bodyPr vert="horz" lIns="91440" tIns="45720" rIns="91440" bIns="45720" rtlCol="0" anchor="ctr">
            <a:normAutofit fontScale="975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it-IT" b="1" i="0" u="none" strike="noStrike" kern="1200" cap="none" spc="0" normalizeH="0" baseline="0" noProof="0" dirty="0" err="1">
                <a:ln>
                  <a:noFill/>
                </a:ln>
                <a:solidFill>
                  <a:schemeClr val="accent4"/>
                </a:solidFill>
                <a:effectLst/>
                <a:uLnTx/>
                <a:uFillTx/>
                <a:latin typeface="+mj-lt"/>
                <a:ea typeface="+mj-ea"/>
                <a:cs typeface="+mj-cs"/>
              </a:rPr>
              <a:t>SmART</a:t>
            </a:r>
            <a:endParaRPr kumimoji="0" lang="it-IT" b="1" i="0" u="none" strike="noStrike" kern="1200" cap="none" spc="0" normalizeH="0" baseline="0" noProof="0" dirty="0">
              <a:ln>
                <a:noFill/>
              </a:ln>
              <a:solidFill>
                <a:schemeClr val="accent4"/>
              </a:solidFill>
              <a:effectLst/>
              <a:uLnTx/>
              <a:uFillTx/>
              <a:latin typeface="+mj-lt"/>
              <a:ea typeface="+mj-ea"/>
              <a:cs typeface="+mj-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170B3E91-52D3-4870-8889-1E424B528FC2}" type="datetimeFigureOut">
              <a:rPr lang="it-IT" smtClean="0"/>
              <a:pPr/>
              <a:t>28/06/2019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C24B1E9-2A14-4E44-A874-5F7759BC334D}"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170B3E91-52D3-4870-8889-1E424B528FC2}" type="datetimeFigureOut">
              <a:rPr lang="it-IT" smtClean="0"/>
              <a:pPr/>
              <a:t>28/06/2019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0C24B1E9-2A14-4E44-A874-5F7759BC334D}"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170B3E91-52D3-4870-8889-1E424B528FC2}" type="datetimeFigureOut">
              <a:rPr lang="it-IT" smtClean="0"/>
              <a:pPr/>
              <a:t>28/06/2019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0C24B1E9-2A14-4E44-A874-5F7759BC334D}"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170B3E91-52D3-4870-8889-1E424B528FC2}" type="datetimeFigureOut">
              <a:rPr lang="it-IT" smtClean="0"/>
              <a:pPr/>
              <a:t>28/06/2019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0C24B1E9-2A14-4E44-A874-5F7759BC334D}"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170B3E91-52D3-4870-8889-1E424B528FC2}" type="datetimeFigureOut">
              <a:rPr lang="it-IT" smtClean="0"/>
              <a:pPr/>
              <a:t>28/06/2019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0C24B1E9-2A14-4E44-A874-5F7759BC334D}"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170B3E91-52D3-4870-8889-1E424B528FC2}" type="datetimeFigureOut">
              <a:rPr lang="it-IT" smtClean="0"/>
              <a:pPr/>
              <a:t>28/06/2019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0C24B1E9-2A14-4E44-A874-5F7759BC334D}"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170B3E91-52D3-4870-8889-1E424B528FC2}" type="datetimeFigureOut">
              <a:rPr lang="it-IT" smtClean="0"/>
              <a:pPr/>
              <a:t>28/06/2019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0C24B1E9-2A14-4E44-A874-5F7759BC334D}"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0B3E91-52D3-4870-8889-1E424B528FC2}" type="datetimeFigureOut">
              <a:rPr lang="it-IT" smtClean="0"/>
              <a:pPr/>
              <a:t>28/06/2019</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24B1E9-2A14-4E44-A874-5F7759BC334D}"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asellaDiTesto 22"/>
          <p:cNvSpPr txBox="1"/>
          <p:nvPr/>
        </p:nvSpPr>
        <p:spPr>
          <a:xfrm>
            <a:off x="467544" y="1124745"/>
            <a:ext cx="8064896" cy="4536503"/>
          </a:xfrm>
          <a:prstGeom prst="rect">
            <a:avLst/>
          </a:prstGeom>
          <a:noFill/>
        </p:spPr>
        <p:txBody>
          <a:bodyPr wrap="square" rtlCol="0">
            <a:spAutoFit/>
          </a:bodyPr>
          <a:lstStyle/>
          <a:p>
            <a:pPr algn="ctr">
              <a:spcAft>
                <a:spcPts val="1200"/>
              </a:spcAft>
            </a:pPr>
            <a:r>
              <a:rPr lang="it-IT" sz="2800" b="1" dirty="0" err="1">
                <a:solidFill>
                  <a:schemeClr val="accent4"/>
                </a:solidFill>
                <a:effectLst>
                  <a:outerShdw blurRad="38100" dist="38100" dir="2700000" algn="tl">
                    <a:srgbClr val="000000">
                      <a:alpha val="43137"/>
                    </a:srgbClr>
                  </a:outerShdw>
                </a:effectLst>
              </a:rPr>
              <a:t>SmART</a:t>
            </a:r>
            <a:r>
              <a:rPr lang="it-IT" sz="2800" b="1" dirty="0">
                <a:solidFill>
                  <a:schemeClr val="accent4"/>
                </a:solidFill>
                <a:effectLst>
                  <a:outerShdw blurRad="38100" dist="38100" dir="2700000" algn="tl">
                    <a:srgbClr val="000000">
                      <a:alpha val="43137"/>
                    </a:srgbClr>
                  </a:outerShdw>
                </a:effectLst>
              </a:rPr>
              <a:t> – Servizi Minori Ambito Rete Territoriale milanese</a:t>
            </a:r>
            <a:endParaRPr lang="it-IT" sz="2800" i="1" dirty="0">
              <a:solidFill>
                <a:schemeClr val="accent4"/>
              </a:solidFill>
            </a:endParaRPr>
          </a:p>
          <a:p>
            <a:pPr>
              <a:spcAft>
                <a:spcPts val="1200"/>
              </a:spcAft>
            </a:pPr>
            <a:r>
              <a:rPr lang="it-IT" i="1" dirty="0"/>
              <a:t>Processo di co-progettazione:</a:t>
            </a:r>
            <a:r>
              <a:rPr lang="it-IT" dirty="0"/>
              <a:t> Direzione USSM Milano e CPA</a:t>
            </a:r>
            <a:endParaRPr lang="it-IT" dirty="0">
              <a:solidFill>
                <a:srgbClr val="FF0000"/>
              </a:solidFill>
            </a:endParaRPr>
          </a:p>
          <a:p>
            <a:pPr>
              <a:spcAft>
                <a:spcPts val="600"/>
              </a:spcAft>
            </a:pPr>
            <a:r>
              <a:rPr lang="it-IT" i="1" dirty="0"/>
              <a:t>Partner effettivi: Associazione</a:t>
            </a:r>
            <a:r>
              <a:rPr lang="it-IT" dirty="0"/>
              <a:t> Comunità Nuova, Casa della Carità, Associazione </a:t>
            </a:r>
            <a:r>
              <a:rPr lang="it-IT" dirty="0" err="1"/>
              <a:t>Kayros</a:t>
            </a:r>
            <a:r>
              <a:rPr lang="it-IT" dirty="0"/>
              <a:t>, Cooperativa Sociale Crinali, Cooperativa Sociale La Strada, Fondazione </a:t>
            </a:r>
            <a:r>
              <a:rPr lang="it-IT" dirty="0" err="1"/>
              <a:t>Eris</a:t>
            </a:r>
            <a:r>
              <a:rPr lang="it-IT" dirty="0"/>
              <a:t>, Consorzio </a:t>
            </a:r>
            <a:r>
              <a:rPr lang="it-IT" dirty="0" err="1"/>
              <a:t>SiR</a:t>
            </a:r>
            <a:endParaRPr lang="it-IT" dirty="0"/>
          </a:p>
          <a:p>
            <a:pPr>
              <a:spcAft>
                <a:spcPts val="1200"/>
              </a:spcAft>
            </a:pPr>
            <a:r>
              <a:rPr lang="it-IT" i="1" dirty="0"/>
              <a:t>Partner associati:</a:t>
            </a:r>
            <a:r>
              <a:rPr lang="it-IT" dirty="0"/>
              <a:t> Comune di Milano, ATS, Associazione Agevolando, Associazione In Volo, Associazione I </a:t>
            </a:r>
            <a:r>
              <a:rPr lang="it-IT" dirty="0" err="1"/>
              <a:t>Tetragonauti</a:t>
            </a:r>
            <a:endParaRPr lang="it-IT" dirty="0"/>
          </a:p>
          <a:p>
            <a:pPr>
              <a:spcAft>
                <a:spcPts val="1200"/>
              </a:spcAft>
            </a:pPr>
            <a:r>
              <a:rPr lang="it-IT" dirty="0"/>
              <a:t>Connessioni di rete: Enti di volontariato, rete dei Centri di Aggregazione Giovanile di Milano</a:t>
            </a:r>
          </a:p>
          <a:p>
            <a:endParaRPr lang="it-IT" sz="400" i="1" dirty="0"/>
          </a:p>
          <a:p>
            <a:r>
              <a:rPr lang="it-IT" i="1" dirty="0"/>
              <a:t>Contesto: </a:t>
            </a:r>
            <a:r>
              <a:rPr lang="it-IT" dirty="0"/>
              <a:t>interventi a sostegno dei giovani in carico a USSM (anche collocati in IPM) presenti sul territorio della città di Milano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a 2"/>
          <p:cNvGraphicFramePr/>
          <p:nvPr/>
        </p:nvGraphicFramePr>
        <p:xfrm>
          <a:off x="1115616" y="1556792"/>
          <a:ext cx="4392488" cy="3024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ttangolo 3"/>
          <p:cNvSpPr/>
          <p:nvPr/>
        </p:nvSpPr>
        <p:spPr>
          <a:xfrm>
            <a:off x="4716016" y="2204864"/>
            <a:ext cx="1224136" cy="576064"/>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b="1" dirty="0"/>
              <a:t>Vulnerabilità</a:t>
            </a:r>
          </a:p>
        </p:txBody>
      </p:sp>
      <p:sp>
        <p:nvSpPr>
          <p:cNvPr id="5" name="Rettangolo 4"/>
          <p:cNvSpPr/>
          <p:nvPr/>
        </p:nvSpPr>
        <p:spPr>
          <a:xfrm>
            <a:off x="395536" y="1700808"/>
            <a:ext cx="1512168" cy="576064"/>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b="1" dirty="0"/>
              <a:t>Reato come sintomo di un disagio evolutivo</a:t>
            </a:r>
          </a:p>
        </p:txBody>
      </p:sp>
      <p:sp>
        <p:nvSpPr>
          <p:cNvPr id="6" name="Rettangolo 5"/>
          <p:cNvSpPr/>
          <p:nvPr/>
        </p:nvSpPr>
        <p:spPr>
          <a:xfrm>
            <a:off x="1331640" y="4509120"/>
            <a:ext cx="1728192" cy="432048"/>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b="1" dirty="0"/>
              <a:t>Reinserimento sul territorio</a:t>
            </a:r>
          </a:p>
        </p:txBody>
      </p:sp>
      <p:sp>
        <p:nvSpPr>
          <p:cNvPr id="7" name="Segnaposto contenuto 4"/>
          <p:cNvSpPr txBox="1">
            <a:spLocks/>
          </p:cNvSpPr>
          <p:nvPr/>
        </p:nvSpPr>
        <p:spPr>
          <a:xfrm>
            <a:off x="323528" y="980728"/>
            <a:ext cx="8518525" cy="358775"/>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it-IT" sz="2800" b="1" i="0" u="none" strike="noStrike" kern="1200" cap="none" spc="0" normalizeH="0" baseline="0" noProof="0" dirty="0">
                <a:ln>
                  <a:noFill/>
                </a:ln>
                <a:solidFill>
                  <a:schemeClr val="accent4"/>
                </a:solidFill>
                <a:uLnTx/>
                <a:uFillTx/>
                <a:latin typeface="+mn-lt"/>
                <a:ea typeface="+mn-ea"/>
                <a:cs typeface="+mn-cs"/>
              </a:rPr>
              <a:t>La collaborazione con i servizi del territorio</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it-IT" sz="2800" b="0" i="0" u="none" strike="noStrike" kern="1200" cap="none" spc="0" normalizeH="0" baseline="0" noProof="0" dirty="0">
              <a:ln>
                <a:noFill/>
              </a:ln>
              <a:solidFill>
                <a:schemeClr val="accent4"/>
              </a:solidFill>
              <a:uLnTx/>
              <a:uFillTx/>
              <a:latin typeface="+mn-lt"/>
              <a:ea typeface="+mn-ea"/>
              <a:cs typeface="+mn-cs"/>
            </a:endParaRPr>
          </a:p>
        </p:txBody>
      </p:sp>
      <p:graphicFrame>
        <p:nvGraphicFramePr>
          <p:cNvPr id="8" name="Diagramma 7"/>
          <p:cNvGraphicFramePr/>
          <p:nvPr/>
        </p:nvGraphicFramePr>
        <p:xfrm>
          <a:off x="4716016" y="4077072"/>
          <a:ext cx="3816424" cy="278092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Risultati immagini per carta dixit ponte arcobaleno"/>
          <p:cNvPicPr>
            <a:picLocks noChangeAspect="1" noChangeArrowheads="1"/>
          </p:cNvPicPr>
          <p:nvPr/>
        </p:nvPicPr>
        <p:blipFill>
          <a:blip r:embed="rId3" cstate="print"/>
          <a:srcRect t="14494"/>
          <a:stretch>
            <a:fillRect/>
          </a:stretch>
        </p:blipFill>
        <p:spPr bwMode="auto">
          <a:xfrm rot="567350">
            <a:off x="6592227" y="4618576"/>
            <a:ext cx="1491729" cy="1925319"/>
          </a:xfrm>
          <a:prstGeom prst="rect">
            <a:avLst/>
          </a:prstGeom>
          <a:noFill/>
        </p:spPr>
      </p:pic>
      <p:sp>
        <p:nvSpPr>
          <p:cNvPr id="4" name="Segnaposto contenuto 4"/>
          <p:cNvSpPr>
            <a:spLocks noGrp="1"/>
          </p:cNvSpPr>
          <p:nvPr>
            <p:ph idx="4294967295"/>
          </p:nvPr>
        </p:nvSpPr>
        <p:spPr>
          <a:xfrm>
            <a:off x="467544" y="1052736"/>
            <a:ext cx="8229600" cy="504056"/>
          </a:xfrm>
        </p:spPr>
        <p:txBody>
          <a:bodyPr>
            <a:noAutofit/>
          </a:bodyPr>
          <a:lstStyle/>
          <a:p>
            <a:pPr algn="ctr">
              <a:buNone/>
            </a:pPr>
            <a:r>
              <a:rPr lang="it-IT" sz="2800" b="1" dirty="0">
                <a:solidFill>
                  <a:schemeClr val="accent4"/>
                </a:solidFill>
              </a:rPr>
              <a:t>Ruolo dell’agente di rete </a:t>
            </a:r>
          </a:p>
          <a:p>
            <a:pPr algn="ctr">
              <a:spcBef>
                <a:spcPts val="0"/>
              </a:spcBef>
              <a:buNone/>
            </a:pPr>
            <a:endParaRPr lang="it-IT" sz="2800" dirty="0"/>
          </a:p>
          <a:p>
            <a:pPr algn="ctr">
              <a:buNone/>
            </a:pPr>
            <a:endParaRPr lang="it-IT" sz="2800" dirty="0"/>
          </a:p>
        </p:txBody>
      </p:sp>
      <p:sp>
        <p:nvSpPr>
          <p:cNvPr id="9" name="CasellaDiTesto 8"/>
          <p:cNvSpPr txBox="1"/>
          <p:nvPr/>
        </p:nvSpPr>
        <p:spPr>
          <a:xfrm>
            <a:off x="2987824" y="1628800"/>
            <a:ext cx="5688632" cy="738664"/>
          </a:xfrm>
          <a:prstGeom prst="rect">
            <a:avLst/>
          </a:prstGeom>
          <a:noFill/>
        </p:spPr>
        <p:txBody>
          <a:bodyPr wrap="square" rtlCol="0">
            <a:spAutoFit/>
          </a:bodyPr>
          <a:lstStyle/>
          <a:p>
            <a:r>
              <a:rPr lang="it-IT" sz="1400" dirty="0"/>
              <a:t>Regione Lombardia  promuove la sperimentazione di una figura educativa dedicata alla connessione tra l’interno degli Istituti di Pena e il contesto territoriale. </a:t>
            </a:r>
          </a:p>
        </p:txBody>
      </p:sp>
      <p:sp>
        <p:nvSpPr>
          <p:cNvPr id="11" name="Freccia a destra 10"/>
          <p:cNvSpPr/>
          <p:nvPr/>
        </p:nvSpPr>
        <p:spPr>
          <a:xfrm>
            <a:off x="683568" y="1556792"/>
            <a:ext cx="1656184" cy="1008112"/>
          </a:xfrm>
          <a:prstGeom prst="rightArrow">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l.r. 8/2005</a:t>
            </a:r>
          </a:p>
        </p:txBody>
      </p:sp>
      <p:sp>
        <p:nvSpPr>
          <p:cNvPr id="12" name="CasellaDiTesto 11"/>
          <p:cNvSpPr txBox="1"/>
          <p:nvPr/>
        </p:nvSpPr>
        <p:spPr>
          <a:xfrm>
            <a:off x="2987824" y="2348880"/>
            <a:ext cx="5688632" cy="1169551"/>
          </a:xfrm>
          <a:prstGeom prst="rect">
            <a:avLst/>
          </a:prstGeom>
          <a:noFill/>
        </p:spPr>
        <p:txBody>
          <a:bodyPr wrap="square" rtlCol="0">
            <a:spAutoFit/>
          </a:bodyPr>
          <a:lstStyle/>
          <a:p>
            <a:r>
              <a:rPr lang="it-IT" sz="1400" dirty="0"/>
              <a:t>Tale figura negli anni è stata finanziata attraverso diversi strumenti e ha garantito il collegamento tra carcere e territorio dedicando particolare attenzione ai percorsi dei detenuti prossimi alle dimissioni, alle persone con particolari fragilità e condizioni di vulnerabilità quali la mancanza di documenti per i detenuti stranieri.</a:t>
            </a:r>
          </a:p>
        </p:txBody>
      </p:sp>
      <p:sp>
        <p:nvSpPr>
          <p:cNvPr id="13" name="CasellaDiTesto 12"/>
          <p:cNvSpPr txBox="1"/>
          <p:nvPr/>
        </p:nvSpPr>
        <p:spPr>
          <a:xfrm>
            <a:off x="2987824" y="3501008"/>
            <a:ext cx="5760640" cy="1384995"/>
          </a:xfrm>
          <a:prstGeom prst="rect">
            <a:avLst/>
          </a:prstGeom>
          <a:noFill/>
        </p:spPr>
        <p:txBody>
          <a:bodyPr wrap="square" rtlCol="0">
            <a:spAutoFit/>
          </a:bodyPr>
          <a:lstStyle/>
          <a:p>
            <a:r>
              <a:rPr lang="it-IT" sz="1400" dirty="0"/>
              <a:t>In ambito minorile gli agenti di rete svolgono una funzione educativa di supporto ai Servizi Sociali e all’IPM nel dare concretezza ai progetti educativi dei giovani. Il lavoro svolto prevede la presa in carico educativa individualizzata finalizzata alla definizione delle leve educative utili per la riattivazione di un percorso evolutivo positivo.</a:t>
            </a:r>
          </a:p>
          <a:p>
            <a:endParaRPr lang="it-IT" sz="1400" dirty="0"/>
          </a:p>
        </p:txBody>
      </p:sp>
      <p:sp>
        <p:nvSpPr>
          <p:cNvPr id="15" name="Freccia a destra 14"/>
          <p:cNvSpPr/>
          <p:nvPr/>
        </p:nvSpPr>
        <p:spPr>
          <a:xfrm>
            <a:off x="683568" y="3573016"/>
            <a:ext cx="1656184" cy="1008112"/>
          </a:xfrm>
          <a:prstGeom prst="rightArrow">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minorile</a:t>
            </a:r>
          </a:p>
        </p:txBody>
      </p:sp>
      <p:sp>
        <p:nvSpPr>
          <p:cNvPr id="8" name="CasellaDiTesto 7"/>
          <p:cNvSpPr txBox="1"/>
          <p:nvPr/>
        </p:nvSpPr>
        <p:spPr>
          <a:xfrm>
            <a:off x="1835696" y="5013176"/>
            <a:ext cx="5112568" cy="1200329"/>
          </a:xfrm>
          <a:prstGeom prst="rect">
            <a:avLst/>
          </a:prstGeom>
          <a:noFill/>
        </p:spPr>
        <p:txBody>
          <a:bodyPr wrap="square" rtlCol="0">
            <a:spAutoFit/>
          </a:bodyPr>
          <a:lstStyle/>
          <a:p>
            <a:pPr>
              <a:buFont typeface="Arial" pitchFamily="34" charset="0"/>
              <a:buChar char="•"/>
            </a:pPr>
            <a:r>
              <a:rPr lang="it-IT" dirty="0"/>
              <a:t> connessione con le risorse del territorio</a:t>
            </a:r>
          </a:p>
          <a:p>
            <a:pPr>
              <a:buFont typeface="Arial" pitchFamily="34" charset="0"/>
              <a:buChar char="•"/>
            </a:pPr>
            <a:r>
              <a:rPr lang="it-IT" dirty="0"/>
              <a:t> sguardo verso il futuro</a:t>
            </a:r>
          </a:p>
          <a:p>
            <a:pPr>
              <a:buFont typeface="Arial" pitchFamily="34" charset="0"/>
              <a:buChar char="•"/>
            </a:pPr>
            <a:r>
              <a:rPr lang="it-IT" dirty="0"/>
              <a:t> funzione ponte per garantire la continuità con i percorsi post penale</a:t>
            </a:r>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325</TotalTime>
  <Words>310</Words>
  <Application>Microsoft Office PowerPoint</Application>
  <PresentationFormat>Presentazione su schermo (4:3)</PresentationFormat>
  <Paragraphs>29</Paragraphs>
  <Slides>3</Slides>
  <Notes>2</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3</vt:i4>
      </vt:variant>
    </vt:vector>
  </HeadingPairs>
  <TitlesOfParts>
    <vt:vector size="6" baseType="lpstr">
      <vt:lpstr>Arial</vt:lpstr>
      <vt:lpstr>Calibri</vt:lpstr>
      <vt:lpstr>Tema di Office</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SILVIA COLOMBO</dc:creator>
  <cp:lastModifiedBy>Claudia Andreoli</cp:lastModifiedBy>
  <cp:revision>49</cp:revision>
  <dcterms:created xsi:type="dcterms:W3CDTF">2019-06-24T09:36:42Z</dcterms:created>
  <dcterms:modified xsi:type="dcterms:W3CDTF">2019-06-28T14:12:29Z</dcterms:modified>
</cp:coreProperties>
</file>