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88" r:id="rId2"/>
    <p:sldId id="290" r:id="rId3"/>
    <p:sldId id="292" r:id="rId4"/>
    <p:sldId id="280" r:id="rId5"/>
    <p:sldId id="281" r:id="rId6"/>
    <p:sldId id="282" r:id="rId7"/>
    <p:sldId id="283" r:id="rId8"/>
    <p:sldId id="284" r:id="rId9"/>
    <p:sldId id="285" r:id="rId10"/>
    <p:sldId id="286" r:id="rId11"/>
    <p:sldId id="287" r:id="rId12"/>
    <p:sldId id="259" r:id="rId13"/>
    <p:sldId id="269" r:id="rId14"/>
    <p:sldId id="271" r:id="rId15"/>
    <p:sldId id="272" r:id="rId16"/>
    <p:sldId id="273" r:id="rId17"/>
    <p:sldId id="274" r:id="rId18"/>
    <p:sldId id="275" r:id="rId19"/>
    <p:sldId id="276" r:id="rId20"/>
    <p:sldId id="277" r:id="rId21"/>
  </p:sldIdLst>
  <p:sldSz cx="9144000" cy="6858000" type="screen4x3"/>
  <p:notesSz cx="6810375" cy="9942513"/>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86A2E"/>
    <a:srgbClr val="6C6B72"/>
    <a:srgbClr val="3B3D44"/>
    <a:srgbClr val="BEAA3B"/>
    <a:srgbClr val="928D86"/>
    <a:srgbClr val="646463"/>
    <a:srgbClr val="8D8378"/>
    <a:srgbClr val="767675"/>
    <a:srgbClr val="5E6738"/>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47" autoAdjust="0"/>
    <p:restoredTop sz="50000" autoAdjust="0"/>
  </p:normalViewPr>
  <p:slideViewPr>
    <p:cSldViewPr snapToGrid="0" snapToObjects="1">
      <p:cViewPr varScale="1">
        <p:scale>
          <a:sx n="116" d="100"/>
          <a:sy n="116" d="100"/>
        </p:scale>
        <p:origin x="1098" y="108"/>
      </p:cViewPr>
      <p:guideLst>
        <p:guide orient="horz" pos="4319"/>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51162" cy="497125"/>
          </a:xfrm>
          <a:prstGeom prst="rect">
            <a:avLst/>
          </a:prstGeom>
        </p:spPr>
        <p:txBody>
          <a:bodyPr vert="horz" lIns="91961" tIns="45981" rIns="91961" bIns="45981" rtlCol="0"/>
          <a:lstStyle>
            <a:lvl1pPr algn="l">
              <a:defRPr sz="1200"/>
            </a:lvl1pPr>
          </a:lstStyle>
          <a:p>
            <a:endParaRPr lang="it-IT"/>
          </a:p>
        </p:txBody>
      </p:sp>
      <p:sp>
        <p:nvSpPr>
          <p:cNvPr id="3" name="Segnaposto data 2"/>
          <p:cNvSpPr>
            <a:spLocks noGrp="1"/>
          </p:cNvSpPr>
          <p:nvPr>
            <p:ph type="dt" sz="quarter" idx="1"/>
          </p:nvPr>
        </p:nvSpPr>
        <p:spPr>
          <a:xfrm>
            <a:off x="3857637" y="0"/>
            <a:ext cx="2951162" cy="497125"/>
          </a:xfrm>
          <a:prstGeom prst="rect">
            <a:avLst/>
          </a:prstGeom>
        </p:spPr>
        <p:txBody>
          <a:bodyPr vert="horz" lIns="91961" tIns="45981" rIns="91961" bIns="45981" rtlCol="0"/>
          <a:lstStyle>
            <a:lvl1pPr algn="r">
              <a:defRPr sz="1200"/>
            </a:lvl1pPr>
          </a:lstStyle>
          <a:p>
            <a:fld id="{941EFB17-229F-BC46-87D0-DE74F447E993}" type="datetime1">
              <a:t>11/05/2017</a:t>
            </a:fld>
            <a:endParaRPr lang="it-IT"/>
          </a:p>
        </p:txBody>
      </p:sp>
      <p:sp>
        <p:nvSpPr>
          <p:cNvPr id="4" name="Segnaposto piè di pagina 3"/>
          <p:cNvSpPr>
            <a:spLocks noGrp="1"/>
          </p:cNvSpPr>
          <p:nvPr>
            <p:ph type="ftr" sz="quarter" idx="2"/>
          </p:nvPr>
        </p:nvSpPr>
        <p:spPr>
          <a:xfrm>
            <a:off x="1" y="9443661"/>
            <a:ext cx="2951162" cy="497125"/>
          </a:xfrm>
          <a:prstGeom prst="rect">
            <a:avLst/>
          </a:prstGeom>
        </p:spPr>
        <p:txBody>
          <a:bodyPr vert="horz" lIns="91961" tIns="45981" rIns="91961" bIns="45981" rtlCol="0" anchor="b"/>
          <a:lstStyle>
            <a:lvl1pPr algn="l">
              <a:defRPr sz="1200"/>
            </a:lvl1pPr>
          </a:lstStyle>
          <a:p>
            <a:endParaRPr lang="it-IT"/>
          </a:p>
        </p:txBody>
      </p:sp>
      <p:sp>
        <p:nvSpPr>
          <p:cNvPr id="5" name="Segnaposto numero diapositiva 4"/>
          <p:cNvSpPr>
            <a:spLocks noGrp="1"/>
          </p:cNvSpPr>
          <p:nvPr>
            <p:ph type="sldNum" sz="quarter" idx="3"/>
          </p:nvPr>
        </p:nvSpPr>
        <p:spPr>
          <a:xfrm>
            <a:off x="3857637" y="9443661"/>
            <a:ext cx="2951162" cy="497125"/>
          </a:xfrm>
          <a:prstGeom prst="rect">
            <a:avLst/>
          </a:prstGeom>
        </p:spPr>
        <p:txBody>
          <a:bodyPr vert="horz" lIns="91961" tIns="45981" rIns="91961" bIns="45981" rtlCol="0" anchor="b"/>
          <a:lstStyle>
            <a:lvl1pPr algn="r">
              <a:defRPr sz="1200"/>
            </a:lvl1pPr>
          </a:lstStyle>
          <a:p>
            <a:fld id="{814BEA47-39E8-674A-9C58-B295214FFDE1}" type="slidenum">
              <a:t>‹N›</a:t>
            </a:fld>
            <a:endParaRPr lang="it-IT"/>
          </a:p>
        </p:txBody>
      </p:sp>
    </p:spTree>
    <p:extLst>
      <p:ext uri="{BB962C8B-B14F-4D97-AF65-F5344CB8AC3E}">
        <p14:creationId xmlns:p14="http://schemas.microsoft.com/office/powerpoint/2010/main" val="36771648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51162" cy="497125"/>
          </a:xfrm>
          <a:prstGeom prst="rect">
            <a:avLst/>
          </a:prstGeom>
        </p:spPr>
        <p:txBody>
          <a:bodyPr vert="horz" lIns="91961" tIns="45981" rIns="91961" bIns="45981" rtlCol="0"/>
          <a:lstStyle>
            <a:lvl1pPr algn="l">
              <a:defRPr sz="1200"/>
            </a:lvl1pPr>
          </a:lstStyle>
          <a:p>
            <a:endParaRPr lang="it-IT"/>
          </a:p>
        </p:txBody>
      </p:sp>
      <p:sp>
        <p:nvSpPr>
          <p:cNvPr id="3" name="Segnaposto data 2"/>
          <p:cNvSpPr>
            <a:spLocks noGrp="1"/>
          </p:cNvSpPr>
          <p:nvPr>
            <p:ph type="dt" idx="1"/>
          </p:nvPr>
        </p:nvSpPr>
        <p:spPr>
          <a:xfrm>
            <a:off x="3857637" y="0"/>
            <a:ext cx="2951162" cy="497125"/>
          </a:xfrm>
          <a:prstGeom prst="rect">
            <a:avLst/>
          </a:prstGeom>
        </p:spPr>
        <p:txBody>
          <a:bodyPr vert="horz" lIns="91961" tIns="45981" rIns="91961" bIns="45981" rtlCol="0"/>
          <a:lstStyle>
            <a:lvl1pPr algn="r">
              <a:defRPr sz="1200"/>
            </a:lvl1pPr>
          </a:lstStyle>
          <a:p>
            <a:fld id="{61B10C7F-C682-1840-8327-09A717C71FCC}" type="datetime1">
              <a:t>11/05/2017</a:t>
            </a:fld>
            <a:endParaRPr lang="it-IT"/>
          </a:p>
        </p:txBody>
      </p:sp>
      <p:sp>
        <p:nvSpPr>
          <p:cNvPr id="4" name="Segnaposto immagine diapositiva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961" tIns="45981" rIns="91961" bIns="45981" rtlCol="0" anchor="ctr"/>
          <a:lstStyle/>
          <a:p>
            <a:endParaRPr lang="it-IT"/>
          </a:p>
        </p:txBody>
      </p:sp>
      <p:sp>
        <p:nvSpPr>
          <p:cNvPr id="5" name="Segnaposto note 4"/>
          <p:cNvSpPr>
            <a:spLocks noGrp="1"/>
          </p:cNvSpPr>
          <p:nvPr>
            <p:ph type="body" sz="quarter" idx="3"/>
          </p:nvPr>
        </p:nvSpPr>
        <p:spPr>
          <a:xfrm>
            <a:off x="681038" y="4722695"/>
            <a:ext cx="5448300" cy="4474130"/>
          </a:xfrm>
          <a:prstGeom prst="rect">
            <a:avLst/>
          </a:prstGeom>
        </p:spPr>
        <p:txBody>
          <a:bodyPr vert="horz" lIns="91961" tIns="45981" rIns="91961" bIns="45981"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43661"/>
            <a:ext cx="2951162" cy="497125"/>
          </a:xfrm>
          <a:prstGeom prst="rect">
            <a:avLst/>
          </a:prstGeom>
        </p:spPr>
        <p:txBody>
          <a:bodyPr vert="horz" lIns="91961" tIns="45981" rIns="91961" bIns="45981" rtlCol="0" anchor="b"/>
          <a:lstStyle>
            <a:lvl1pPr algn="l">
              <a:defRPr sz="1200"/>
            </a:lvl1pPr>
          </a:lstStyle>
          <a:p>
            <a:endParaRPr lang="it-IT"/>
          </a:p>
        </p:txBody>
      </p:sp>
      <p:sp>
        <p:nvSpPr>
          <p:cNvPr id="7" name="Segnaposto numero diapositiva 6"/>
          <p:cNvSpPr>
            <a:spLocks noGrp="1"/>
          </p:cNvSpPr>
          <p:nvPr>
            <p:ph type="sldNum" sz="quarter" idx="5"/>
          </p:nvPr>
        </p:nvSpPr>
        <p:spPr>
          <a:xfrm>
            <a:off x="3857637" y="9443661"/>
            <a:ext cx="2951162" cy="497125"/>
          </a:xfrm>
          <a:prstGeom prst="rect">
            <a:avLst/>
          </a:prstGeom>
        </p:spPr>
        <p:txBody>
          <a:bodyPr vert="horz" lIns="91961" tIns="45981" rIns="91961" bIns="45981" rtlCol="0" anchor="b"/>
          <a:lstStyle>
            <a:lvl1pPr algn="r">
              <a:defRPr sz="1200"/>
            </a:lvl1pPr>
          </a:lstStyle>
          <a:p>
            <a:fld id="{8F9EB3E0-64CD-F143-8CD2-779DA79949AF}" type="slidenum">
              <a:t>‹N›</a:t>
            </a:fld>
            <a:endParaRPr lang="it-IT"/>
          </a:p>
        </p:txBody>
      </p:sp>
    </p:spTree>
    <p:extLst>
      <p:ext uri="{BB962C8B-B14F-4D97-AF65-F5344CB8AC3E}">
        <p14:creationId xmlns:p14="http://schemas.microsoft.com/office/powerpoint/2010/main" val="302302134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FE0B65D-A014-4698-A6B2-D49CAF2502BF}" type="slidenum">
              <a:rPr lang="it-IT" smtClean="0"/>
              <a:t>4</a:t>
            </a:fld>
            <a:endParaRPr lang="it-IT"/>
          </a:p>
        </p:txBody>
      </p:sp>
    </p:spTree>
    <p:extLst>
      <p:ext uri="{BB962C8B-B14F-4D97-AF65-F5344CB8AC3E}">
        <p14:creationId xmlns:p14="http://schemas.microsoft.com/office/powerpoint/2010/main" val="285440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mtClean="0"/>
              <a:t>Cosa significa partecipare alla sperimentazione per i CPI?</a:t>
            </a:r>
          </a:p>
          <a:p>
            <a:pPr>
              <a:buFontTx/>
              <a:buChar char="-"/>
            </a:pPr>
            <a:r>
              <a:rPr lang="it-IT" smtClean="0"/>
              <a:t>Tutti garantiscono l’accoglienza</a:t>
            </a:r>
          </a:p>
          <a:p>
            <a:pPr>
              <a:buFontTx/>
              <a:buChar char="-"/>
            </a:pPr>
            <a:r>
              <a:rPr lang="it-IT" smtClean="0"/>
              <a:t>Si individuano i CPI che erogano i servizi dell’AdR</a:t>
            </a:r>
          </a:p>
          <a:p>
            <a:endParaRPr lang="it-IT" dirty="0"/>
          </a:p>
        </p:txBody>
      </p:sp>
      <p:sp>
        <p:nvSpPr>
          <p:cNvPr id="4" name="Segnaposto numero diapositiva 3"/>
          <p:cNvSpPr>
            <a:spLocks noGrp="1"/>
          </p:cNvSpPr>
          <p:nvPr>
            <p:ph type="sldNum" sz="quarter" idx="10"/>
          </p:nvPr>
        </p:nvSpPr>
        <p:spPr/>
        <p:txBody>
          <a:bodyPr/>
          <a:lstStyle/>
          <a:p>
            <a:fld id="{CFE0B65D-A014-4698-A6B2-D49CAF2502BF}" type="slidenum">
              <a:rPr lang="it-IT" smtClean="0"/>
              <a:t>6</a:t>
            </a:fld>
            <a:endParaRPr lang="it-IT"/>
          </a:p>
        </p:txBody>
      </p:sp>
    </p:spTree>
    <p:extLst>
      <p:ext uri="{BB962C8B-B14F-4D97-AF65-F5344CB8AC3E}">
        <p14:creationId xmlns:p14="http://schemas.microsoft.com/office/powerpoint/2010/main" val="193607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681CFB4D-A8B1-4E8A-A35C-BD1D5CBA8D20}" type="slidenum">
              <a:rPr lang="it-IT" smtClean="0"/>
              <a:pPr>
                <a:defRPr/>
              </a:pPr>
              <a:t>19</a:t>
            </a:fld>
            <a:endParaRPr lang="it-IT"/>
          </a:p>
        </p:txBody>
      </p:sp>
    </p:spTree>
    <p:extLst>
      <p:ext uri="{BB962C8B-B14F-4D97-AF65-F5344CB8AC3E}">
        <p14:creationId xmlns:p14="http://schemas.microsoft.com/office/powerpoint/2010/main" val="99228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3636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6B600C4-F84F-284C-908C-15914F89DE73}" type="datetimeFigureOut">
              <a:rPr lang="en-US" smtClean="0"/>
              <a:t>5/11/2017</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1AC7F88C-7891-CE41-B3D7-41159696F305}" type="slidenum">
              <a:rPr lang="en-US" smtClean="0"/>
              <a:t>‹N›</a:t>
            </a:fld>
            <a:endParaRPr lang="en-US"/>
          </a:p>
        </p:txBody>
      </p:sp>
    </p:spTree>
    <p:extLst>
      <p:ext uri="{BB962C8B-B14F-4D97-AF65-F5344CB8AC3E}">
        <p14:creationId xmlns:p14="http://schemas.microsoft.com/office/powerpoint/2010/main" val="3486498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latore">
    <p:spTree>
      <p:nvGrpSpPr>
        <p:cNvPr id="1" name=""/>
        <p:cNvGrpSpPr/>
        <p:nvPr/>
      </p:nvGrpSpPr>
      <p:grpSpPr>
        <a:xfrm>
          <a:off x="0" y="0"/>
          <a:ext cx="0" cy="0"/>
          <a:chOff x="0" y="0"/>
          <a:chExt cx="0" cy="0"/>
        </a:xfrm>
      </p:grpSpPr>
      <p:sp>
        <p:nvSpPr>
          <p:cNvPr id="9" name="Sottotitolo 2"/>
          <p:cNvSpPr>
            <a:spLocks noGrp="1"/>
          </p:cNvSpPr>
          <p:nvPr>
            <p:ph type="subTitle" idx="1"/>
          </p:nvPr>
        </p:nvSpPr>
        <p:spPr>
          <a:xfrm>
            <a:off x="603843" y="2479414"/>
            <a:ext cx="7930820" cy="1348555"/>
          </a:xfrm>
        </p:spPr>
        <p:txBody>
          <a:bodyPr lIns="0" tIns="0" rIns="0" bIns="0" anchor="b" anchorCtr="0">
            <a:noAutofit/>
          </a:bodyPr>
          <a:lstStyle>
            <a:lvl1pPr marL="0" indent="0" algn="ctr">
              <a:lnSpc>
                <a:spcPts val="6400"/>
              </a:lnSpc>
              <a:buNone/>
              <a:defRPr sz="6000" b="1" baseline="0">
                <a:solidFill>
                  <a:srgbClr val="086A2E"/>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a:t>
            </a:r>
            <a:endParaRPr lang="it-IT" dirty="0"/>
          </a:p>
        </p:txBody>
      </p:sp>
      <p:sp>
        <p:nvSpPr>
          <p:cNvPr id="20" name="Segnaposto immagine 7"/>
          <p:cNvSpPr>
            <a:spLocks noGrp="1"/>
          </p:cNvSpPr>
          <p:nvPr/>
        </p:nvSpPr>
        <p:spPr>
          <a:xfrm>
            <a:off x="4202054" y="-511683"/>
            <a:ext cx="3680092" cy="4715151"/>
          </a:xfrm>
          <a:prstGeom prst="rect">
            <a:avLst/>
          </a:prstGeom>
        </p:spPr>
        <p:txBody>
          <a:bodyPr vert="horz" lIns="91440" tIns="45720" rIns="91440" bIns="45720" rtlCol="0">
            <a:normAutofit/>
          </a:bodyPr>
          <a:lstStyle/>
          <a:p>
            <a:endParaRPr lang="it-IT"/>
          </a:p>
        </p:txBody>
      </p:sp>
      <p:sp>
        <p:nvSpPr>
          <p:cNvPr id="4" name="Segnaposto testo 3"/>
          <p:cNvSpPr>
            <a:spLocks noGrp="1"/>
          </p:cNvSpPr>
          <p:nvPr>
            <p:ph type="body" sz="quarter" idx="10"/>
          </p:nvPr>
        </p:nvSpPr>
        <p:spPr>
          <a:xfrm>
            <a:off x="603843" y="4117713"/>
            <a:ext cx="7930820" cy="1347789"/>
          </a:xfrm>
        </p:spPr>
        <p:txBody>
          <a:bodyPr lIns="0" tIns="0" rIns="0" bIns="0">
            <a:normAutofit/>
          </a:bodyPr>
          <a:lstStyle>
            <a:lvl1pPr marL="0" indent="0" algn="ctr">
              <a:lnSpc>
                <a:spcPts val="2500"/>
              </a:lnSpc>
              <a:buNone/>
              <a:defRPr sz="2400" i="1"/>
            </a:lvl1pPr>
            <a:lvl2pPr marL="457200" indent="0">
              <a:lnSpc>
                <a:spcPts val="2300"/>
              </a:lnSpc>
              <a:buNone/>
              <a:defRPr sz="2200"/>
            </a:lvl2pPr>
            <a:lvl3pPr marL="914400" indent="0">
              <a:lnSpc>
                <a:spcPts val="2300"/>
              </a:lnSpc>
              <a:buNone/>
              <a:defRPr sz="2200"/>
            </a:lvl3pPr>
            <a:lvl4pPr marL="1371600" indent="0">
              <a:lnSpc>
                <a:spcPts val="2300"/>
              </a:lnSpc>
              <a:buNone/>
              <a:defRPr sz="2200"/>
            </a:lvl4pPr>
            <a:lvl5pPr marL="1828800" indent="0">
              <a:lnSpc>
                <a:spcPts val="2300"/>
              </a:lnSpc>
              <a:buNone/>
              <a:defRPr sz="2200"/>
            </a:lvl5pPr>
          </a:lstStyle>
          <a:p>
            <a:pPr lvl="0"/>
            <a:r>
              <a:rPr lang="it-IT" dirty="0"/>
              <a:t>Fare clic per modificare gli stili del testo dello schema</a:t>
            </a:r>
          </a:p>
        </p:txBody>
      </p:sp>
    </p:spTree>
    <p:extLst>
      <p:ext uri="{BB962C8B-B14F-4D97-AF65-F5344CB8AC3E}">
        <p14:creationId xmlns:p14="http://schemas.microsoft.com/office/powerpoint/2010/main" val="4368136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intervento">
    <p:spTree>
      <p:nvGrpSpPr>
        <p:cNvPr id="1" name=""/>
        <p:cNvGrpSpPr/>
        <p:nvPr/>
      </p:nvGrpSpPr>
      <p:grpSpPr>
        <a:xfrm>
          <a:off x="0" y="0"/>
          <a:ext cx="0" cy="0"/>
          <a:chOff x="0" y="0"/>
          <a:chExt cx="0" cy="0"/>
        </a:xfrm>
      </p:grpSpPr>
      <p:sp>
        <p:nvSpPr>
          <p:cNvPr id="9" name="Sottotitolo 2"/>
          <p:cNvSpPr>
            <a:spLocks noGrp="1"/>
          </p:cNvSpPr>
          <p:nvPr>
            <p:ph type="subTitle" idx="1"/>
          </p:nvPr>
        </p:nvSpPr>
        <p:spPr>
          <a:xfrm>
            <a:off x="603843" y="3139965"/>
            <a:ext cx="7930820" cy="1348555"/>
          </a:xfrm>
        </p:spPr>
        <p:txBody>
          <a:bodyPr lIns="0" tIns="0" rIns="0" bIns="0" anchor="b" anchorCtr="0">
            <a:noAutofit/>
          </a:bodyPr>
          <a:lstStyle>
            <a:lvl1pPr marL="0" indent="0" algn="ctr">
              <a:lnSpc>
                <a:spcPts val="3600"/>
              </a:lnSpc>
              <a:buNone/>
              <a:defRPr sz="3000" b="1" baseline="0">
                <a:solidFill>
                  <a:srgbClr val="086A2E"/>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a:t>
            </a:r>
            <a:endParaRPr lang="it-IT" dirty="0"/>
          </a:p>
        </p:txBody>
      </p:sp>
      <p:sp>
        <p:nvSpPr>
          <p:cNvPr id="20" name="Segnaposto immagine 7"/>
          <p:cNvSpPr>
            <a:spLocks noGrp="1"/>
          </p:cNvSpPr>
          <p:nvPr/>
        </p:nvSpPr>
        <p:spPr>
          <a:xfrm>
            <a:off x="4202054" y="-511683"/>
            <a:ext cx="3680092" cy="4715151"/>
          </a:xfrm>
          <a:prstGeom prst="rect">
            <a:avLst/>
          </a:prstGeom>
        </p:spPr>
        <p:txBody>
          <a:bodyPr vert="horz" lIns="91440" tIns="45720" rIns="91440" bIns="45720" rtlCol="0">
            <a:normAutofit/>
          </a:bodyPr>
          <a:lstStyle/>
          <a:p>
            <a:endParaRPr lang="it-IT"/>
          </a:p>
        </p:txBody>
      </p:sp>
      <p:sp>
        <p:nvSpPr>
          <p:cNvPr id="4" name="Segnaposto testo 3"/>
          <p:cNvSpPr>
            <a:spLocks noGrp="1"/>
          </p:cNvSpPr>
          <p:nvPr>
            <p:ph type="body" sz="quarter" idx="10"/>
          </p:nvPr>
        </p:nvSpPr>
        <p:spPr>
          <a:xfrm>
            <a:off x="603843" y="4778264"/>
            <a:ext cx="7930820" cy="1347789"/>
          </a:xfrm>
        </p:spPr>
        <p:txBody>
          <a:bodyPr lIns="0" tIns="0" rIns="0" bIns="0">
            <a:normAutofit/>
          </a:bodyPr>
          <a:lstStyle>
            <a:lvl1pPr marL="0" indent="0" algn="ctr">
              <a:lnSpc>
                <a:spcPts val="1800"/>
              </a:lnSpc>
              <a:buNone/>
              <a:defRPr sz="1800" i="1"/>
            </a:lvl1pPr>
            <a:lvl2pPr marL="457200" indent="0">
              <a:lnSpc>
                <a:spcPts val="2300"/>
              </a:lnSpc>
              <a:buNone/>
              <a:defRPr sz="2200"/>
            </a:lvl2pPr>
            <a:lvl3pPr marL="914400" indent="0">
              <a:lnSpc>
                <a:spcPts val="2300"/>
              </a:lnSpc>
              <a:buNone/>
              <a:defRPr sz="2200"/>
            </a:lvl3pPr>
            <a:lvl4pPr marL="1371600" indent="0">
              <a:lnSpc>
                <a:spcPts val="2300"/>
              </a:lnSpc>
              <a:buNone/>
              <a:defRPr sz="2200"/>
            </a:lvl4pPr>
            <a:lvl5pPr marL="1828800" indent="0">
              <a:lnSpc>
                <a:spcPts val="2300"/>
              </a:lnSpc>
              <a:buNone/>
              <a:defRPr sz="2200"/>
            </a:lvl5pPr>
          </a:lstStyle>
          <a:p>
            <a:pPr lvl="0"/>
            <a:r>
              <a:rPr lang="it-IT" dirty="0"/>
              <a:t>Fare clic per modificare gli stili del testo dello schema</a:t>
            </a:r>
          </a:p>
        </p:txBody>
      </p:sp>
    </p:spTree>
    <p:extLst>
      <p:ext uri="{BB962C8B-B14F-4D97-AF65-F5344CB8AC3E}">
        <p14:creationId xmlns:p14="http://schemas.microsoft.com/office/powerpoint/2010/main" val="30025911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sto + immagine">
    <p:spTree>
      <p:nvGrpSpPr>
        <p:cNvPr id="1" name=""/>
        <p:cNvGrpSpPr/>
        <p:nvPr/>
      </p:nvGrpSpPr>
      <p:grpSpPr>
        <a:xfrm>
          <a:off x="0" y="0"/>
          <a:ext cx="0" cy="0"/>
          <a:chOff x="0" y="0"/>
          <a:chExt cx="0" cy="0"/>
        </a:xfrm>
      </p:grpSpPr>
      <p:sp>
        <p:nvSpPr>
          <p:cNvPr id="9" name="Sottotitolo 2"/>
          <p:cNvSpPr>
            <a:spLocks noGrp="1"/>
          </p:cNvSpPr>
          <p:nvPr>
            <p:ph type="subTitle" idx="1"/>
          </p:nvPr>
        </p:nvSpPr>
        <p:spPr>
          <a:xfrm>
            <a:off x="603843" y="1601472"/>
            <a:ext cx="4485512" cy="4169859"/>
          </a:xfrm>
        </p:spPr>
        <p:txBody>
          <a:bodyPr lIns="0" tIns="0" rIns="0" bIns="0">
            <a:normAutofit/>
          </a:bodyPr>
          <a:lstStyle>
            <a:lvl1pPr marL="0" indent="0" algn="l">
              <a:lnSpc>
                <a:spcPts val="1900"/>
              </a:lnSpc>
              <a:buNone/>
              <a:defRPr sz="150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it-IT" dirty="0"/>
          </a:p>
        </p:txBody>
      </p:sp>
      <p:sp>
        <p:nvSpPr>
          <p:cNvPr id="12" name="Rettangolo 11"/>
          <p:cNvSpPr/>
          <p:nvPr userDrawn="1"/>
        </p:nvSpPr>
        <p:spPr>
          <a:xfrm>
            <a:off x="289262" y="295248"/>
            <a:ext cx="8604000" cy="6297646"/>
          </a:xfrm>
          <a:prstGeom prst="rect">
            <a:avLst/>
          </a:prstGeom>
          <a:noFill/>
          <a:ln w="6350" cap="sq" cmpd="sng">
            <a:solidFill>
              <a:srgbClr val="086A2E"/>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Sottotitolo 2"/>
          <p:cNvSpPr txBox="1">
            <a:spLocks/>
          </p:cNvSpPr>
          <p:nvPr userDrawn="1"/>
        </p:nvSpPr>
        <p:spPr>
          <a:xfrm>
            <a:off x="798073" y="2447014"/>
            <a:ext cx="4261012" cy="1094659"/>
          </a:xfrm>
          <a:prstGeom prst="rect">
            <a:avLst/>
          </a:prstGeom>
        </p:spPr>
        <p:txBody>
          <a:bodyPr vert="horz" wrap="square" lIns="0" tIns="0" rIns="0" bIns="0" rtlCol="0">
            <a:spAutoFit/>
          </a:bodyPr>
          <a:lstStyle>
            <a:lvl1pPr marL="0" indent="0" algn="l" defTabSz="457200" rtl="0" eaLnBrk="1" latinLnBrk="0" hangingPunct="1">
              <a:lnSpc>
                <a:spcPts val="1900"/>
              </a:lnSpc>
              <a:spcBef>
                <a:spcPct val="20000"/>
              </a:spcBef>
              <a:buFont typeface="Arial"/>
              <a:buNone/>
              <a:defRPr sz="1500" kern="1200">
                <a:solidFill>
                  <a:srgbClr val="767675"/>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3600"/>
              </a:lnSpc>
            </a:pPr>
            <a:r>
              <a:rPr lang="it-IT" sz="4400" dirty="0" smtClean="0">
                <a:solidFill>
                  <a:schemeClr val="bg1"/>
                </a:solidFill>
                <a:latin typeface="Helvetica"/>
                <a:cs typeface="Helvetica"/>
              </a:rPr>
              <a:t>Innovazione</a:t>
            </a:r>
          </a:p>
          <a:p>
            <a:pPr>
              <a:lnSpc>
                <a:spcPts val="3600"/>
              </a:lnSpc>
            </a:pPr>
            <a:r>
              <a:rPr lang="it-IT" sz="4400" dirty="0">
                <a:solidFill>
                  <a:schemeClr val="bg1"/>
                </a:solidFill>
                <a:latin typeface="Helvetica"/>
                <a:cs typeface="Helvetica"/>
              </a:rPr>
              <a:t>e competitività</a:t>
            </a:r>
          </a:p>
        </p:txBody>
      </p:sp>
      <p:sp>
        <p:nvSpPr>
          <p:cNvPr id="20" name="Segnaposto immagine 7"/>
          <p:cNvSpPr>
            <a:spLocks noGrp="1"/>
          </p:cNvSpPr>
          <p:nvPr/>
        </p:nvSpPr>
        <p:spPr>
          <a:xfrm>
            <a:off x="4202054" y="-511683"/>
            <a:ext cx="3680092" cy="4715151"/>
          </a:xfrm>
          <a:prstGeom prst="rect">
            <a:avLst/>
          </a:prstGeom>
        </p:spPr>
        <p:txBody>
          <a:bodyPr vert="horz" lIns="91440" tIns="45720" rIns="91440" bIns="45720" rtlCol="0">
            <a:normAutofit/>
          </a:bodyPr>
          <a:lstStyle/>
          <a:p>
            <a:endParaRPr lang="it-IT"/>
          </a:p>
        </p:txBody>
      </p:sp>
      <p:sp>
        <p:nvSpPr>
          <p:cNvPr id="22" name="Segnaposto immagine 2"/>
          <p:cNvSpPr>
            <a:spLocks noGrp="1"/>
          </p:cNvSpPr>
          <p:nvPr>
            <p:ph type="pic" idx="14"/>
          </p:nvPr>
        </p:nvSpPr>
        <p:spPr>
          <a:xfrm>
            <a:off x="5222660" y="1601471"/>
            <a:ext cx="3375106" cy="4169859"/>
          </a:xfrm>
        </p:spPr>
        <p:txBody>
          <a:bodyPr>
            <a:normAutofit/>
          </a:bodyPr>
          <a:lstStyle>
            <a:lvl1pPr marL="0" indent="0">
              <a:buNone/>
              <a:defRPr sz="1000">
                <a:latin typeface="Helvetica"/>
                <a:cs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Tree>
    <p:extLst>
      <p:ext uri="{BB962C8B-B14F-4D97-AF65-F5344CB8AC3E}">
        <p14:creationId xmlns:p14="http://schemas.microsoft.com/office/powerpoint/2010/main" val="18044738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 dida">
    <p:spTree>
      <p:nvGrpSpPr>
        <p:cNvPr id="1" name=""/>
        <p:cNvGrpSpPr/>
        <p:nvPr/>
      </p:nvGrpSpPr>
      <p:grpSpPr>
        <a:xfrm>
          <a:off x="0" y="0"/>
          <a:ext cx="0" cy="0"/>
          <a:chOff x="0" y="0"/>
          <a:chExt cx="0" cy="0"/>
        </a:xfrm>
      </p:grpSpPr>
      <p:sp>
        <p:nvSpPr>
          <p:cNvPr id="9" name="Sottotitolo 2"/>
          <p:cNvSpPr>
            <a:spLocks noGrp="1"/>
          </p:cNvSpPr>
          <p:nvPr>
            <p:ph type="subTitle" idx="1"/>
          </p:nvPr>
        </p:nvSpPr>
        <p:spPr>
          <a:xfrm>
            <a:off x="603842" y="5575385"/>
            <a:ext cx="7993923" cy="828386"/>
          </a:xfrm>
        </p:spPr>
        <p:txBody>
          <a:bodyPr lIns="0" tIns="0" rIns="0" bIns="0">
            <a:normAutofit/>
          </a:bodyPr>
          <a:lstStyle>
            <a:lvl1pPr marL="0" indent="0" algn="l">
              <a:lnSpc>
                <a:spcPts val="1900"/>
              </a:lnSpc>
              <a:buNone/>
              <a:defRPr sz="150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12" name="Rettangolo 11"/>
          <p:cNvSpPr/>
          <p:nvPr userDrawn="1"/>
        </p:nvSpPr>
        <p:spPr>
          <a:xfrm>
            <a:off x="289262" y="295248"/>
            <a:ext cx="8604000" cy="6297646"/>
          </a:xfrm>
          <a:prstGeom prst="rect">
            <a:avLst/>
          </a:prstGeom>
          <a:noFill/>
          <a:ln w="6350" cap="sq" cmpd="sng">
            <a:solidFill>
              <a:srgbClr val="086A2E"/>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Sottotitolo 2"/>
          <p:cNvSpPr txBox="1">
            <a:spLocks/>
          </p:cNvSpPr>
          <p:nvPr userDrawn="1"/>
        </p:nvSpPr>
        <p:spPr>
          <a:xfrm>
            <a:off x="798073" y="2447014"/>
            <a:ext cx="4261012" cy="1094659"/>
          </a:xfrm>
          <a:prstGeom prst="rect">
            <a:avLst/>
          </a:prstGeom>
        </p:spPr>
        <p:txBody>
          <a:bodyPr vert="horz" wrap="square" lIns="0" tIns="0" rIns="0" bIns="0" rtlCol="0">
            <a:spAutoFit/>
          </a:bodyPr>
          <a:lstStyle>
            <a:lvl1pPr marL="0" indent="0" algn="l" defTabSz="457200" rtl="0" eaLnBrk="1" latinLnBrk="0" hangingPunct="1">
              <a:lnSpc>
                <a:spcPts val="1900"/>
              </a:lnSpc>
              <a:spcBef>
                <a:spcPct val="20000"/>
              </a:spcBef>
              <a:buFont typeface="Arial"/>
              <a:buNone/>
              <a:defRPr sz="1500" kern="1200">
                <a:solidFill>
                  <a:srgbClr val="767675"/>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3600"/>
              </a:lnSpc>
            </a:pPr>
            <a:r>
              <a:rPr lang="it-IT" sz="4400" dirty="0" smtClean="0">
                <a:solidFill>
                  <a:schemeClr val="bg1"/>
                </a:solidFill>
                <a:latin typeface="Helvetica"/>
                <a:cs typeface="Helvetica"/>
              </a:rPr>
              <a:t>Innovazione</a:t>
            </a:r>
          </a:p>
          <a:p>
            <a:pPr>
              <a:lnSpc>
                <a:spcPts val="3600"/>
              </a:lnSpc>
            </a:pPr>
            <a:r>
              <a:rPr lang="it-IT" sz="4400" dirty="0">
                <a:solidFill>
                  <a:schemeClr val="bg1"/>
                </a:solidFill>
                <a:latin typeface="Helvetica"/>
                <a:cs typeface="Helvetica"/>
              </a:rPr>
              <a:t>e competitività</a:t>
            </a:r>
          </a:p>
        </p:txBody>
      </p:sp>
      <p:sp>
        <p:nvSpPr>
          <p:cNvPr id="20" name="Segnaposto immagine 7"/>
          <p:cNvSpPr>
            <a:spLocks noGrp="1"/>
          </p:cNvSpPr>
          <p:nvPr/>
        </p:nvSpPr>
        <p:spPr>
          <a:xfrm>
            <a:off x="4202054" y="-511683"/>
            <a:ext cx="3680092" cy="4715151"/>
          </a:xfrm>
          <a:prstGeom prst="rect">
            <a:avLst/>
          </a:prstGeom>
        </p:spPr>
        <p:txBody>
          <a:bodyPr vert="horz" lIns="91440" tIns="45720" rIns="91440" bIns="45720" rtlCol="0">
            <a:normAutofit/>
          </a:bodyPr>
          <a:lstStyle/>
          <a:p>
            <a:endParaRPr lang="it-IT"/>
          </a:p>
        </p:txBody>
      </p:sp>
      <p:sp>
        <p:nvSpPr>
          <p:cNvPr id="22" name="Segnaposto immagine 2"/>
          <p:cNvSpPr>
            <a:spLocks noGrp="1"/>
          </p:cNvSpPr>
          <p:nvPr>
            <p:ph type="pic" idx="14"/>
          </p:nvPr>
        </p:nvSpPr>
        <p:spPr>
          <a:xfrm>
            <a:off x="603843" y="1438185"/>
            <a:ext cx="7993923" cy="3983757"/>
          </a:xfrm>
        </p:spPr>
        <p:txBody>
          <a:bodyPr>
            <a:normAutofit/>
          </a:bodyPr>
          <a:lstStyle>
            <a:lvl1pPr marL="0" indent="0">
              <a:buNone/>
              <a:defRPr sz="1000">
                <a:latin typeface="Helvetica"/>
                <a:cs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Tree>
    <p:extLst>
      <p:ext uri="{BB962C8B-B14F-4D97-AF65-F5344CB8AC3E}">
        <p14:creationId xmlns:p14="http://schemas.microsoft.com/office/powerpoint/2010/main" val="23789760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sto + immagine">
    <p:spTree>
      <p:nvGrpSpPr>
        <p:cNvPr id="1" name=""/>
        <p:cNvGrpSpPr/>
        <p:nvPr/>
      </p:nvGrpSpPr>
      <p:grpSpPr>
        <a:xfrm>
          <a:off x="0" y="0"/>
          <a:ext cx="0" cy="0"/>
          <a:chOff x="0" y="0"/>
          <a:chExt cx="0" cy="0"/>
        </a:xfrm>
      </p:grpSpPr>
      <p:sp>
        <p:nvSpPr>
          <p:cNvPr id="9" name="Sottotitolo 2"/>
          <p:cNvSpPr>
            <a:spLocks noGrp="1"/>
          </p:cNvSpPr>
          <p:nvPr>
            <p:ph type="subTitle" idx="1"/>
          </p:nvPr>
        </p:nvSpPr>
        <p:spPr>
          <a:xfrm>
            <a:off x="603843" y="1479008"/>
            <a:ext cx="7930820" cy="2169418"/>
          </a:xfrm>
        </p:spPr>
        <p:txBody>
          <a:bodyPr lIns="0" tIns="0" rIns="0" bIns="0">
            <a:normAutofit/>
          </a:bodyPr>
          <a:lstStyle>
            <a:lvl1pPr marL="0" indent="0" algn="l">
              <a:lnSpc>
                <a:spcPts val="1900"/>
              </a:lnSpc>
              <a:buNone/>
              <a:defRPr sz="150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12" name="Rettangolo 11"/>
          <p:cNvSpPr/>
          <p:nvPr userDrawn="1"/>
        </p:nvSpPr>
        <p:spPr>
          <a:xfrm>
            <a:off x="289262" y="295248"/>
            <a:ext cx="8604000" cy="6297646"/>
          </a:xfrm>
          <a:prstGeom prst="rect">
            <a:avLst/>
          </a:prstGeom>
          <a:noFill/>
          <a:ln w="6350" cap="sq" cmpd="sng">
            <a:solidFill>
              <a:srgbClr val="086A2E"/>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0" name="Segnaposto immagine 7"/>
          <p:cNvSpPr>
            <a:spLocks noGrp="1"/>
          </p:cNvSpPr>
          <p:nvPr/>
        </p:nvSpPr>
        <p:spPr>
          <a:xfrm>
            <a:off x="4202054" y="-511683"/>
            <a:ext cx="3680092" cy="4715151"/>
          </a:xfrm>
          <a:prstGeom prst="rect">
            <a:avLst/>
          </a:prstGeom>
        </p:spPr>
        <p:txBody>
          <a:bodyPr vert="horz" lIns="91440" tIns="45720" rIns="91440" bIns="45720" rtlCol="0">
            <a:normAutofit/>
          </a:bodyPr>
          <a:lstStyle/>
          <a:p>
            <a:endParaRPr lang="it-IT"/>
          </a:p>
        </p:txBody>
      </p:sp>
      <p:sp>
        <p:nvSpPr>
          <p:cNvPr id="4" name="Segnaposto testo 3"/>
          <p:cNvSpPr>
            <a:spLocks noGrp="1"/>
          </p:cNvSpPr>
          <p:nvPr>
            <p:ph type="body" sz="quarter" idx="10"/>
          </p:nvPr>
        </p:nvSpPr>
        <p:spPr>
          <a:xfrm>
            <a:off x="603843" y="3892736"/>
            <a:ext cx="3655601" cy="2327316"/>
          </a:xfrm>
        </p:spPr>
        <p:txBody>
          <a:bodyPr lIns="0" tIns="0" rIns="0" bIns="0">
            <a:normAutofit/>
          </a:bodyPr>
          <a:lstStyle>
            <a:lvl1pPr marL="0" indent="0">
              <a:lnSpc>
                <a:spcPts val="2500"/>
              </a:lnSpc>
              <a:buNone/>
              <a:defRPr sz="2200"/>
            </a:lvl1pPr>
            <a:lvl2pPr marL="457200" indent="0">
              <a:lnSpc>
                <a:spcPts val="2300"/>
              </a:lnSpc>
              <a:buNone/>
              <a:defRPr sz="2200"/>
            </a:lvl2pPr>
            <a:lvl3pPr marL="914400" indent="0">
              <a:lnSpc>
                <a:spcPts val="2300"/>
              </a:lnSpc>
              <a:buNone/>
              <a:defRPr sz="2200"/>
            </a:lvl3pPr>
            <a:lvl4pPr marL="1371600" indent="0">
              <a:lnSpc>
                <a:spcPts val="2300"/>
              </a:lnSpc>
              <a:buNone/>
              <a:defRPr sz="2200"/>
            </a:lvl4pPr>
            <a:lvl5pPr marL="1828800" indent="0">
              <a:lnSpc>
                <a:spcPts val="2300"/>
              </a:lnSpc>
              <a:buNone/>
              <a:defRPr sz="2200"/>
            </a:lvl5pPr>
          </a:lstStyle>
          <a:p>
            <a:pPr lvl="0"/>
            <a:r>
              <a:rPr lang="it-IT"/>
              <a:t>Fare clic per modificare gli stili del testo dello schema</a:t>
            </a:r>
          </a:p>
        </p:txBody>
      </p:sp>
      <p:sp>
        <p:nvSpPr>
          <p:cNvPr id="19" name="Segnaposto testo 3"/>
          <p:cNvSpPr>
            <a:spLocks noGrp="1"/>
          </p:cNvSpPr>
          <p:nvPr>
            <p:ph type="body" sz="quarter" idx="11"/>
          </p:nvPr>
        </p:nvSpPr>
        <p:spPr>
          <a:xfrm>
            <a:off x="4721305" y="3892736"/>
            <a:ext cx="3813358" cy="2327316"/>
          </a:xfrm>
        </p:spPr>
        <p:txBody>
          <a:bodyPr lIns="0" tIns="0" rIns="0" bIns="0">
            <a:normAutofit/>
          </a:bodyPr>
          <a:lstStyle>
            <a:lvl1pPr marL="0" indent="0">
              <a:lnSpc>
                <a:spcPts val="2500"/>
              </a:lnSpc>
              <a:buNone/>
              <a:defRPr sz="2200"/>
            </a:lvl1pPr>
            <a:lvl2pPr marL="457200" indent="0">
              <a:lnSpc>
                <a:spcPts val="2300"/>
              </a:lnSpc>
              <a:buNone/>
              <a:defRPr sz="2200"/>
            </a:lvl2pPr>
            <a:lvl3pPr marL="914400" indent="0">
              <a:lnSpc>
                <a:spcPts val="2300"/>
              </a:lnSpc>
              <a:buNone/>
              <a:defRPr sz="2200"/>
            </a:lvl3pPr>
            <a:lvl4pPr marL="1371600" indent="0">
              <a:lnSpc>
                <a:spcPts val="2300"/>
              </a:lnSpc>
              <a:buNone/>
              <a:defRPr sz="2200"/>
            </a:lvl4pPr>
            <a:lvl5pPr marL="1828800" indent="0">
              <a:lnSpc>
                <a:spcPts val="2300"/>
              </a:lnSpc>
              <a:buNone/>
              <a:defRPr sz="2200"/>
            </a:lvl5pPr>
          </a:lstStyle>
          <a:p>
            <a:pPr lvl="0"/>
            <a:r>
              <a:rPr lang="it-IT"/>
              <a:t>Fare clic per modificare gli stili del testo dello schema</a:t>
            </a:r>
          </a:p>
        </p:txBody>
      </p:sp>
    </p:spTree>
    <p:extLst>
      <p:ext uri="{BB962C8B-B14F-4D97-AF65-F5344CB8AC3E}">
        <p14:creationId xmlns:p14="http://schemas.microsoft.com/office/powerpoint/2010/main" val="1167088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iusura">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2395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31EEFC8-C4F6-465E-B963-009F1C1ECA7E}" type="datetimeFigureOut">
              <a:rPr lang="en-US"/>
              <a:pPr>
                <a:defRPr/>
              </a:pPr>
              <a:t>5/11/2017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64360E7-3734-4991-A034-8F81E327F4FC}" type="slidenum">
              <a:rPr lang="en-US"/>
              <a:pPr>
                <a:defRPr/>
              </a:pPr>
              <a:t>‹N›</a:t>
            </a:fld>
            <a:endParaRPr lang="en-US"/>
          </a:p>
        </p:txBody>
      </p:sp>
    </p:spTree>
    <p:extLst>
      <p:ext uri="{BB962C8B-B14F-4D97-AF65-F5344CB8AC3E}">
        <p14:creationId xmlns:p14="http://schemas.microsoft.com/office/powerpoint/2010/main" val="127124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it-IT"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F99DD6F-C252-44F0-A5E9-DB89290D5300}" type="datetimeFigureOut">
              <a:rPr lang="en-US"/>
              <a:pPr>
                <a:defRPr/>
              </a:pPr>
              <a:t>5/11/2017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BA864FB-045B-4524-92F6-16DCDF54DBBF}" type="slidenum">
              <a:rPr lang="en-US"/>
              <a:pPr>
                <a:defRPr/>
              </a:pPr>
              <a:t>‹N›</a:t>
            </a:fld>
            <a:endParaRPr lang="en-US"/>
          </a:p>
        </p:txBody>
      </p:sp>
    </p:spTree>
    <p:extLst>
      <p:ext uri="{BB962C8B-B14F-4D97-AF65-F5344CB8AC3E}">
        <p14:creationId xmlns:p14="http://schemas.microsoft.com/office/powerpoint/2010/main" val="139318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30E26D-6430-EA46-9C83-A3D6F28AC7F1}" type="datetime1">
              <a:t>11/05/2017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0DAF5-77F7-1749-8272-35FA24C5A786}" type="slidenum">
              <a:rPr lang="it-IT" smtClean="0"/>
              <a:t>‹N›</a:t>
            </a:fld>
            <a:endParaRPr lang="it-IT"/>
          </a:p>
        </p:txBody>
      </p:sp>
    </p:spTree>
    <p:extLst>
      <p:ext uri="{BB962C8B-B14F-4D97-AF65-F5344CB8AC3E}">
        <p14:creationId xmlns:p14="http://schemas.microsoft.com/office/powerpoint/2010/main" val="2547927139"/>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55" r:id="rId4"/>
    <p:sldLayoutId id="2147483659" r:id="rId5"/>
    <p:sldLayoutId id="2147483658" r:id="rId6"/>
    <p:sldLayoutId id="2147483657" r:id="rId7"/>
    <p:sldLayoutId id="2147483662" r:id="rId8"/>
    <p:sldLayoutId id="2147483663" r:id="rId9"/>
    <p:sldLayoutId id="2147483664" r:id="rId10"/>
  </p:sldLayoutIdLst>
  <p:timing>
    <p:tnLst>
      <p:par>
        <p:cTn id="1" dur="indefinite" restart="never" nodeType="tmRoot"/>
      </p:par>
    </p:tnLst>
  </p:timing>
  <p:hf hdr="0" ftr="0" dt="0"/>
  <p:txStyles>
    <p:titleStyle>
      <a:lvl1pPr algn="l" defTabSz="457200" rtl="0" eaLnBrk="1" latinLnBrk="0" hangingPunct="1">
        <a:spcBef>
          <a:spcPct val="0"/>
        </a:spcBef>
        <a:buNone/>
        <a:defRPr sz="1800" b="1" kern="1200">
          <a:solidFill>
            <a:srgbClr val="3B3D44"/>
          </a:solidFill>
          <a:latin typeface="Helvetica"/>
          <a:ea typeface="+mj-ea"/>
          <a:cs typeface="Helvetica"/>
        </a:defRPr>
      </a:lvl1pPr>
    </p:titleStyle>
    <p:bodyStyle>
      <a:lvl1pPr marL="342900" indent="-342900" algn="l" defTabSz="457200" rtl="0" eaLnBrk="1" latinLnBrk="0" hangingPunct="1">
        <a:lnSpc>
          <a:spcPts val="1900"/>
        </a:lnSpc>
        <a:spcBef>
          <a:spcPct val="20000"/>
        </a:spcBef>
        <a:buFont typeface="Arial"/>
        <a:buChar char="•"/>
        <a:defRPr sz="1500" kern="1200">
          <a:solidFill>
            <a:schemeClr val="tx1"/>
          </a:solidFill>
          <a:latin typeface="Helvetica"/>
          <a:ea typeface="+mn-ea"/>
          <a:cs typeface="Helvetica"/>
        </a:defRPr>
      </a:lvl1pPr>
      <a:lvl2pPr marL="742950" indent="-285750" algn="l" defTabSz="457200" rtl="0" eaLnBrk="1" latinLnBrk="0" hangingPunct="1">
        <a:lnSpc>
          <a:spcPts val="1900"/>
        </a:lnSpc>
        <a:spcBef>
          <a:spcPct val="20000"/>
        </a:spcBef>
        <a:buFont typeface="Arial"/>
        <a:buChar char="–"/>
        <a:defRPr sz="1500" kern="1200">
          <a:solidFill>
            <a:schemeClr val="tx1"/>
          </a:solidFill>
          <a:latin typeface="Helvetica"/>
          <a:ea typeface="+mn-ea"/>
          <a:cs typeface="Helvetica"/>
        </a:defRPr>
      </a:lvl2pPr>
      <a:lvl3pPr marL="1143000" indent="-228600" algn="l" defTabSz="457200" rtl="0" eaLnBrk="1" latinLnBrk="0" hangingPunct="1">
        <a:lnSpc>
          <a:spcPts val="1900"/>
        </a:lnSpc>
        <a:spcBef>
          <a:spcPct val="20000"/>
        </a:spcBef>
        <a:buFont typeface="Arial"/>
        <a:buChar char="•"/>
        <a:defRPr sz="1500" kern="1200">
          <a:solidFill>
            <a:schemeClr val="tx1"/>
          </a:solidFill>
          <a:latin typeface="Helvetica"/>
          <a:ea typeface="+mn-ea"/>
          <a:cs typeface="Helvetica"/>
        </a:defRPr>
      </a:lvl3pPr>
      <a:lvl4pPr marL="1600200" indent="-228600" algn="l" defTabSz="457200" rtl="0" eaLnBrk="1" latinLnBrk="0" hangingPunct="1">
        <a:lnSpc>
          <a:spcPts val="1900"/>
        </a:lnSpc>
        <a:spcBef>
          <a:spcPct val="20000"/>
        </a:spcBef>
        <a:buFont typeface="Arial"/>
        <a:buChar char="–"/>
        <a:defRPr sz="1500" kern="1200">
          <a:solidFill>
            <a:schemeClr val="tx1"/>
          </a:solidFill>
          <a:latin typeface="Helvetica"/>
          <a:ea typeface="+mn-ea"/>
          <a:cs typeface="Helvetica"/>
        </a:defRPr>
      </a:lvl4pPr>
      <a:lvl5pPr marL="2057400" indent="-228600" algn="l" defTabSz="457200" rtl="0" eaLnBrk="1" latinLnBrk="0" hangingPunct="1">
        <a:lnSpc>
          <a:spcPts val="1900"/>
        </a:lnSpc>
        <a:spcBef>
          <a:spcPct val="20000"/>
        </a:spcBef>
        <a:buFont typeface="Arial"/>
        <a:buChar char="»"/>
        <a:defRPr sz="15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www.garanziagiovani.gov.it/" TargetMode="External"/><Relationship Id="rId1" Type="http://schemas.openxmlformats.org/officeDocument/2006/relationships/slideLayout" Target="../slideLayouts/slideLayout9.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8.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p:cNvPicPr>
            <a:picLocks noChangeAspect="1"/>
          </p:cNvPicPr>
          <p:nvPr/>
        </p:nvPicPr>
        <p:blipFill rotWithShape="1">
          <a:blip r:embed="rId2">
            <a:extLst>
              <a:ext uri="{28A0092B-C50C-407E-A947-70E740481C1C}">
                <a14:useLocalDpi xmlns:a14="http://schemas.microsoft.com/office/drawing/2010/main" val="0"/>
              </a:ext>
            </a:extLst>
          </a:blip>
          <a:srcRect l="404" t="35253" r="2448" b="6854"/>
          <a:stretch/>
        </p:blipFill>
        <p:spPr>
          <a:xfrm>
            <a:off x="297153" y="1405468"/>
            <a:ext cx="8542047" cy="5122248"/>
          </a:xfrm>
          <a:prstGeom prst="rect">
            <a:avLst/>
          </a:prstGeom>
        </p:spPr>
      </p:pic>
      <p:sp>
        <p:nvSpPr>
          <p:cNvPr id="4" name="Segnaposto numero diapositiva 3"/>
          <p:cNvSpPr>
            <a:spLocks noGrp="1"/>
          </p:cNvSpPr>
          <p:nvPr>
            <p:ph type="sldNum" sz="quarter" idx="4294967295"/>
          </p:nvPr>
        </p:nvSpPr>
        <p:spPr>
          <a:xfrm>
            <a:off x="7010400" y="6575425"/>
            <a:ext cx="2133600" cy="136525"/>
          </a:xfrm>
        </p:spPr>
        <p:txBody>
          <a:bodyPr/>
          <a:lstStyle/>
          <a:p>
            <a:fld id="{7C10DAF5-77F7-1749-8272-35FA24C5A786}" type="slidenum">
              <a:rPr lang="it-IT" smtClean="0"/>
              <a:pPr/>
              <a:t>1</a:t>
            </a:fld>
            <a:endParaRPr lang="it-IT"/>
          </a:p>
        </p:txBody>
      </p:sp>
      <p:sp>
        <p:nvSpPr>
          <p:cNvPr id="18" name="Sottotitolo 2"/>
          <p:cNvSpPr txBox="1">
            <a:spLocks/>
          </p:cNvSpPr>
          <p:nvPr/>
        </p:nvSpPr>
        <p:spPr>
          <a:xfrm>
            <a:off x="372533" y="1431301"/>
            <a:ext cx="8466667" cy="1594283"/>
          </a:xfrm>
          <a:prstGeom prst="rect">
            <a:avLst/>
          </a:prstGeom>
        </p:spPr>
        <p:txBody>
          <a:bodyPr vert="horz" wrap="square" lIns="0" tIns="0" rIns="0" bIns="0" rtlCol="0">
            <a:spAutoFit/>
          </a:bodyPr>
          <a:lstStyle>
            <a:lvl1pPr marL="0" indent="0" algn="l" defTabSz="457200" rtl="0" eaLnBrk="1" latinLnBrk="0" hangingPunct="1">
              <a:lnSpc>
                <a:spcPts val="1900"/>
              </a:lnSpc>
              <a:spcBef>
                <a:spcPct val="20000"/>
              </a:spcBef>
              <a:buFont typeface="Arial"/>
              <a:buNone/>
              <a:defRPr sz="1500" kern="1200">
                <a:solidFill>
                  <a:srgbClr val="767675"/>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3600"/>
              </a:lnSpc>
            </a:pPr>
            <a:r>
              <a:rPr lang="it-IT" sz="2400" dirty="0">
                <a:solidFill>
                  <a:schemeClr val="tx1"/>
                </a:solidFill>
                <a:latin typeface="Helvetica"/>
                <a:cs typeface="Helvetica"/>
              </a:rPr>
              <a:t>Assegno di Ricollocazione: stato di attuazione in Lombardia</a:t>
            </a:r>
          </a:p>
          <a:p>
            <a:pPr>
              <a:lnSpc>
                <a:spcPts val="3600"/>
              </a:lnSpc>
            </a:pPr>
            <a:r>
              <a:rPr lang="it-IT" sz="2400" dirty="0" smtClean="0">
                <a:solidFill>
                  <a:schemeClr val="tx1"/>
                </a:solidFill>
                <a:latin typeface="Helvetica"/>
                <a:cs typeface="Helvetica"/>
              </a:rPr>
              <a:t>Garanzia Giovani: il </a:t>
            </a:r>
            <a:r>
              <a:rPr lang="it-IT" sz="2400" dirty="0">
                <a:solidFill>
                  <a:schemeClr val="tx1"/>
                </a:solidFill>
                <a:latin typeface="Helvetica"/>
                <a:cs typeface="Helvetica"/>
              </a:rPr>
              <a:t>periodo transitorio verso la Fase II</a:t>
            </a:r>
          </a:p>
          <a:p>
            <a:pPr algn="ctr">
              <a:lnSpc>
                <a:spcPts val="3600"/>
              </a:lnSpc>
            </a:pPr>
            <a:endParaRPr lang="it-IT" sz="4400" dirty="0">
              <a:solidFill>
                <a:schemeClr val="tx1"/>
              </a:solidFill>
              <a:latin typeface="Helvetica"/>
              <a:cs typeface="Helvetica"/>
            </a:endParaRPr>
          </a:p>
        </p:txBody>
      </p:sp>
      <p:sp>
        <p:nvSpPr>
          <p:cNvPr id="20" name="Sottotitolo 2"/>
          <p:cNvSpPr txBox="1">
            <a:spLocks/>
          </p:cNvSpPr>
          <p:nvPr/>
        </p:nvSpPr>
        <p:spPr>
          <a:xfrm>
            <a:off x="982133" y="2988572"/>
            <a:ext cx="6697134" cy="433965"/>
          </a:xfrm>
          <a:prstGeom prst="rect">
            <a:avLst/>
          </a:prstGeom>
        </p:spPr>
        <p:txBody>
          <a:bodyPr vert="horz" wrap="square" lIns="0" tIns="0" rIns="0" bIns="0" rtlCol="0">
            <a:spAutoFit/>
          </a:bodyPr>
          <a:lstStyle>
            <a:lvl1pPr marL="0" indent="0" algn="l" defTabSz="457200" rtl="0" eaLnBrk="1" latinLnBrk="0" hangingPunct="1">
              <a:lnSpc>
                <a:spcPts val="1900"/>
              </a:lnSpc>
              <a:spcBef>
                <a:spcPct val="20000"/>
              </a:spcBef>
              <a:buFont typeface="Arial"/>
              <a:buNone/>
              <a:defRPr sz="1500" kern="1200">
                <a:solidFill>
                  <a:srgbClr val="767675"/>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lnSpc>
                <a:spcPts val="1500"/>
              </a:lnSpc>
            </a:pPr>
            <a:r>
              <a:rPr lang="it-IT" sz="1600" i="1" dirty="0" smtClean="0">
                <a:solidFill>
                  <a:schemeClr val="tx1"/>
                </a:solidFill>
                <a:latin typeface="Helvetica"/>
                <a:cs typeface="Helvetica"/>
              </a:rPr>
              <a:t>Valentina Aprea - Milano 4 Maggio 2017</a:t>
            </a:r>
          </a:p>
          <a:p>
            <a:pPr>
              <a:lnSpc>
                <a:spcPts val="1500"/>
              </a:lnSpc>
            </a:pPr>
            <a:r>
              <a:rPr lang="it-IT" sz="1600" i="1" dirty="0" smtClean="0">
                <a:solidFill>
                  <a:schemeClr val="tx1"/>
                </a:solidFill>
                <a:latin typeface="Helvetica"/>
                <a:cs typeface="Helvetica"/>
              </a:rPr>
              <a:t> </a:t>
            </a:r>
            <a:endParaRPr lang="it-IT" sz="1600" i="1" dirty="0">
              <a:solidFill>
                <a:schemeClr val="tx1"/>
              </a:solidFill>
              <a:latin typeface="Helvetica"/>
              <a:cs typeface="Helvetica"/>
            </a:endParaRPr>
          </a:p>
        </p:txBody>
      </p:sp>
      <p:cxnSp>
        <p:nvCxnSpPr>
          <p:cNvPr id="22" name="Connettore 1 21"/>
          <p:cNvCxnSpPr/>
          <p:nvPr/>
        </p:nvCxnSpPr>
        <p:spPr>
          <a:xfrm>
            <a:off x="1509272" y="3475313"/>
            <a:ext cx="0" cy="0"/>
          </a:xfrm>
          <a:prstGeom prst="line">
            <a:avLst/>
          </a:prstGeom>
          <a:ln w="9525"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396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509" y="1510393"/>
            <a:ext cx="7886700" cy="733274"/>
          </a:xfrm>
        </p:spPr>
        <p:txBody>
          <a:bodyPr>
            <a:normAutofit/>
          </a:bodyPr>
          <a:lstStyle/>
          <a:p>
            <a:r>
              <a:rPr lang="it-IT" b="1" dirty="0" smtClean="0"/>
              <a:t>         Operatori accreditati</a:t>
            </a:r>
            <a:endParaRPr lang="it-IT" sz="3200" b="1" dirty="0"/>
          </a:p>
        </p:txBody>
      </p:sp>
      <p:sp>
        <p:nvSpPr>
          <p:cNvPr id="3" name="Segnaposto contenuto 2"/>
          <p:cNvSpPr>
            <a:spLocks noGrp="1"/>
          </p:cNvSpPr>
          <p:nvPr>
            <p:ph idx="1"/>
          </p:nvPr>
        </p:nvSpPr>
        <p:spPr>
          <a:xfrm>
            <a:off x="646509" y="2273060"/>
            <a:ext cx="7736681" cy="3129492"/>
          </a:xfrm>
        </p:spPr>
        <p:txBody>
          <a:bodyPr>
            <a:normAutofit/>
          </a:bodyPr>
          <a:lstStyle/>
          <a:p>
            <a:pPr>
              <a:lnSpc>
                <a:spcPct val="150000"/>
              </a:lnSpc>
            </a:pPr>
            <a:r>
              <a:rPr lang="it-IT" dirty="0" smtClean="0"/>
              <a:t>Gli Operatori devono registrarsi sul l </a:t>
            </a:r>
            <a:r>
              <a:rPr lang="it-IT" dirty="0"/>
              <a:t>portale ANPAL con </a:t>
            </a:r>
            <a:r>
              <a:rPr lang="it-IT" dirty="0" smtClean="0"/>
              <a:t>il profilo </a:t>
            </a:r>
            <a:r>
              <a:rPr lang="it-IT" dirty="0"/>
              <a:t>“</a:t>
            </a:r>
            <a:r>
              <a:rPr lang="it-IT" b="1" dirty="0"/>
              <a:t>Operatore</a:t>
            </a:r>
            <a:r>
              <a:rPr lang="it-IT" dirty="0" smtClean="0"/>
              <a:t>”</a:t>
            </a:r>
          </a:p>
          <a:p>
            <a:pPr>
              <a:lnSpc>
                <a:spcPct val="150000"/>
              </a:lnSpc>
            </a:pPr>
            <a:r>
              <a:rPr lang="it-IT" dirty="0" smtClean="0"/>
              <a:t>Due sezioni: «</a:t>
            </a:r>
            <a:r>
              <a:rPr lang="it-IT" b="1" dirty="0" smtClean="0"/>
              <a:t>Albo agenzie per il lavoro</a:t>
            </a:r>
            <a:r>
              <a:rPr lang="it-IT" dirty="0" smtClean="0"/>
              <a:t>» e «</a:t>
            </a:r>
            <a:r>
              <a:rPr lang="it-IT" b="1" dirty="0" smtClean="0"/>
              <a:t>Accreditamento servizi per il lavoro»</a:t>
            </a:r>
          </a:p>
          <a:p>
            <a:pPr>
              <a:lnSpc>
                <a:spcPct val="150000"/>
              </a:lnSpc>
            </a:pPr>
            <a:r>
              <a:rPr lang="it-IT" dirty="0" smtClean="0"/>
              <a:t>Per gli </a:t>
            </a:r>
            <a:r>
              <a:rPr lang="it-IT" b="1" dirty="0" smtClean="0"/>
              <a:t>Accreditati regionali </a:t>
            </a:r>
            <a:r>
              <a:rPr lang="it-IT" dirty="0" smtClean="0">
                <a:sym typeface="Wingdings" pitchFamily="2" charset="2"/>
              </a:rPr>
              <a:t> </a:t>
            </a:r>
            <a:r>
              <a:rPr lang="it-IT" b="1" dirty="0" smtClean="0">
                <a:sym typeface="Wingdings" pitchFamily="2" charset="2"/>
              </a:rPr>
              <a:t>RL</a:t>
            </a:r>
            <a:r>
              <a:rPr lang="it-IT" dirty="0" smtClean="0">
                <a:sym typeface="Wingdings" pitchFamily="2" charset="2"/>
              </a:rPr>
              <a:t> effettua </a:t>
            </a:r>
            <a:r>
              <a:rPr lang="it-IT" b="1" dirty="0" smtClean="0">
                <a:sym typeface="Wingdings" pitchFamily="2" charset="2"/>
              </a:rPr>
              <a:t>caricamento massivo</a:t>
            </a:r>
            <a:r>
              <a:rPr lang="it-IT" dirty="0" smtClean="0">
                <a:sym typeface="Wingdings" pitchFamily="2" charset="2"/>
              </a:rPr>
              <a:t> delle informazioni in cooperazione applicativa</a:t>
            </a:r>
          </a:p>
          <a:p>
            <a:pPr marL="0" indent="0">
              <a:lnSpc>
                <a:spcPct val="150000"/>
              </a:lnSpc>
              <a:buNone/>
            </a:pPr>
            <a:r>
              <a:rPr lang="it-IT" dirty="0" smtClean="0">
                <a:sym typeface="Wingdings" pitchFamily="2" charset="2"/>
              </a:rPr>
              <a:t> </a:t>
            </a:r>
            <a:r>
              <a:rPr lang="it-IT" b="1" dirty="0" smtClean="0">
                <a:sym typeface="Wingdings" pitchFamily="2" charset="2"/>
              </a:rPr>
              <a:t>Necessario</a:t>
            </a:r>
            <a:r>
              <a:rPr lang="it-IT" dirty="0" smtClean="0">
                <a:sym typeface="Wingdings" pitchFamily="2" charset="2"/>
              </a:rPr>
              <a:t> «</a:t>
            </a:r>
            <a:r>
              <a:rPr lang="it-IT" i="1" u="sng" dirty="0" smtClean="0"/>
              <a:t>manifestare </a:t>
            </a:r>
            <a:r>
              <a:rPr lang="it-IT" i="1" u="sng" dirty="0"/>
              <a:t>l’interesse alla singola politica </a:t>
            </a:r>
            <a:r>
              <a:rPr lang="it-IT" i="1" u="sng" dirty="0" smtClean="0"/>
              <a:t>attiva</a:t>
            </a:r>
            <a:r>
              <a:rPr lang="it-IT" dirty="0" smtClean="0"/>
              <a:t>» (</a:t>
            </a:r>
            <a:r>
              <a:rPr lang="it-IT" b="1" dirty="0" err="1" smtClean="0"/>
              <a:t>AdR</a:t>
            </a:r>
            <a:r>
              <a:rPr lang="it-IT" dirty="0" smtClean="0"/>
              <a:t>) e </a:t>
            </a:r>
            <a:r>
              <a:rPr lang="it-IT" dirty="0">
                <a:sym typeface="Wingdings" pitchFamily="2" charset="2"/>
              </a:rPr>
              <a:t>indicare </a:t>
            </a:r>
            <a:r>
              <a:rPr lang="it-IT" dirty="0" smtClean="0">
                <a:sym typeface="Wingdings" pitchFamily="2" charset="2"/>
              </a:rPr>
              <a:t>a sistema le </a:t>
            </a:r>
            <a:r>
              <a:rPr lang="it-IT" b="1" dirty="0">
                <a:sym typeface="Wingdings" pitchFamily="2" charset="2"/>
              </a:rPr>
              <a:t>sedi operative </a:t>
            </a:r>
            <a:r>
              <a:rPr lang="it-IT" dirty="0" smtClean="0">
                <a:sym typeface="Wingdings" pitchFamily="2" charset="2"/>
              </a:rPr>
              <a:t>(Box «</a:t>
            </a:r>
            <a:r>
              <a:rPr lang="it-IT" i="1" dirty="0" smtClean="0">
                <a:sym typeface="Wingdings" pitchFamily="2" charset="2"/>
              </a:rPr>
              <a:t>Gestione sedi</a:t>
            </a:r>
            <a:r>
              <a:rPr lang="it-IT" dirty="0" smtClean="0">
                <a:sym typeface="Wingdings" pitchFamily="2" charset="2"/>
              </a:rPr>
              <a:t>»).</a:t>
            </a:r>
          </a:p>
          <a:p>
            <a:pPr marL="0" indent="0">
              <a:lnSpc>
                <a:spcPct val="150000"/>
              </a:lnSpc>
              <a:buNone/>
            </a:pPr>
            <a:r>
              <a:rPr lang="it-IT" dirty="0" smtClean="0">
                <a:sym typeface="Wingdings" pitchFamily="2" charset="2"/>
              </a:rPr>
              <a:t> </a:t>
            </a:r>
            <a:r>
              <a:rPr lang="it-IT" b="1" dirty="0" smtClean="0">
                <a:sym typeface="Wingdings" pitchFamily="2" charset="2"/>
              </a:rPr>
              <a:t>L’ Avviso </a:t>
            </a:r>
            <a:r>
              <a:rPr lang="it-IT" dirty="0" smtClean="0">
                <a:sym typeface="Wingdings" pitchFamily="2" charset="2"/>
              </a:rPr>
              <a:t>del 28/02/2017 coincide con la </a:t>
            </a:r>
            <a:r>
              <a:rPr lang="it-IT" b="1" dirty="0" smtClean="0">
                <a:sym typeface="Wingdings" pitchFamily="2" charset="2"/>
              </a:rPr>
              <a:t>Manifestazione di Interesse</a:t>
            </a:r>
            <a:r>
              <a:rPr lang="it-IT" dirty="0" smtClean="0">
                <a:sym typeface="Wingdings" pitchFamily="2" charset="2"/>
              </a:rPr>
              <a:t>.</a:t>
            </a:r>
            <a:endParaRPr lang="it-IT" dirty="0"/>
          </a:p>
        </p:txBody>
      </p:sp>
      <p:pic>
        <p:nvPicPr>
          <p:cNvPr id="4" name="Picture 2" descr="C:\Users\gallo\Pictures\strategie-di-vendita-con-organizzazione-azienda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724" y="590551"/>
            <a:ext cx="604595" cy="627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143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9954" y="1371355"/>
            <a:ext cx="8093319" cy="711445"/>
          </a:xfrm>
        </p:spPr>
        <p:txBody>
          <a:bodyPr>
            <a:normAutofit/>
          </a:bodyPr>
          <a:lstStyle/>
          <a:p>
            <a:r>
              <a:rPr lang="it-IT" b="1" dirty="0" smtClean="0"/>
              <a:t>        </a:t>
            </a:r>
            <a:r>
              <a:rPr lang="it-IT" sz="2400" b="1" dirty="0">
                <a:latin typeface="+mn-lt"/>
                <a:ea typeface="+mn-ea"/>
                <a:cs typeface="+mn-cs"/>
              </a:rPr>
              <a:t>Regione </a:t>
            </a:r>
            <a:r>
              <a:rPr lang="it-IT" sz="2400" b="1" dirty="0" smtClean="0">
                <a:latin typeface="+mn-lt"/>
                <a:ea typeface="+mn-ea"/>
                <a:cs typeface="+mn-cs"/>
              </a:rPr>
              <a:t>Lombardia: </a:t>
            </a:r>
            <a:r>
              <a:rPr lang="it-IT" sz="2600" b="1" dirty="0" smtClean="0">
                <a:latin typeface="+mn-lt"/>
                <a:ea typeface="+mn-ea"/>
                <a:cs typeface="+mn-cs"/>
              </a:rPr>
              <a:t>meccanismi </a:t>
            </a:r>
            <a:r>
              <a:rPr lang="it-IT" sz="2600" b="1" dirty="0">
                <a:latin typeface="+mn-lt"/>
                <a:ea typeface="+mn-ea"/>
                <a:cs typeface="+mn-cs"/>
              </a:rPr>
              <a:t>di raccordo con </a:t>
            </a:r>
            <a:r>
              <a:rPr lang="it-IT" sz="2600" b="1" dirty="0" smtClean="0">
                <a:latin typeface="+mn-lt"/>
                <a:ea typeface="+mn-ea"/>
                <a:cs typeface="+mn-cs"/>
              </a:rPr>
              <a:t>DUL</a:t>
            </a:r>
            <a:endParaRPr lang="it-IT" sz="2600" b="1" dirty="0">
              <a:latin typeface="+mn-lt"/>
              <a:ea typeface="+mn-ea"/>
              <a:cs typeface="+mn-cs"/>
            </a:endParaRPr>
          </a:p>
        </p:txBody>
      </p:sp>
      <p:sp>
        <p:nvSpPr>
          <p:cNvPr id="3" name="Segnaposto contenuto 2"/>
          <p:cNvSpPr>
            <a:spLocks noGrp="1"/>
          </p:cNvSpPr>
          <p:nvPr>
            <p:ph idx="1"/>
          </p:nvPr>
        </p:nvSpPr>
        <p:spPr>
          <a:xfrm>
            <a:off x="509954" y="2218266"/>
            <a:ext cx="8080131" cy="3848425"/>
          </a:xfrm>
        </p:spPr>
        <p:txBody>
          <a:bodyPr>
            <a:normAutofit lnSpcReduction="10000"/>
          </a:bodyPr>
          <a:lstStyle/>
          <a:p>
            <a:pPr marL="0" indent="0" algn="just">
              <a:lnSpc>
                <a:spcPct val="100000"/>
              </a:lnSpc>
              <a:buNone/>
            </a:pPr>
            <a:r>
              <a:rPr lang="it-IT" sz="2000" b="1" dirty="0" smtClean="0">
                <a:latin typeface="+mn-lt"/>
              </a:rPr>
              <a:t>D</a:t>
            </a:r>
            <a:r>
              <a:rPr lang="es-ES" sz="2000" b="1" dirty="0" smtClean="0">
                <a:latin typeface="+mn-lt"/>
              </a:rPr>
              <a:t>DUO </a:t>
            </a:r>
            <a:r>
              <a:rPr lang="es-ES" sz="2000" b="1" dirty="0">
                <a:latin typeface="+mn-lt"/>
              </a:rPr>
              <a:t>N. 4281 Del 13/04/2017 </a:t>
            </a:r>
            <a:r>
              <a:rPr lang="es-ES" sz="2000" dirty="0" smtClean="0">
                <a:latin typeface="+mn-lt"/>
              </a:rPr>
              <a:t>“</a:t>
            </a:r>
            <a:r>
              <a:rPr lang="it-IT" sz="2000" dirty="0" smtClean="0">
                <a:latin typeface="+mn-lt"/>
              </a:rPr>
              <a:t>Oggetto</a:t>
            </a:r>
            <a:r>
              <a:rPr lang="it-IT" sz="2000" dirty="0">
                <a:latin typeface="+mn-lt"/>
              </a:rPr>
              <a:t>: Determinazioni relative all'avviso Dote Unica Lavoro POR  2014  - 2020 di cui al </a:t>
            </a:r>
            <a:r>
              <a:rPr lang="it-IT" sz="2000" dirty="0" err="1">
                <a:latin typeface="+mn-lt"/>
              </a:rPr>
              <a:t>d.d.u.o</a:t>
            </a:r>
            <a:r>
              <a:rPr lang="it-IT" sz="2000" dirty="0">
                <a:latin typeface="+mn-lt"/>
              </a:rPr>
              <a:t> n. 11834 del 23 dicembre 2015 e </a:t>
            </a:r>
            <a:r>
              <a:rPr lang="it-IT" sz="2000" dirty="0" err="1" smtClean="0">
                <a:latin typeface="+mn-lt"/>
              </a:rPr>
              <a:t>ss.mm.ii</a:t>
            </a:r>
            <a:r>
              <a:rPr lang="it-IT" sz="2000" i="1" dirty="0">
                <a:latin typeface="+mn-lt"/>
              </a:rPr>
              <a:t> </a:t>
            </a:r>
            <a:r>
              <a:rPr lang="it-IT" sz="2000" i="1" dirty="0" smtClean="0">
                <a:latin typeface="+mn-lt"/>
              </a:rPr>
              <a:t>”</a:t>
            </a:r>
            <a:r>
              <a:rPr lang="it-IT" sz="2000" dirty="0" smtClean="0">
                <a:latin typeface="+mn-lt"/>
              </a:rPr>
              <a:t>: </a:t>
            </a:r>
            <a:endParaRPr lang="it-IT" sz="2000" dirty="0">
              <a:latin typeface="+mn-lt"/>
            </a:endParaRPr>
          </a:p>
          <a:p>
            <a:pPr marL="0" indent="0" algn="just">
              <a:buNone/>
            </a:pPr>
            <a:endParaRPr lang="it-IT" sz="2000" b="1" dirty="0" smtClean="0">
              <a:latin typeface="+mn-lt"/>
            </a:endParaRPr>
          </a:p>
          <a:p>
            <a:pPr marL="0" indent="0" algn="just">
              <a:buNone/>
            </a:pPr>
            <a:r>
              <a:rPr lang="it-IT" sz="2000" b="1" dirty="0" smtClean="0">
                <a:latin typeface="+mn-lt"/>
              </a:rPr>
              <a:t>Modifica </a:t>
            </a:r>
            <a:r>
              <a:rPr lang="it-IT" sz="2000" b="1" dirty="0">
                <a:latin typeface="+mn-lt"/>
              </a:rPr>
              <a:t>par. 3 dell’Avviso DUL, introducendo la seguente disposizione integrativa: </a:t>
            </a:r>
            <a:endParaRPr lang="it-IT" sz="2000" b="1" dirty="0" smtClean="0">
              <a:latin typeface="+mn-lt"/>
            </a:endParaRPr>
          </a:p>
          <a:p>
            <a:pPr marL="0" indent="0" algn="just">
              <a:buNone/>
            </a:pPr>
            <a:endParaRPr lang="it-IT" sz="2000" b="1" dirty="0">
              <a:latin typeface="+mn-lt"/>
            </a:endParaRPr>
          </a:p>
          <a:p>
            <a:pPr marL="0" indent="0" algn="just">
              <a:buNone/>
            </a:pPr>
            <a:r>
              <a:rPr lang="es-ES" sz="2000" dirty="0" smtClean="0">
                <a:latin typeface="+mn-lt"/>
              </a:rPr>
              <a:t>“</a:t>
            </a:r>
            <a:r>
              <a:rPr lang="it-IT" sz="2000" i="1" dirty="0" smtClean="0">
                <a:latin typeface="+mn-lt"/>
              </a:rPr>
              <a:t>I </a:t>
            </a:r>
            <a:r>
              <a:rPr lang="it-IT" sz="2000" i="1" dirty="0">
                <a:latin typeface="+mn-lt"/>
              </a:rPr>
              <a:t>disoccupati che stanno fruendo dell’assegno di ricollocazione (</a:t>
            </a:r>
            <a:r>
              <a:rPr lang="it-IT" sz="2000" i="1" dirty="0" err="1">
                <a:latin typeface="+mn-lt"/>
              </a:rPr>
              <a:t>Adr</a:t>
            </a:r>
            <a:r>
              <a:rPr lang="it-IT" sz="2000" i="1" dirty="0">
                <a:latin typeface="+mn-lt"/>
              </a:rPr>
              <a:t>) di cui all’art. 23 del </a:t>
            </a:r>
            <a:r>
              <a:rPr lang="it-IT" sz="2000" i="1" dirty="0" err="1">
                <a:latin typeface="+mn-lt"/>
              </a:rPr>
              <a:t>D.lgs</a:t>
            </a:r>
            <a:r>
              <a:rPr lang="it-IT" sz="2000" i="1" dirty="0">
                <a:latin typeface="+mn-lt"/>
              </a:rPr>
              <a:t> 150/2015 o del Programma Garanzia Giovani, non possono accedere al presente avviso; analogo vincolo deve essere rispettato per altri eventuali interventi di politica attiva finanziati attraverso risorse pubbliche ove previsto dai relativi dispositivi. L'eventuale erogazione di servizi in contrasto con la presente disposizione comporta la non ammissibilità della dote</a:t>
            </a:r>
            <a:r>
              <a:rPr lang="it-IT" sz="2000" i="1" dirty="0" smtClean="0">
                <a:latin typeface="+mn-lt"/>
              </a:rPr>
              <a:t>”.</a:t>
            </a:r>
            <a:endParaRPr lang="it-IT" sz="2000" i="1" dirty="0">
              <a:latin typeface="+mn-lt"/>
            </a:endParaRP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760" y="645585"/>
            <a:ext cx="563273" cy="501078"/>
          </a:xfrm>
          <a:prstGeom prst="rect">
            <a:avLst/>
          </a:prstGeom>
        </p:spPr>
      </p:pic>
    </p:spTree>
    <p:extLst>
      <p:ext uri="{BB962C8B-B14F-4D97-AF65-F5344CB8AC3E}">
        <p14:creationId xmlns:p14="http://schemas.microsoft.com/office/powerpoint/2010/main" val="1607324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p:cNvPicPr>
            <a:picLocks noChangeAspect="1"/>
          </p:cNvPicPr>
          <p:nvPr/>
        </p:nvPicPr>
        <p:blipFill rotWithShape="1">
          <a:blip r:embed="rId2">
            <a:extLst>
              <a:ext uri="{28A0092B-C50C-407E-A947-70E740481C1C}">
                <a14:useLocalDpi xmlns:a14="http://schemas.microsoft.com/office/drawing/2010/main" val="0"/>
              </a:ext>
            </a:extLst>
          </a:blip>
          <a:srcRect l="404" t="35253" r="2448" b="6854"/>
          <a:stretch/>
        </p:blipFill>
        <p:spPr>
          <a:xfrm>
            <a:off x="297153" y="1737195"/>
            <a:ext cx="8542047" cy="4605349"/>
          </a:xfrm>
          <a:prstGeom prst="rect">
            <a:avLst/>
          </a:prstGeom>
        </p:spPr>
      </p:pic>
      <p:sp>
        <p:nvSpPr>
          <p:cNvPr id="4" name="Segnaposto numero diapositiva 3"/>
          <p:cNvSpPr>
            <a:spLocks noGrp="1"/>
          </p:cNvSpPr>
          <p:nvPr>
            <p:ph type="sldNum" sz="quarter" idx="4294967295"/>
          </p:nvPr>
        </p:nvSpPr>
        <p:spPr>
          <a:xfrm>
            <a:off x="7010400" y="6575425"/>
            <a:ext cx="2133600" cy="136525"/>
          </a:xfrm>
        </p:spPr>
        <p:txBody>
          <a:bodyPr/>
          <a:lstStyle/>
          <a:p>
            <a:fld id="{7C10DAF5-77F7-1749-8272-35FA24C5A786}" type="slidenum">
              <a:rPr lang="it-IT" smtClean="0"/>
              <a:pPr/>
              <a:t>12</a:t>
            </a:fld>
            <a:endParaRPr lang="it-IT"/>
          </a:p>
        </p:txBody>
      </p:sp>
      <p:sp>
        <p:nvSpPr>
          <p:cNvPr id="18" name="Sottotitolo 2"/>
          <p:cNvSpPr txBox="1">
            <a:spLocks/>
          </p:cNvSpPr>
          <p:nvPr/>
        </p:nvSpPr>
        <p:spPr>
          <a:xfrm>
            <a:off x="798072" y="1922366"/>
            <a:ext cx="7720286" cy="2117503"/>
          </a:xfrm>
          <a:prstGeom prst="rect">
            <a:avLst/>
          </a:prstGeom>
        </p:spPr>
        <p:txBody>
          <a:bodyPr vert="horz" wrap="square" lIns="0" tIns="0" rIns="0" bIns="0" rtlCol="0">
            <a:spAutoFit/>
          </a:bodyPr>
          <a:lstStyle>
            <a:lvl1pPr marL="0" indent="0" algn="l" defTabSz="457200" rtl="0" eaLnBrk="1" latinLnBrk="0" hangingPunct="1">
              <a:lnSpc>
                <a:spcPts val="1900"/>
              </a:lnSpc>
              <a:spcBef>
                <a:spcPct val="20000"/>
              </a:spcBef>
              <a:buFont typeface="Arial"/>
              <a:buNone/>
              <a:defRPr sz="1500" kern="1200">
                <a:solidFill>
                  <a:srgbClr val="767675"/>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3600"/>
              </a:lnSpc>
            </a:pPr>
            <a:r>
              <a:rPr lang="it-IT" sz="4400" dirty="0" smtClean="0">
                <a:solidFill>
                  <a:schemeClr val="tx1"/>
                </a:solidFill>
                <a:latin typeface="Helvetica"/>
                <a:cs typeface="Helvetica"/>
              </a:rPr>
              <a:t>Garanzia Giovani</a:t>
            </a:r>
            <a:endParaRPr lang="it-IT" sz="4400" dirty="0">
              <a:solidFill>
                <a:schemeClr val="tx1"/>
              </a:solidFill>
              <a:latin typeface="Helvetica"/>
              <a:cs typeface="Helvetica"/>
            </a:endParaRPr>
          </a:p>
          <a:p>
            <a:pPr>
              <a:lnSpc>
                <a:spcPts val="3600"/>
              </a:lnSpc>
              <a:defRPr/>
            </a:pPr>
            <a:r>
              <a:rPr lang="it-IT" sz="3500" dirty="0">
                <a:solidFill>
                  <a:schemeClr val="tx1"/>
                </a:solidFill>
                <a:latin typeface="Helvetica"/>
                <a:cs typeface="Helvetica"/>
              </a:rPr>
              <a:t>Gestione del periodo transitorio verso la Fase II</a:t>
            </a:r>
          </a:p>
          <a:p>
            <a:pPr>
              <a:lnSpc>
                <a:spcPts val="3600"/>
              </a:lnSpc>
            </a:pPr>
            <a:endParaRPr lang="it-IT" sz="4400" dirty="0">
              <a:solidFill>
                <a:schemeClr val="tx1"/>
              </a:solidFill>
              <a:latin typeface="Helvetica"/>
              <a:cs typeface="Helvetica"/>
            </a:endParaRPr>
          </a:p>
        </p:txBody>
      </p:sp>
      <p:sp>
        <p:nvSpPr>
          <p:cNvPr id="20" name="Sottotitolo 2"/>
          <p:cNvSpPr txBox="1">
            <a:spLocks/>
          </p:cNvSpPr>
          <p:nvPr/>
        </p:nvSpPr>
        <p:spPr>
          <a:xfrm>
            <a:off x="1295912" y="3564305"/>
            <a:ext cx="5013448" cy="192360"/>
          </a:xfrm>
          <a:prstGeom prst="rect">
            <a:avLst/>
          </a:prstGeom>
        </p:spPr>
        <p:txBody>
          <a:bodyPr vert="horz" wrap="square" lIns="0" tIns="0" rIns="0" bIns="0" rtlCol="0">
            <a:spAutoFit/>
          </a:bodyPr>
          <a:lstStyle>
            <a:lvl1pPr marL="0" indent="0" algn="l" defTabSz="457200" rtl="0" eaLnBrk="1" latinLnBrk="0" hangingPunct="1">
              <a:lnSpc>
                <a:spcPts val="1900"/>
              </a:lnSpc>
              <a:spcBef>
                <a:spcPct val="20000"/>
              </a:spcBef>
              <a:buFont typeface="Arial"/>
              <a:buNone/>
              <a:defRPr sz="1500" kern="1200">
                <a:solidFill>
                  <a:srgbClr val="767675"/>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1500"/>
              </a:lnSpc>
            </a:pPr>
            <a:r>
              <a:rPr lang="it-IT" sz="1400" dirty="0" smtClean="0">
                <a:solidFill>
                  <a:schemeClr val="tx1"/>
                </a:solidFill>
                <a:latin typeface="Helvetica"/>
                <a:cs typeface="Helvetica"/>
              </a:rPr>
              <a:t>Giuseppe </a:t>
            </a:r>
            <a:r>
              <a:rPr lang="it-IT" sz="1400" smtClean="0">
                <a:solidFill>
                  <a:schemeClr val="tx1"/>
                </a:solidFill>
                <a:latin typeface="Helvetica"/>
                <a:cs typeface="Helvetica"/>
              </a:rPr>
              <a:t>Di Raimondo - Milano </a:t>
            </a:r>
            <a:r>
              <a:rPr lang="it-IT" sz="1400" dirty="0" smtClean="0">
                <a:solidFill>
                  <a:schemeClr val="tx1"/>
                </a:solidFill>
                <a:latin typeface="Helvetica"/>
                <a:cs typeface="Helvetica"/>
              </a:rPr>
              <a:t>4 Maggio 2017 </a:t>
            </a:r>
            <a:endParaRPr lang="it-IT" sz="1400" dirty="0">
              <a:solidFill>
                <a:schemeClr val="tx1"/>
              </a:solidFill>
              <a:latin typeface="Helvetica"/>
              <a:cs typeface="Helvetica"/>
            </a:endParaRPr>
          </a:p>
        </p:txBody>
      </p:sp>
      <p:cxnSp>
        <p:nvCxnSpPr>
          <p:cNvPr id="22" name="Connettore 1 21"/>
          <p:cNvCxnSpPr/>
          <p:nvPr/>
        </p:nvCxnSpPr>
        <p:spPr>
          <a:xfrm>
            <a:off x="1509272" y="3475313"/>
            <a:ext cx="3573975" cy="0"/>
          </a:xfrm>
          <a:prstGeom prst="line">
            <a:avLst/>
          </a:prstGeom>
          <a:ln w="9525"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0239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6823" y="1140457"/>
            <a:ext cx="8686800" cy="490672"/>
          </a:xfrm>
        </p:spPr>
        <p:txBody>
          <a:bodyPr/>
          <a:lstStyle/>
          <a:p>
            <a:pPr algn="l"/>
            <a:r>
              <a:rPr lang="it-IT" sz="2600" b="1" kern="0" dirty="0" smtClean="0">
                <a:solidFill>
                  <a:srgbClr val="005C00"/>
                </a:solidFill>
                <a:latin typeface="Arial" charset="0"/>
                <a:ea typeface="Arial" charset="0"/>
                <a:cs typeface="Arial" charset="0"/>
              </a:rPr>
              <a:t>Attivati nel mercato del lavoro in Lombardia: 90.264</a:t>
            </a:r>
            <a:endParaRPr lang="it-IT" sz="2600" b="1" kern="0" dirty="0">
              <a:solidFill>
                <a:srgbClr val="005C00"/>
              </a:solidFill>
              <a:latin typeface="Arial" charset="0"/>
              <a:ea typeface="Arial" charset="0"/>
              <a:cs typeface="Arial" charset="0"/>
            </a:endParaRPr>
          </a:p>
        </p:txBody>
      </p:sp>
      <p:sp>
        <p:nvSpPr>
          <p:cNvPr id="46" name="object 2"/>
          <p:cNvSpPr txBox="1"/>
          <p:nvPr/>
        </p:nvSpPr>
        <p:spPr>
          <a:xfrm>
            <a:off x="471044" y="1694019"/>
            <a:ext cx="2904205" cy="615553"/>
          </a:xfrm>
          <a:prstGeom prst="rect">
            <a:avLst/>
          </a:prstGeom>
        </p:spPr>
        <p:txBody>
          <a:bodyPr vert="horz" wrap="square" lIns="0" tIns="0" rIns="0" bIns="0" rtlCol="0">
            <a:spAutoFit/>
          </a:bodyPr>
          <a:lstStyle/>
          <a:p>
            <a:pPr marL="12700">
              <a:lnSpc>
                <a:spcPct val="100000"/>
              </a:lnSpc>
            </a:pPr>
            <a:endParaRPr lang="it-IT" sz="2000" b="1" spc="-10" dirty="0">
              <a:solidFill>
                <a:srgbClr val="087B3B"/>
              </a:solidFill>
              <a:cs typeface="Trebuchet MS"/>
            </a:endParaRPr>
          </a:p>
          <a:p>
            <a:pPr marL="12700">
              <a:lnSpc>
                <a:spcPct val="100000"/>
              </a:lnSpc>
            </a:pPr>
            <a:r>
              <a:rPr lang="it-IT" sz="2000" b="1" spc="-10" dirty="0" smtClean="0">
                <a:cs typeface="Trebuchet MS"/>
              </a:rPr>
              <a:t> </a:t>
            </a:r>
            <a:endParaRPr sz="2000" b="1" kern="0" dirty="0">
              <a:solidFill>
                <a:srgbClr val="005C00"/>
              </a:solidFill>
              <a:ea typeface="Arial" charset="0"/>
              <a:cs typeface="Arial" charset="0"/>
            </a:endParaRPr>
          </a:p>
        </p:txBody>
      </p:sp>
      <p:sp>
        <p:nvSpPr>
          <p:cNvPr id="47" name="object 4"/>
          <p:cNvSpPr/>
          <p:nvPr/>
        </p:nvSpPr>
        <p:spPr>
          <a:xfrm>
            <a:off x="2756348" y="2703509"/>
            <a:ext cx="3606573" cy="947373"/>
          </a:xfrm>
          <a:custGeom>
            <a:avLst/>
            <a:gdLst/>
            <a:ahLst/>
            <a:cxnLst/>
            <a:rect l="l" t="t" r="r" b="b"/>
            <a:pathLst>
              <a:path w="4640580" h="964564">
                <a:moveTo>
                  <a:pt x="0" y="0"/>
                </a:moveTo>
                <a:lnTo>
                  <a:pt x="4640402" y="0"/>
                </a:lnTo>
                <a:lnTo>
                  <a:pt x="4640402" y="964552"/>
                </a:lnTo>
                <a:lnTo>
                  <a:pt x="0" y="964552"/>
                </a:lnTo>
                <a:lnTo>
                  <a:pt x="0" y="0"/>
                </a:lnTo>
                <a:close/>
              </a:path>
            </a:pathLst>
          </a:custGeom>
          <a:solidFill>
            <a:schemeClr val="accent3">
              <a:lumMod val="20000"/>
              <a:lumOff val="80000"/>
            </a:schemeClr>
          </a:solidFill>
          <a:ln w="19050">
            <a:solidFill>
              <a:schemeClr val="accent3">
                <a:lumMod val="40000"/>
                <a:lumOff val="60000"/>
              </a:schemeClr>
            </a:solidFill>
          </a:ln>
        </p:spPr>
        <p:txBody>
          <a:bodyPr wrap="square" lIns="0" tIns="0" rIns="0" bIns="0" rtlCol="0"/>
          <a:lstStyle/>
          <a:p>
            <a:pPr marL="1249680">
              <a:lnSpc>
                <a:spcPct val="100000"/>
              </a:lnSpc>
            </a:pPr>
            <a:endParaRPr lang="it-IT" b="1" spc="-35" dirty="0" smtClean="0">
              <a:latin typeface="Trebuchet MS"/>
              <a:cs typeface="Trebuchet MS"/>
            </a:endParaRPr>
          </a:p>
          <a:p>
            <a:pPr marL="1249680" algn="ctr">
              <a:lnSpc>
                <a:spcPct val="100000"/>
              </a:lnSpc>
            </a:pPr>
            <a:endParaRPr lang="it-IT" b="1" spc="-35" dirty="0" smtClean="0">
              <a:latin typeface="Trebuchet MS"/>
              <a:cs typeface="Trebuchet MS"/>
            </a:endParaRPr>
          </a:p>
          <a:p>
            <a:pPr marL="1249680" algn="ctr">
              <a:lnSpc>
                <a:spcPct val="100000"/>
              </a:lnSpc>
            </a:pPr>
            <a:endParaRPr lang="it-IT" sz="1400" b="1" spc="-35" dirty="0">
              <a:latin typeface="Trebuchet MS"/>
              <a:cs typeface="Trebuchet MS"/>
            </a:endParaRPr>
          </a:p>
        </p:txBody>
      </p:sp>
      <p:sp>
        <p:nvSpPr>
          <p:cNvPr id="48" name="object 6"/>
          <p:cNvSpPr txBox="1"/>
          <p:nvPr/>
        </p:nvSpPr>
        <p:spPr>
          <a:xfrm>
            <a:off x="2931538" y="4824094"/>
            <a:ext cx="1314450" cy="560282"/>
          </a:xfrm>
          <a:prstGeom prst="rect">
            <a:avLst/>
          </a:prstGeom>
          <a:solidFill>
            <a:schemeClr val="accent3">
              <a:lumMod val="75000"/>
            </a:schemeClr>
          </a:solidFill>
        </p:spPr>
        <p:txBody>
          <a:bodyPr vert="horz" wrap="square" lIns="0" tIns="100330" rIns="0" bIns="0" rtlCol="0">
            <a:spAutoFit/>
          </a:bodyPr>
          <a:lstStyle/>
          <a:p>
            <a:pPr marR="2540" algn="ctr">
              <a:lnSpc>
                <a:spcPct val="100000"/>
              </a:lnSpc>
              <a:spcBef>
                <a:spcPts val="790"/>
              </a:spcBef>
            </a:pPr>
            <a:r>
              <a:rPr sz="1400" b="1" dirty="0">
                <a:solidFill>
                  <a:srgbClr val="FFFFFF"/>
                </a:solidFill>
                <a:latin typeface="Trebuchet MS"/>
                <a:cs typeface="Trebuchet MS"/>
              </a:rPr>
              <a:t>&lt;60</a:t>
            </a:r>
            <a:r>
              <a:rPr sz="1400" b="1" spc="-100" dirty="0">
                <a:solidFill>
                  <a:srgbClr val="FFFFFF"/>
                </a:solidFill>
                <a:latin typeface="Trebuchet MS"/>
                <a:cs typeface="Trebuchet MS"/>
              </a:rPr>
              <a:t> </a:t>
            </a:r>
            <a:r>
              <a:rPr sz="1400" b="1" dirty="0" smtClean="0">
                <a:solidFill>
                  <a:srgbClr val="FFFFFF"/>
                </a:solidFill>
                <a:latin typeface="Trebuchet MS"/>
                <a:cs typeface="Trebuchet MS"/>
              </a:rPr>
              <a:t>gg:</a:t>
            </a:r>
            <a:endParaRPr sz="1400" dirty="0">
              <a:latin typeface="Trebuchet MS"/>
              <a:cs typeface="Trebuchet MS"/>
            </a:endParaRPr>
          </a:p>
          <a:p>
            <a:pPr marR="3175" algn="ctr">
              <a:lnSpc>
                <a:spcPct val="100000"/>
              </a:lnSpc>
              <a:spcBef>
                <a:spcPts val="219"/>
              </a:spcBef>
            </a:pPr>
            <a:r>
              <a:rPr lang="it-IT" sz="1400" b="1" dirty="0">
                <a:solidFill>
                  <a:srgbClr val="FFFFFF"/>
                </a:solidFill>
                <a:latin typeface="Trebuchet MS"/>
                <a:cs typeface="Trebuchet MS"/>
              </a:rPr>
              <a:t>7</a:t>
            </a:r>
            <a:r>
              <a:rPr sz="1400" b="1" dirty="0" smtClean="0">
                <a:solidFill>
                  <a:srgbClr val="FFFFFF"/>
                </a:solidFill>
                <a:latin typeface="Trebuchet MS"/>
                <a:cs typeface="Trebuchet MS"/>
              </a:rPr>
              <a:t>.</a:t>
            </a:r>
            <a:r>
              <a:rPr lang="it-IT" sz="1400" b="1" dirty="0" smtClean="0">
                <a:solidFill>
                  <a:srgbClr val="FFFFFF"/>
                </a:solidFill>
                <a:latin typeface="Trebuchet MS"/>
                <a:cs typeface="Trebuchet MS"/>
              </a:rPr>
              <a:t>915</a:t>
            </a:r>
            <a:endParaRPr sz="1400" dirty="0">
              <a:latin typeface="Trebuchet MS"/>
              <a:cs typeface="Trebuchet MS"/>
            </a:endParaRPr>
          </a:p>
        </p:txBody>
      </p:sp>
      <p:sp>
        <p:nvSpPr>
          <p:cNvPr id="49" name="object 7"/>
          <p:cNvSpPr txBox="1"/>
          <p:nvPr/>
        </p:nvSpPr>
        <p:spPr>
          <a:xfrm>
            <a:off x="4417438" y="4824094"/>
            <a:ext cx="1314450" cy="560282"/>
          </a:xfrm>
          <a:prstGeom prst="rect">
            <a:avLst/>
          </a:prstGeom>
          <a:solidFill>
            <a:schemeClr val="accent3">
              <a:lumMod val="75000"/>
            </a:schemeClr>
          </a:solidFill>
        </p:spPr>
        <p:txBody>
          <a:bodyPr vert="horz" wrap="square" lIns="0" tIns="100330" rIns="0" bIns="0" rtlCol="0">
            <a:spAutoFit/>
          </a:bodyPr>
          <a:lstStyle/>
          <a:p>
            <a:pPr marR="2540" algn="ctr">
              <a:lnSpc>
                <a:spcPct val="100000"/>
              </a:lnSpc>
              <a:spcBef>
                <a:spcPts val="790"/>
              </a:spcBef>
            </a:pPr>
            <a:r>
              <a:rPr sz="1400" b="1" dirty="0">
                <a:solidFill>
                  <a:srgbClr val="FFFFFF"/>
                </a:solidFill>
                <a:latin typeface="Trebuchet MS"/>
                <a:cs typeface="Trebuchet MS"/>
              </a:rPr>
              <a:t>60 - 120</a:t>
            </a:r>
            <a:r>
              <a:rPr sz="1400" b="1" spc="-100" dirty="0">
                <a:solidFill>
                  <a:srgbClr val="FFFFFF"/>
                </a:solidFill>
                <a:latin typeface="Trebuchet MS"/>
                <a:cs typeface="Trebuchet MS"/>
              </a:rPr>
              <a:t> </a:t>
            </a:r>
            <a:r>
              <a:rPr sz="1400" b="1" dirty="0">
                <a:solidFill>
                  <a:srgbClr val="FFFFFF"/>
                </a:solidFill>
                <a:latin typeface="Trebuchet MS"/>
                <a:cs typeface="Trebuchet MS"/>
              </a:rPr>
              <a:t>gg:</a:t>
            </a:r>
            <a:endParaRPr sz="1400" dirty="0">
              <a:latin typeface="Trebuchet MS"/>
              <a:cs typeface="Trebuchet MS"/>
            </a:endParaRPr>
          </a:p>
          <a:p>
            <a:pPr marR="3175" algn="ctr">
              <a:lnSpc>
                <a:spcPct val="100000"/>
              </a:lnSpc>
              <a:spcBef>
                <a:spcPts val="219"/>
              </a:spcBef>
            </a:pPr>
            <a:r>
              <a:rPr lang="it-IT" sz="1400" b="1" dirty="0" smtClean="0">
                <a:solidFill>
                  <a:srgbClr val="FFFFFF"/>
                </a:solidFill>
                <a:latin typeface="Trebuchet MS"/>
                <a:cs typeface="Trebuchet MS"/>
              </a:rPr>
              <a:t>4.248</a:t>
            </a:r>
            <a:endParaRPr sz="1400" dirty="0">
              <a:latin typeface="Trebuchet MS"/>
              <a:cs typeface="Trebuchet MS"/>
            </a:endParaRPr>
          </a:p>
        </p:txBody>
      </p:sp>
      <p:sp>
        <p:nvSpPr>
          <p:cNvPr id="50" name="object 8"/>
          <p:cNvSpPr txBox="1"/>
          <p:nvPr/>
        </p:nvSpPr>
        <p:spPr>
          <a:xfrm>
            <a:off x="2931538" y="5624194"/>
            <a:ext cx="1314450" cy="560282"/>
          </a:xfrm>
          <a:prstGeom prst="rect">
            <a:avLst/>
          </a:prstGeom>
          <a:solidFill>
            <a:schemeClr val="accent3">
              <a:lumMod val="75000"/>
            </a:schemeClr>
          </a:solidFill>
        </p:spPr>
        <p:txBody>
          <a:bodyPr vert="horz" wrap="square" lIns="0" tIns="100330" rIns="0" bIns="0" rtlCol="0">
            <a:spAutoFit/>
          </a:bodyPr>
          <a:lstStyle/>
          <a:p>
            <a:pPr marR="3175" algn="ctr">
              <a:lnSpc>
                <a:spcPct val="100000"/>
              </a:lnSpc>
              <a:spcBef>
                <a:spcPts val="790"/>
              </a:spcBef>
            </a:pPr>
            <a:r>
              <a:rPr sz="1400" b="1" dirty="0">
                <a:solidFill>
                  <a:srgbClr val="FFFFFF"/>
                </a:solidFill>
                <a:latin typeface="Trebuchet MS"/>
                <a:cs typeface="Trebuchet MS"/>
              </a:rPr>
              <a:t>121 -</a:t>
            </a:r>
            <a:r>
              <a:rPr sz="1400" b="1" spc="-100" dirty="0">
                <a:solidFill>
                  <a:srgbClr val="FFFFFF"/>
                </a:solidFill>
                <a:latin typeface="Trebuchet MS"/>
                <a:cs typeface="Trebuchet MS"/>
              </a:rPr>
              <a:t> </a:t>
            </a:r>
            <a:r>
              <a:rPr sz="1400" b="1" dirty="0">
                <a:solidFill>
                  <a:srgbClr val="FFFFFF"/>
                </a:solidFill>
                <a:latin typeface="Trebuchet MS"/>
                <a:cs typeface="Trebuchet MS"/>
              </a:rPr>
              <a:t>180gg:</a:t>
            </a:r>
            <a:endParaRPr sz="1400" dirty="0">
              <a:latin typeface="Trebuchet MS"/>
              <a:cs typeface="Trebuchet MS"/>
            </a:endParaRPr>
          </a:p>
          <a:p>
            <a:pPr marR="3175" algn="ctr">
              <a:lnSpc>
                <a:spcPct val="100000"/>
              </a:lnSpc>
              <a:spcBef>
                <a:spcPts val="219"/>
              </a:spcBef>
            </a:pPr>
            <a:r>
              <a:rPr sz="1400" b="1" dirty="0" smtClean="0">
                <a:solidFill>
                  <a:srgbClr val="FDFFFA"/>
                </a:solidFill>
                <a:latin typeface="Trebuchet MS"/>
                <a:cs typeface="Trebuchet MS"/>
              </a:rPr>
              <a:t>1.</a:t>
            </a:r>
            <a:r>
              <a:rPr lang="it-IT" sz="1400" b="1" dirty="0" smtClean="0">
                <a:solidFill>
                  <a:srgbClr val="FDFFFA"/>
                </a:solidFill>
                <a:latin typeface="Trebuchet MS"/>
                <a:cs typeface="Trebuchet MS"/>
              </a:rPr>
              <a:t>917</a:t>
            </a:r>
            <a:endParaRPr sz="1400" dirty="0">
              <a:latin typeface="Trebuchet MS"/>
              <a:cs typeface="Trebuchet MS"/>
            </a:endParaRPr>
          </a:p>
        </p:txBody>
      </p:sp>
      <p:sp>
        <p:nvSpPr>
          <p:cNvPr id="51" name="object 9"/>
          <p:cNvSpPr txBox="1"/>
          <p:nvPr/>
        </p:nvSpPr>
        <p:spPr>
          <a:xfrm>
            <a:off x="4417438" y="5624194"/>
            <a:ext cx="1314450" cy="560282"/>
          </a:xfrm>
          <a:prstGeom prst="rect">
            <a:avLst/>
          </a:prstGeom>
          <a:solidFill>
            <a:schemeClr val="accent3">
              <a:lumMod val="75000"/>
            </a:schemeClr>
          </a:solidFill>
        </p:spPr>
        <p:txBody>
          <a:bodyPr vert="horz" wrap="square" lIns="0" tIns="100330" rIns="0" bIns="0" rtlCol="0">
            <a:spAutoFit/>
          </a:bodyPr>
          <a:lstStyle/>
          <a:p>
            <a:pPr marL="2540" algn="ctr">
              <a:lnSpc>
                <a:spcPct val="100000"/>
              </a:lnSpc>
              <a:spcBef>
                <a:spcPts val="790"/>
              </a:spcBef>
            </a:pPr>
            <a:r>
              <a:rPr sz="1400" b="1" spc="-15" dirty="0">
                <a:solidFill>
                  <a:srgbClr val="FFFFFF"/>
                </a:solidFill>
                <a:latin typeface="Trebuchet MS"/>
                <a:cs typeface="Trebuchet MS"/>
              </a:rPr>
              <a:t>&gt;180</a:t>
            </a:r>
            <a:r>
              <a:rPr sz="1400" b="1" spc="-114" dirty="0">
                <a:solidFill>
                  <a:srgbClr val="FFFFFF"/>
                </a:solidFill>
                <a:latin typeface="Trebuchet MS"/>
                <a:cs typeface="Trebuchet MS"/>
              </a:rPr>
              <a:t> </a:t>
            </a:r>
            <a:r>
              <a:rPr sz="1400" b="1" spc="-15" dirty="0">
                <a:solidFill>
                  <a:srgbClr val="FFFFFF"/>
                </a:solidFill>
                <a:latin typeface="Trebuchet MS"/>
                <a:cs typeface="Trebuchet MS"/>
              </a:rPr>
              <a:t>gg:</a:t>
            </a:r>
            <a:endParaRPr sz="1400" dirty="0">
              <a:latin typeface="Trebuchet MS"/>
              <a:cs typeface="Trebuchet MS"/>
            </a:endParaRPr>
          </a:p>
          <a:p>
            <a:pPr marL="5080" algn="ctr">
              <a:lnSpc>
                <a:spcPct val="100000"/>
              </a:lnSpc>
              <a:spcBef>
                <a:spcPts val="219"/>
              </a:spcBef>
            </a:pPr>
            <a:r>
              <a:rPr lang="it-IT" sz="1400" b="1" spc="-15" dirty="0">
                <a:solidFill>
                  <a:srgbClr val="FFFFFF"/>
                </a:solidFill>
                <a:latin typeface="Trebuchet MS"/>
                <a:cs typeface="Trebuchet MS"/>
              </a:rPr>
              <a:t>9</a:t>
            </a:r>
            <a:r>
              <a:rPr sz="1400" b="1" spc="-15" dirty="0" smtClean="0">
                <a:solidFill>
                  <a:srgbClr val="FFFFFF"/>
                </a:solidFill>
                <a:latin typeface="Trebuchet MS"/>
                <a:cs typeface="Trebuchet MS"/>
              </a:rPr>
              <a:t>.</a:t>
            </a:r>
            <a:r>
              <a:rPr lang="it-IT" sz="1400" b="1" spc="-15" dirty="0" smtClean="0">
                <a:solidFill>
                  <a:srgbClr val="FFFFFF"/>
                </a:solidFill>
                <a:latin typeface="Trebuchet MS"/>
                <a:cs typeface="Trebuchet MS"/>
              </a:rPr>
              <a:t>761</a:t>
            </a:r>
            <a:endParaRPr sz="1400" dirty="0">
              <a:latin typeface="Trebuchet MS"/>
              <a:cs typeface="Trebuchet MS"/>
            </a:endParaRPr>
          </a:p>
        </p:txBody>
      </p:sp>
      <p:sp>
        <p:nvSpPr>
          <p:cNvPr id="52" name="object 19"/>
          <p:cNvSpPr/>
          <p:nvPr/>
        </p:nvSpPr>
        <p:spPr>
          <a:xfrm>
            <a:off x="802437" y="3763422"/>
            <a:ext cx="2023071" cy="907941"/>
          </a:xfrm>
          <a:custGeom>
            <a:avLst/>
            <a:gdLst/>
            <a:ahLst/>
            <a:cxnLst/>
            <a:rect l="l" t="t" r="r" b="b"/>
            <a:pathLst>
              <a:path w="2802254" h="965200">
                <a:moveTo>
                  <a:pt x="0" y="0"/>
                </a:moveTo>
                <a:lnTo>
                  <a:pt x="2801793" y="0"/>
                </a:lnTo>
                <a:lnTo>
                  <a:pt x="2801793" y="964793"/>
                </a:lnTo>
                <a:lnTo>
                  <a:pt x="0" y="964793"/>
                </a:lnTo>
                <a:lnTo>
                  <a:pt x="0" y="0"/>
                </a:lnTo>
                <a:close/>
              </a:path>
            </a:pathLst>
          </a:custGeom>
          <a:solidFill>
            <a:schemeClr val="accent3">
              <a:lumMod val="20000"/>
              <a:lumOff val="80000"/>
            </a:schemeClr>
          </a:solidFill>
          <a:ln w="19050">
            <a:solidFill>
              <a:schemeClr val="accent3">
                <a:lumMod val="40000"/>
                <a:lumOff val="60000"/>
              </a:schemeClr>
            </a:solidFill>
          </a:ln>
        </p:spPr>
        <p:txBody>
          <a:bodyPr wrap="square" lIns="0" tIns="0" rIns="0" bIns="0" rtlCol="0"/>
          <a:lstStyle/>
          <a:p>
            <a:endParaRPr/>
          </a:p>
        </p:txBody>
      </p:sp>
      <p:sp>
        <p:nvSpPr>
          <p:cNvPr id="53" name="object 20"/>
          <p:cNvSpPr txBox="1"/>
          <p:nvPr/>
        </p:nvSpPr>
        <p:spPr>
          <a:xfrm>
            <a:off x="221219" y="3685846"/>
            <a:ext cx="2663199" cy="861774"/>
          </a:xfrm>
          <a:prstGeom prst="rect">
            <a:avLst/>
          </a:prstGeom>
          <a:ln w="19050">
            <a:noFill/>
          </a:ln>
        </p:spPr>
        <p:txBody>
          <a:bodyPr vert="horz" wrap="square" lIns="0" tIns="0" rIns="0" bIns="0" rtlCol="0">
            <a:spAutoFit/>
          </a:bodyPr>
          <a:lstStyle/>
          <a:p>
            <a:pPr>
              <a:lnSpc>
                <a:spcPct val="100000"/>
              </a:lnSpc>
            </a:pPr>
            <a:endParaRPr sz="1400" dirty="0">
              <a:latin typeface="Times New Roman"/>
              <a:cs typeface="Times New Roman"/>
            </a:endParaRPr>
          </a:p>
          <a:p>
            <a:pPr marL="509905" algn="ctr">
              <a:lnSpc>
                <a:spcPct val="100000"/>
              </a:lnSpc>
            </a:pPr>
            <a:endParaRPr lang="it-IT" sz="1400" dirty="0">
              <a:latin typeface="Times New Roman"/>
              <a:cs typeface="Times New Roman"/>
            </a:endParaRPr>
          </a:p>
          <a:p>
            <a:pPr marL="509905" algn="ctr">
              <a:lnSpc>
                <a:spcPct val="100000"/>
              </a:lnSpc>
            </a:pPr>
            <a:endParaRPr lang="it-IT" sz="1400" b="1" spc="-5" dirty="0">
              <a:latin typeface="Times New Roman"/>
              <a:cs typeface="Times New Roman"/>
            </a:endParaRPr>
          </a:p>
          <a:p>
            <a:pPr marL="509905" algn="ctr">
              <a:lnSpc>
                <a:spcPct val="100000"/>
              </a:lnSpc>
            </a:pPr>
            <a:r>
              <a:rPr sz="1400" b="1" spc="-5" dirty="0" smtClean="0">
                <a:latin typeface="Trebuchet MS"/>
                <a:cs typeface="Trebuchet MS"/>
              </a:rPr>
              <a:t>Apprendistato</a:t>
            </a:r>
            <a:r>
              <a:rPr sz="1400" b="1" spc="-5" dirty="0">
                <a:latin typeface="Trebuchet MS"/>
                <a:cs typeface="Trebuchet MS"/>
              </a:rPr>
              <a:t>:</a:t>
            </a:r>
            <a:r>
              <a:rPr sz="1400" b="1" spc="-75" dirty="0">
                <a:latin typeface="Trebuchet MS"/>
                <a:cs typeface="Trebuchet MS"/>
              </a:rPr>
              <a:t> </a:t>
            </a:r>
            <a:r>
              <a:rPr lang="it-IT" sz="1400" b="1" dirty="0" smtClean="0">
                <a:latin typeface="Trebuchet MS"/>
                <a:cs typeface="Trebuchet MS"/>
              </a:rPr>
              <a:t>12</a:t>
            </a:r>
            <a:r>
              <a:rPr sz="1400" b="1" dirty="0" smtClean="0">
                <a:latin typeface="Trebuchet MS"/>
                <a:cs typeface="Trebuchet MS"/>
              </a:rPr>
              <a:t>.</a:t>
            </a:r>
            <a:r>
              <a:rPr lang="it-IT" sz="1400" b="1" dirty="0" smtClean="0">
                <a:latin typeface="Trebuchet MS"/>
                <a:cs typeface="Trebuchet MS"/>
              </a:rPr>
              <a:t>532</a:t>
            </a:r>
            <a:endParaRPr sz="1400" dirty="0">
              <a:latin typeface="Trebuchet MS"/>
              <a:cs typeface="Trebuchet MS"/>
            </a:endParaRPr>
          </a:p>
        </p:txBody>
      </p:sp>
      <p:sp>
        <p:nvSpPr>
          <p:cNvPr id="54" name="object 23"/>
          <p:cNvSpPr/>
          <p:nvPr/>
        </p:nvSpPr>
        <p:spPr>
          <a:xfrm>
            <a:off x="1650329" y="3851622"/>
            <a:ext cx="175260" cy="174625"/>
          </a:xfrm>
          <a:custGeom>
            <a:avLst/>
            <a:gdLst/>
            <a:ahLst/>
            <a:cxnLst/>
            <a:rect l="l" t="t" r="r" b="b"/>
            <a:pathLst>
              <a:path w="175260" h="174625">
                <a:moveTo>
                  <a:pt x="87375" y="0"/>
                </a:moveTo>
                <a:lnTo>
                  <a:pt x="53508" y="6849"/>
                </a:lnTo>
                <a:lnTo>
                  <a:pt x="25719" y="25522"/>
                </a:lnTo>
                <a:lnTo>
                  <a:pt x="6914" y="53208"/>
                </a:lnTo>
                <a:lnTo>
                  <a:pt x="0" y="87096"/>
                </a:lnTo>
                <a:lnTo>
                  <a:pt x="6814" y="120994"/>
                </a:lnTo>
                <a:lnTo>
                  <a:pt x="25452" y="148688"/>
                </a:lnTo>
                <a:lnTo>
                  <a:pt x="53208" y="167367"/>
                </a:lnTo>
                <a:lnTo>
                  <a:pt x="87375" y="174218"/>
                </a:lnTo>
                <a:lnTo>
                  <a:pt x="121243" y="167367"/>
                </a:lnTo>
                <a:lnTo>
                  <a:pt x="149032" y="148688"/>
                </a:lnTo>
                <a:lnTo>
                  <a:pt x="167837" y="120994"/>
                </a:lnTo>
                <a:lnTo>
                  <a:pt x="174751" y="87096"/>
                </a:lnTo>
                <a:lnTo>
                  <a:pt x="167837" y="53208"/>
                </a:lnTo>
                <a:lnTo>
                  <a:pt x="149032" y="25522"/>
                </a:lnTo>
                <a:lnTo>
                  <a:pt x="121243" y="6849"/>
                </a:lnTo>
                <a:lnTo>
                  <a:pt x="87375" y="0"/>
                </a:lnTo>
                <a:close/>
              </a:path>
            </a:pathLst>
          </a:custGeom>
          <a:solidFill>
            <a:srgbClr val="000000"/>
          </a:solidFill>
        </p:spPr>
        <p:txBody>
          <a:bodyPr wrap="square" lIns="0" tIns="0" rIns="0" bIns="0" rtlCol="0"/>
          <a:lstStyle/>
          <a:p>
            <a:endParaRPr/>
          </a:p>
        </p:txBody>
      </p:sp>
      <p:sp>
        <p:nvSpPr>
          <p:cNvPr id="55" name="object 24"/>
          <p:cNvSpPr/>
          <p:nvPr/>
        </p:nvSpPr>
        <p:spPr>
          <a:xfrm>
            <a:off x="1463436" y="4047443"/>
            <a:ext cx="553720" cy="307340"/>
          </a:xfrm>
          <a:custGeom>
            <a:avLst/>
            <a:gdLst/>
            <a:ahLst/>
            <a:cxnLst/>
            <a:rect l="l" t="t" r="r" b="b"/>
            <a:pathLst>
              <a:path w="553719" h="307339">
                <a:moveTo>
                  <a:pt x="434924" y="287096"/>
                </a:moveTo>
                <a:lnTo>
                  <a:pt x="115722" y="287096"/>
                </a:lnTo>
                <a:lnTo>
                  <a:pt x="115722" y="306603"/>
                </a:lnTo>
                <a:lnTo>
                  <a:pt x="116452" y="307327"/>
                </a:lnTo>
                <a:lnTo>
                  <a:pt x="434193" y="307327"/>
                </a:lnTo>
                <a:lnTo>
                  <a:pt x="434924" y="306603"/>
                </a:lnTo>
                <a:lnTo>
                  <a:pt x="434924" y="287096"/>
                </a:lnTo>
                <a:close/>
              </a:path>
              <a:path w="553719" h="307339">
                <a:moveTo>
                  <a:pt x="359524" y="0"/>
                </a:moveTo>
                <a:lnTo>
                  <a:pt x="189699" y="0"/>
                </a:lnTo>
                <a:lnTo>
                  <a:pt x="163949" y="5808"/>
                </a:lnTo>
                <a:lnTo>
                  <a:pt x="146453" y="17238"/>
                </a:lnTo>
                <a:lnTo>
                  <a:pt x="136486" y="28408"/>
                </a:lnTo>
                <a:lnTo>
                  <a:pt x="133324" y="33439"/>
                </a:lnTo>
                <a:lnTo>
                  <a:pt x="4381" y="209740"/>
                </a:lnTo>
                <a:lnTo>
                  <a:pt x="681" y="215862"/>
                </a:lnTo>
                <a:lnTo>
                  <a:pt x="0" y="217607"/>
                </a:lnTo>
                <a:lnTo>
                  <a:pt x="0" y="256996"/>
                </a:lnTo>
                <a:lnTo>
                  <a:pt x="10629" y="272548"/>
                </a:lnTo>
                <a:lnTo>
                  <a:pt x="26537" y="283186"/>
                </a:lnTo>
                <a:lnTo>
                  <a:pt x="45948" y="287096"/>
                </a:lnTo>
                <a:lnTo>
                  <a:pt x="504685" y="287096"/>
                </a:lnTo>
                <a:lnTo>
                  <a:pt x="511622" y="285699"/>
                </a:lnTo>
                <a:lnTo>
                  <a:pt x="115011" y="285699"/>
                </a:lnTo>
                <a:lnTo>
                  <a:pt x="115011" y="87795"/>
                </a:lnTo>
                <a:lnTo>
                  <a:pt x="122059" y="81521"/>
                </a:lnTo>
                <a:lnTo>
                  <a:pt x="450878" y="81521"/>
                </a:lnTo>
                <a:lnTo>
                  <a:pt x="415899" y="33439"/>
                </a:lnTo>
                <a:lnTo>
                  <a:pt x="405503" y="14885"/>
                </a:lnTo>
                <a:lnTo>
                  <a:pt x="396165" y="5218"/>
                </a:lnTo>
                <a:lnTo>
                  <a:pt x="382600" y="1301"/>
                </a:lnTo>
                <a:lnTo>
                  <a:pt x="359524" y="0"/>
                </a:lnTo>
                <a:close/>
              </a:path>
              <a:path w="553719" h="307339">
                <a:moveTo>
                  <a:pt x="450878" y="81521"/>
                </a:moveTo>
                <a:lnTo>
                  <a:pt x="427177" y="81521"/>
                </a:lnTo>
                <a:lnTo>
                  <a:pt x="433527" y="88493"/>
                </a:lnTo>
                <a:lnTo>
                  <a:pt x="433527" y="285699"/>
                </a:lnTo>
                <a:lnTo>
                  <a:pt x="511622" y="285699"/>
                </a:lnTo>
                <a:lnTo>
                  <a:pt x="524098" y="283186"/>
                </a:lnTo>
                <a:lnTo>
                  <a:pt x="540010" y="272548"/>
                </a:lnTo>
                <a:lnTo>
                  <a:pt x="550769" y="256813"/>
                </a:lnTo>
                <a:lnTo>
                  <a:pt x="553723" y="242469"/>
                </a:lnTo>
                <a:lnTo>
                  <a:pt x="553723" y="233225"/>
                </a:lnTo>
                <a:lnTo>
                  <a:pt x="552974" y="229930"/>
                </a:lnTo>
                <a:lnTo>
                  <a:pt x="550759" y="222635"/>
                </a:lnTo>
                <a:lnTo>
                  <a:pt x="547884" y="215862"/>
                </a:lnTo>
                <a:lnTo>
                  <a:pt x="544156" y="209740"/>
                </a:lnTo>
                <a:lnTo>
                  <a:pt x="450878" y="81521"/>
                </a:lnTo>
                <a:close/>
              </a:path>
            </a:pathLst>
          </a:custGeom>
          <a:solidFill>
            <a:srgbClr val="000000"/>
          </a:solidFill>
        </p:spPr>
        <p:txBody>
          <a:bodyPr wrap="square" lIns="0" tIns="0" rIns="0" bIns="0" rtlCol="0"/>
          <a:lstStyle/>
          <a:p>
            <a:endParaRPr/>
          </a:p>
        </p:txBody>
      </p:sp>
      <p:sp>
        <p:nvSpPr>
          <p:cNvPr id="58" name="object 28"/>
          <p:cNvSpPr txBox="1"/>
          <p:nvPr/>
        </p:nvSpPr>
        <p:spPr>
          <a:xfrm>
            <a:off x="3046387" y="3751286"/>
            <a:ext cx="2653755" cy="907941"/>
          </a:xfrm>
          <a:prstGeom prst="rect">
            <a:avLst/>
          </a:prstGeom>
          <a:solidFill>
            <a:schemeClr val="accent3">
              <a:lumMod val="20000"/>
              <a:lumOff val="80000"/>
            </a:schemeClr>
          </a:solidFill>
          <a:ln w="19050">
            <a:solidFill>
              <a:schemeClr val="accent3">
                <a:lumMod val="40000"/>
                <a:lumOff val="60000"/>
              </a:schemeClr>
            </a:solidFill>
          </a:ln>
        </p:spPr>
        <p:txBody>
          <a:bodyPr vert="horz" wrap="square" lIns="0" tIns="0" rIns="0" bIns="0" rtlCol="0">
            <a:spAutoFit/>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spcBef>
                <a:spcPts val="10"/>
              </a:spcBef>
            </a:pPr>
            <a:endParaRPr sz="1700" dirty="0">
              <a:latin typeface="Times New Roman"/>
              <a:cs typeface="Times New Roman"/>
            </a:endParaRPr>
          </a:p>
          <a:p>
            <a:pPr marL="232410">
              <a:lnSpc>
                <a:spcPct val="100000"/>
              </a:lnSpc>
            </a:pPr>
            <a:r>
              <a:rPr sz="1400" b="1" spc="-35" dirty="0">
                <a:latin typeface="Trebuchet MS"/>
                <a:cs typeface="Trebuchet MS"/>
              </a:rPr>
              <a:t>Tempo </a:t>
            </a:r>
            <a:r>
              <a:rPr sz="1400" b="1" spc="-5" dirty="0">
                <a:latin typeface="Trebuchet MS"/>
                <a:cs typeface="Trebuchet MS"/>
              </a:rPr>
              <a:t>determinato:</a:t>
            </a:r>
            <a:r>
              <a:rPr sz="1400" b="1" dirty="0">
                <a:latin typeface="Trebuchet MS"/>
                <a:cs typeface="Trebuchet MS"/>
              </a:rPr>
              <a:t> </a:t>
            </a:r>
            <a:r>
              <a:rPr lang="it-IT" sz="1400" b="1" spc="-5" dirty="0" smtClean="0">
                <a:latin typeface="Trebuchet MS"/>
                <a:cs typeface="Trebuchet MS"/>
              </a:rPr>
              <a:t>23</a:t>
            </a:r>
            <a:r>
              <a:rPr sz="1400" b="1" spc="-5" dirty="0" smtClean="0">
                <a:latin typeface="Trebuchet MS"/>
                <a:cs typeface="Trebuchet MS"/>
              </a:rPr>
              <a:t>.</a:t>
            </a:r>
            <a:r>
              <a:rPr lang="it-IT" sz="1400" b="1" spc="-5" dirty="0" smtClean="0">
                <a:latin typeface="Trebuchet MS"/>
                <a:cs typeface="Trebuchet MS"/>
              </a:rPr>
              <a:t>841</a:t>
            </a:r>
            <a:endParaRPr sz="1400" dirty="0">
              <a:latin typeface="Trebuchet MS"/>
              <a:cs typeface="Trebuchet MS"/>
            </a:endParaRPr>
          </a:p>
        </p:txBody>
      </p:sp>
      <p:sp>
        <p:nvSpPr>
          <p:cNvPr id="59" name="object 29"/>
          <p:cNvSpPr/>
          <p:nvPr/>
        </p:nvSpPr>
        <p:spPr>
          <a:xfrm>
            <a:off x="4087245" y="3894193"/>
            <a:ext cx="467143" cy="462280"/>
          </a:xfrm>
          <a:custGeom>
            <a:avLst/>
            <a:gdLst/>
            <a:ahLst/>
            <a:cxnLst/>
            <a:rect l="l" t="t" r="r" b="b"/>
            <a:pathLst>
              <a:path w="457200" h="462279">
                <a:moveTo>
                  <a:pt x="228596" y="0"/>
                </a:moveTo>
                <a:lnTo>
                  <a:pt x="184936" y="4226"/>
                </a:lnTo>
                <a:lnTo>
                  <a:pt x="142575" y="16904"/>
                </a:lnTo>
                <a:lnTo>
                  <a:pt x="102814" y="38035"/>
                </a:lnTo>
                <a:lnTo>
                  <a:pt x="66951" y="67617"/>
                </a:lnTo>
                <a:lnTo>
                  <a:pt x="37660" y="103833"/>
                </a:lnTo>
                <a:lnTo>
                  <a:pt x="16737" y="143987"/>
                </a:lnTo>
                <a:lnTo>
                  <a:pt x="4184" y="186765"/>
                </a:lnTo>
                <a:lnTo>
                  <a:pt x="0" y="230857"/>
                </a:lnTo>
                <a:lnTo>
                  <a:pt x="4184" y="274948"/>
                </a:lnTo>
                <a:lnTo>
                  <a:pt x="16737" y="317727"/>
                </a:lnTo>
                <a:lnTo>
                  <a:pt x="37660" y="357881"/>
                </a:lnTo>
                <a:lnTo>
                  <a:pt x="66951" y="394096"/>
                </a:lnTo>
                <a:lnTo>
                  <a:pt x="102814" y="423679"/>
                </a:lnTo>
                <a:lnTo>
                  <a:pt x="142575" y="444810"/>
                </a:lnTo>
                <a:lnTo>
                  <a:pt x="184936" y="457488"/>
                </a:lnTo>
                <a:lnTo>
                  <a:pt x="228596" y="461714"/>
                </a:lnTo>
                <a:lnTo>
                  <a:pt x="272257" y="457488"/>
                </a:lnTo>
                <a:lnTo>
                  <a:pt x="314617" y="444810"/>
                </a:lnTo>
                <a:lnTo>
                  <a:pt x="354379" y="423679"/>
                </a:lnTo>
                <a:lnTo>
                  <a:pt x="355411" y="422828"/>
                </a:lnTo>
                <a:lnTo>
                  <a:pt x="207655" y="422828"/>
                </a:lnTo>
                <a:lnTo>
                  <a:pt x="166583" y="413592"/>
                </a:lnTo>
                <a:lnTo>
                  <a:pt x="127946" y="395121"/>
                </a:lnTo>
                <a:lnTo>
                  <a:pt x="93367" y="367414"/>
                </a:lnTo>
                <a:lnTo>
                  <a:pt x="65931" y="332498"/>
                </a:lnTo>
                <a:lnTo>
                  <a:pt x="47641" y="293483"/>
                </a:lnTo>
                <a:lnTo>
                  <a:pt x="38497" y="252009"/>
                </a:lnTo>
                <a:lnTo>
                  <a:pt x="38499" y="209714"/>
                </a:lnTo>
                <a:lnTo>
                  <a:pt x="47645" y="168238"/>
                </a:lnTo>
                <a:lnTo>
                  <a:pt x="65934" y="129220"/>
                </a:lnTo>
                <a:lnTo>
                  <a:pt x="93367" y="94300"/>
                </a:lnTo>
                <a:lnTo>
                  <a:pt x="127946" y="66598"/>
                </a:lnTo>
                <a:lnTo>
                  <a:pt x="166583" y="48129"/>
                </a:lnTo>
                <a:lnTo>
                  <a:pt x="207655" y="38895"/>
                </a:lnTo>
                <a:lnTo>
                  <a:pt x="355422" y="38895"/>
                </a:lnTo>
                <a:lnTo>
                  <a:pt x="354379" y="38035"/>
                </a:lnTo>
                <a:lnTo>
                  <a:pt x="314617" y="16904"/>
                </a:lnTo>
                <a:lnTo>
                  <a:pt x="272257" y="4226"/>
                </a:lnTo>
                <a:lnTo>
                  <a:pt x="228596" y="0"/>
                </a:lnTo>
                <a:close/>
              </a:path>
              <a:path w="457200" h="462279">
                <a:moveTo>
                  <a:pt x="355422" y="38895"/>
                </a:moveTo>
                <a:lnTo>
                  <a:pt x="249538" y="38895"/>
                </a:lnTo>
                <a:lnTo>
                  <a:pt x="290610" y="48129"/>
                </a:lnTo>
                <a:lnTo>
                  <a:pt x="329247" y="66598"/>
                </a:lnTo>
                <a:lnTo>
                  <a:pt x="363826" y="94300"/>
                </a:lnTo>
                <a:lnTo>
                  <a:pt x="391263" y="129220"/>
                </a:lnTo>
                <a:lnTo>
                  <a:pt x="409554" y="168238"/>
                </a:lnTo>
                <a:lnTo>
                  <a:pt x="418699" y="209714"/>
                </a:lnTo>
                <a:lnTo>
                  <a:pt x="418699" y="252009"/>
                </a:lnTo>
                <a:lnTo>
                  <a:pt x="409554" y="293483"/>
                </a:lnTo>
                <a:lnTo>
                  <a:pt x="391263" y="332498"/>
                </a:lnTo>
                <a:lnTo>
                  <a:pt x="363826" y="367414"/>
                </a:lnTo>
                <a:lnTo>
                  <a:pt x="329247" y="395121"/>
                </a:lnTo>
                <a:lnTo>
                  <a:pt x="290610" y="413592"/>
                </a:lnTo>
                <a:lnTo>
                  <a:pt x="249538" y="422828"/>
                </a:lnTo>
                <a:lnTo>
                  <a:pt x="355411" y="422828"/>
                </a:lnTo>
                <a:lnTo>
                  <a:pt x="390242" y="394096"/>
                </a:lnTo>
                <a:lnTo>
                  <a:pt x="419533" y="357881"/>
                </a:lnTo>
                <a:lnTo>
                  <a:pt x="440455" y="317727"/>
                </a:lnTo>
                <a:lnTo>
                  <a:pt x="453009" y="274948"/>
                </a:lnTo>
                <a:lnTo>
                  <a:pt x="457193" y="230857"/>
                </a:lnTo>
                <a:lnTo>
                  <a:pt x="453009" y="186765"/>
                </a:lnTo>
                <a:lnTo>
                  <a:pt x="440455" y="143987"/>
                </a:lnTo>
                <a:lnTo>
                  <a:pt x="419533" y="103833"/>
                </a:lnTo>
                <a:lnTo>
                  <a:pt x="390242" y="67617"/>
                </a:lnTo>
                <a:lnTo>
                  <a:pt x="355422" y="38895"/>
                </a:lnTo>
                <a:close/>
              </a:path>
            </a:pathLst>
          </a:custGeom>
          <a:solidFill>
            <a:srgbClr val="000000"/>
          </a:solidFill>
        </p:spPr>
        <p:txBody>
          <a:bodyPr wrap="square" lIns="0" tIns="0" rIns="0" bIns="0" rtlCol="0"/>
          <a:lstStyle/>
          <a:p>
            <a:endParaRPr/>
          </a:p>
        </p:txBody>
      </p:sp>
      <p:sp>
        <p:nvSpPr>
          <p:cNvPr id="60" name="object 30"/>
          <p:cNvSpPr/>
          <p:nvPr/>
        </p:nvSpPr>
        <p:spPr>
          <a:xfrm>
            <a:off x="4296375" y="4158299"/>
            <a:ext cx="114935" cy="0"/>
          </a:xfrm>
          <a:custGeom>
            <a:avLst/>
            <a:gdLst/>
            <a:ahLst/>
            <a:cxnLst/>
            <a:rect l="l" t="t" r="r" b="b"/>
            <a:pathLst>
              <a:path w="114935">
                <a:moveTo>
                  <a:pt x="0" y="0"/>
                </a:moveTo>
                <a:lnTo>
                  <a:pt x="114592" y="0"/>
                </a:lnTo>
              </a:path>
            </a:pathLst>
          </a:custGeom>
          <a:ln w="35559">
            <a:solidFill>
              <a:srgbClr val="000000"/>
            </a:solidFill>
          </a:ln>
        </p:spPr>
        <p:txBody>
          <a:bodyPr wrap="square" lIns="0" tIns="0" rIns="0" bIns="0" rtlCol="0"/>
          <a:lstStyle/>
          <a:p>
            <a:endParaRPr/>
          </a:p>
        </p:txBody>
      </p:sp>
      <p:sp>
        <p:nvSpPr>
          <p:cNvPr id="61" name="object 31"/>
          <p:cNvSpPr/>
          <p:nvPr/>
        </p:nvSpPr>
        <p:spPr>
          <a:xfrm>
            <a:off x="4308124" y="4010932"/>
            <a:ext cx="45719" cy="155318"/>
          </a:xfrm>
          <a:custGeom>
            <a:avLst/>
            <a:gdLst/>
            <a:ahLst/>
            <a:cxnLst/>
            <a:rect l="l" t="t" r="r" b="b"/>
            <a:pathLst>
              <a:path h="133350">
                <a:moveTo>
                  <a:pt x="0" y="0"/>
                </a:moveTo>
                <a:lnTo>
                  <a:pt x="0" y="133350"/>
                </a:lnTo>
              </a:path>
            </a:pathLst>
          </a:custGeom>
          <a:ln w="35407">
            <a:solidFill>
              <a:srgbClr val="000000"/>
            </a:solidFill>
          </a:ln>
        </p:spPr>
        <p:txBody>
          <a:bodyPr wrap="square" lIns="0" tIns="0" rIns="0" bIns="0" rtlCol="0"/>
          <a:lstStyle/>
          <a:p>
            <a:endParaRPr/>
          </a:p>
        </p:txBody>
      </p:sp>
      <p:sp>
        <p:nvSpPr>
          <p:cNvPr id="62" name="object 33"/>
          <p:cNvSpPr/>
          <p:nvPr/>
        </p:nvSpPr>
        <p:spPr>
          <a:xfrm>
            <a:off x="4109784" y="4309931"/>
            <a:ext cx="403860" cy="98425"/>
          </a:xfrm>
          <a:custGeom>
            <a:avLst/>
            <a:gdLst/>
            <a:ahLst/>
            <a:cxnLst/>
            <a:rect l="l" t="t" r="r" b="b"/>
            <a:pathLst>
              <a:path w="403860" h="98425">
                <a:moveTo>
                  <a:pt x="13970" y="0"/>
                </a:moveTo>
                <a:lnTo>
                  <a:pt x="32579" y="44486"/>
                </a:lnTo>
                <a:lnTo>
                  <a:pt x="69696" y="69266"/>
                </a:lnTo>
                <a:lnTo>
                  <a:pt x="110697" y="87792"/>
                </a:lnTo>
                <a:lnTo>
                  <a:pt x="150197" y="98158"/>
                </a:lnTo>
                <a:lnTo>
                  <a:pt x="253257" y="98158"/>
                </a:lnTo>
                <a:lnTo>
                  <a:pt x="292759" y="87792"/>
                </a:lnTo>
                <a:lnTo>
                  <a:pt x="302367" y="83451"/>
                </a:lnTo>
                <a:lnTo>
                  <a:pt x="201739" y="83451"/>
                </a:lnTo>
                <a:lnTo>
                  <a:pt x="147590" y="77623"/>
                </a:lnTo>
                <a:lnTo>
                  <a:pt x="97443" y="60956"/>
                </a:lnTo>
                <a:lnTo>
                  <a:pt x="52502" y="34674"/>
                </a:lnTo>
                <a:lnTo>
                  <a:pt x="13970" y="0"/>
                </a:lnTo>
                <a:close/>
              </a:path>
              <a:path w="403860" h="98425">
                <a:moveTo>
                  <a:pt x="389470" y="0"/>
                </a:moveTo>
                <a:lnTo>
                  <a:pt x="350952" y="34674"/>
                </a:lnTo>
                <a:lnTo>
                  <a:pt x="306020" y="60956"/>
                </a:lnTo>
                <a:lnTo>
                  <a:pt x="255880" y="77623"/>
                </a:lnTo>
                <a:lnTo>
                  <a:pt x="201739" y="83451"/>
                </a:lnTo>
                <a:lnTo>
                  <a:pt x="302367" y="83451"/>
                </a:lnTo>
                <a:lnTo>
                  <a:pt x="333762" y="69266"/>
                </a:lnTo>
                <a:lnTo>
                  <a:pt x="370879" y="44486"/>
                </a:lnTo>
                <a:lnTo>
                  <a:pt x="403453" y="14122"/>
                </a:lnTo>
                <a:lnTo>
                  <a:pt x="389470" y="0"/>
                </a:lnTo>
                <a:close/>
              </a:path>
            </a:pathLst>
          </a:custGeom>
          <a:solidFill>
            <a:srgbClr val="000000"/>
          </a:solidFill>
        </p:spPr>
        <p:txBody>
          <a:bodyPr wrap="square" lIns="0" tIns="0" rIns="0" bIns="0" rtlCol="0"/>
          <a:lstStyle/>
          <a:p>
            <a:endParaRPr/>
          </a:p>
        </p:txBody>
      </p:sp>
      <p:sp>
        <p:nvSpPr>
          <p:cNvPr id="63" name="object 5"/>
          <p:cNvSpPr txBox="1"/>
          <p:nvPr/>
        </p:nvSpPr>
        <p:spPr>
          <a:xfrm>
            <a:off x="2434968" y="2733382"/>
            <a:ext cx="4640580" cy="861774"/>
          </a:xfrm>
          <a:prstGeom prst="rect">
            <a:avLst/>
          </a:prstGeom>
        </p:spPr>
        <p:txBody>
          <a:bodyPr vert="horz" wrap="square" lIns="0" tIns="0" rIns="0" bIns="0" rtlCol="0">
            <a:spAutoFit/>
          </a:bodyPr>
          <a:lstStyle/>
          <a:p>
            <a:pPr marL="1249680">
              <a:lnSpc>
                <a:spcPct val="100000"/>
              </a:lnSpc>
            </a:pPr>
            <a:endParaRPr lang="it-IT" sz="1400" dirty="0">
              <a:latin typeface="Times New Roman"/>
              <a:cs typeface="Times New Roman"/>
            </a:endParaRPr>
          </a:p>
          <a:p>
            <a:pPr marL="1249680">
              <a:lnSpc>
                <a:spcPct val="100000"/>
              </a:lnSpc>
            </a:pPr>
            <a:endParaRPr lang="it-IT" sz="1400" b="1" spc="-35" dirty="0">
              <a:latin typeface="Times New Roman"/>
              <a:cs typeface="Times New Roman"/>
            </a:endParaRPr>
          </a:p>
          <a:p>
            <a:pPr marL="1249680">
              <a:lnSpc>
                <a:spcPct val="100000"/>
              </a:lnSpc>
            </a:pPr>
            <a:endParaRPr lang="it-IT" sz="1400" b="1" spc="-35" dirty="0">
              <a:latin typeface="Times New Roman"/>
              <a:cs typeface="Times New Roman"/>
            </a:endParaRPr>
          </a:p>
          <a:p>
            <a:pPr marL="1249680">
              <a:lnSpc>
                <a:spcPct val="100000"/>
              </a:lnSpc>
            </a:pPr>
            <a:r>
              <a:rPr sz="1400" b="1" spc="-35" dirty="0" smtClean="0">
                <a:latin typeface="Trebuchet MS"/>
                <a:cs typeface="Trebuchet MS"/>
              </a:rPr>
              <a:t>Totale </a:t>
            </a:r>
            <a:r>
              <a:rPr sz="1400" b="1" spc="-5" dirty="0">
                <a:latin typeface="Trebuchet MS"/>
                <a:cs typeface="Trebuchet MS"/>
              </a:rPr>
              <a:t>Assunzioni:</a:t>
            </a:r>
            <a:r>
              <a:rPr sz="1400" b="1" spc="-100" dirty="0">
                <a:latin typeface="Trebuchet MS"/>
                <a:cs typeface="Trebuchet MS"/>
              </a:rPr>
              <a:t> </a:t>
            </a:r>
            <a:r>
              <a:rPr lang="nb-NO" sz="1400" b="1" dirty="0" smtClean="0">
                <a:latin typeface="Trebuchet MS"/>
                <a:cs typeface="Trebuchet MS"/>
              </a:rPr>
              <a:t>47.978</a:t>
            </a:r>
            <a:endParaRPr lang="nb-NO" sz="1400" dirty="0">
              <a:latin typeface="Trebuchet MS"/>
              <a:cs typeface="Trebuchet MS"/>
            </a:endParaRPr>
          </a:p>
        </p:txBody>
      </p:sp>
      <p:sp>
        <p:nvSpPr>
          <p:cNvPr id="64" name="object 4"/>
          <p:cNvSpPr/>
          <p:nvPr/>
        </p:nvSpPr>
        <p:spPr>
          <a:xfrm>
            <a:off x="2756348" y="1631129"/>
            <a:ext cx="3606573" cy="964565"/>
          </a:xfrm>
          <a:custGeom>
            <a:avLst/>
            <a:gdLst/>
            <a:ahLst/>
            <a:cxnLst/>
            <a:rect l="l" t="t" r="r" b="b"/>
            <a:pathLst>
              <a:path w="4640580" h="964564">
                <a:moveTo>
                  <a:pt x="0" y="0"/>
                </a:moveTo>
                <a:lnTo>
                  <a:pt x="4640402" y="0"/>
                </a:lnTo>
                <a:lnTo>
                  <a:pt x="4640402" y="964552"/>
                </a:lnTo>
                <a:lnTo>
                  <a:pt x="0" y="964552"/>
                </a:lnTo>
                <a:lnTo>
                  <a:pt x="0" y="0"/>
                </a:lnTo>
                <a:close/>
              </a:path>
            </a:pathLst>
          </a:custGeom>
          <a:solidFill>
            <a:schemeClr val="accent3">
              <a:lumMod val="20000"/>
              <a:lumOff val="80000"/>
            </a:schemeClr>
          </a:solidFill>
          <a:ln w="19050">
            <a:solidFill>
              <a:schemeClr val="accent3">
                <a:lumMod val="40000"/>
                <a:lumOff val="60000"/>
              </a:schemeClr>
            </a:solidFill>
          </a:ln>
        </p:spPr>
        <p:txBody>
          <a:bodyPr wrap="square" lIns="0" tIns="0" rIns="0" bIns="0" rtlCol="0"/>
          <a:lstStyle/>
          <a:p>
            <a:pPr marL="1249680">
              <a:lnSpc>
                <a:spcPct val="100000"/>
              </a:lnSpc>
            </a:pPr>
            <a:endParaRPr lang="it-IT" b="1" spc="-35" dirty="0" smtClean="0">
              <a:latin typeface="Trebuchet MS"/>
              <a:cs typeface="Trebuchet MS"/>
            </a:endParaRPr>
          </a:p>
          <a:p>
            <a:pPr marL="1249680" algn="ctr">
              <a:lnSpc>
                <a:spcPct val="100000"/>
              </a:lnSpc>
            </a:pPr>
            <a:endParaRPr lang="it-IT" b="1" spc="-35" dirty="0" smtClean="0">
              <a:latin typeface="Trebuchet MS"/>
              <a:cs typeface="Trebuchet MS"/>
            </a:endParaRPr>
          </a:p>
          <a:p>
            <a:pPr marL="1249680" algn="ctr">
              <a:lnSpc>
                <a:spcPct val="100000"/>
              </a:lnSpc>
            </a:pPr>
            <a:endParaRPr lang="it-IT" sz="1400" b="1" spc="-35" dirty="0">
              <a:latin typeface="Trebuchet MS"/>
              <a:cs typeface="Trebuchet MS"/>
            </a:endParaRPr>
          </a:p>
        </p:txBody>
      </p:sp>
      <p:sp>
        <p:nvSpPr>
          <p:cNvPr id="65" name="object 5"/>
          <p:cNvSpPr txBox="1"/>
          <p:nvPr/>
        </p:nvSpPr>
        <p:spPr>
          <a:xfrm>
            <a:off x="2462501" y="2322287"/>
            <a:ext cx="3110412" cy="215444"/>
          </a:xfrm>
          <a:prstGeom prst="rect">
            <a:avLst/>
          </a:prstGeom>
        </p:spPr>
        <p:txBody>
          <a:bodyPr vert="horz" wrap="square" lIns="0" tIns="0" rIns="0" bIns="0" rtlCol="0">
            <a:spAutoFit/>
          </a:bodyPr>
          <a:lstStyle/>
          <a:p>
            <a:pPr marL="1249680">
              <a:lnSpc>
                <a:spcPct val="100000"/>
              </a:lnSpc>
            </a:pPr>
            <a:r>
              <a:rPr sz="1400" b="1" spc="-35" dirty="0" smtClean="0">
                <a:latin typeface="Trebuchet MS"/>
                <a:cs typeface="Trebuchet MS"/>
              </a:rPr>
              <a:t>Totale</a:t>
            </a:r>
            <a:r>
              <a:rPr lang="it-IT" sz="1400" b="1" spc="-35" dirty="0" smtClean="0">
                <a:latin typeface="Trebuchet MS"/>
                <a:cs typeface="Trebuchet MS"/>
              </a:rPr>
              <a:t> Tirocini</a:t>
            </a:r>
            <a:r>
              <a:rPr sz="1400" b="1" spc="-5" dirty="0" smtClean="0">
                <a:latin typeface="Trebuchet MS"/>
                <a:cs typeface="Trebuchet MS"/>
              </a:rPr>
              <a:t>:</a:t>
            </a:r>
            <a:r>
              <a:rPr sz="1400" b="1" spc="-100" dirty="0" smtClean="0">
                <a:latin typeface="Trebuchet MS"/>
                <a:cs typeface="Trebuchet MS"/>
              </a:rPr>
              <a:t> </a:t>
            </a:r>
            <a:r>
              <a:rPr lang="it-IT" sz="1400" b="1" dirty="0" smtClean="0">
                <a:latin typeface="Trebuchet MS"/>
                <a:cs typeface="Trebuchet MS"/>
              </a:rPr>
              <a:t>42</a:t>
            </a:r>
            <a:r>
              <a:rPr sz="1400" b="1" dirty="0" smtClean="0">
                <a:latin typeface="Trebuchet MS"/>
                <a:cs typeface="Trebuchet MS"/>
              </a:rPr>
              <a:t>.</a:t>
            </a:r>
            <a:r>
              <a:rPr lang="it-IT" sz="1400" b="1" dirty="0" smtClean="0">
                <a:latin typeface="Trebuchet MS"/>
                <a:cs typeface="Trebuchet MS"/>
              </a:rPr>
              <a:t>286</a:t>
            </a:r>
            <a:endParaRPr sz="1400" dirty="0">
              <a:latin typeface="Trebuchet MS"/>
              <a:cs typeface="Trebuchet MS"/>
            </a:endParaRPr>
          </a:p>
        </p:txBody>
      </p:sp>
      <p:sp>
        <p:nvSpPr>
          <p:cNvPr id="66" name="object 25"/>
          <p:cNvSpPr/>
          <p:nvPr/>
        </p:nvSpPr>
        <p:spPr>
          <a:xfrm>
            <a:off x="1705312" y="4207666"/>
            <a:ext cx="67945" cy="67310"/>
          </a:xfrm>
          <a:custGeom>
            <a:avLst/>
            <a:gdLst/>
            <a:ahLst/>
            <a:cxnLst/>
            <a:rect l="l" t="t" r="r" b="b"/>
            <a:pathLst>
              <a:path w="67944" h="67310">
                <a:moveTo>
                  <a:pt x="33832" y="0"/>
                </a:moveTo>
                <a:lnTo>
                  <a:pt x="20815" y="2580"/>
                </a:lnTo>
                <a:lnTo>
                  <a:pt x="10044" y="9667"/>
                </a:lnTo>
                <a:lnTo>
                  <a:pt x="2709" y="20284"/>
                </a:lnTo>
                <a:lnTo>
                  <a:pt x="0" y="33451"/>
                </a:lnTo>
                <a:lnTo>
                  <a:pt x="2611" y="46611"/>
                </a:lnTo>
                <a:lnTo>
                  <a:pt x="9782" y="57224"/>
                </a:lnTo>
                <a:lnTo>
                  <a:pt x="20520" y="64311"/>
                </a:lnTo>
                <a:lnTo>
                  <a:pt x="33832" y="66890"/>
                </a:lnTo>
                <a:lnTo>
                  <a:pt x="46848" y="64212"/>
                </a:lnTo>
                <a:lnTo>
                  <a:pt x="57615" y="56962"/>
                </a:lnTo>
                <a:lnTo>
                  <a:pt x="64945" y="46316"/>
                </a:lnTo>
                <a:lnTo>
                  <a:pt x="67652" y="33451"/>
                </a:lnTo>
                <a:lnTo>
                  <a:pt x="64945" y="20579"/>
                </a:lnTo>
                <a:lnTo>
                  <a:pt x="57615" y="9929"/>
                </a:lnTo>
                <a:lnTo>
                  <a:pt x="46848" y="2678"/>
                </a:lnTo>
                <a:lnTo>
                  <a:pt x="33832" y="0"/>
                </a:lnTo>
                <a:close/>
              </a:path>
            </a:pathLst>
          </a:custGeom>
          <a:solidFill>
            <a:srgbClr val="000000"/>
          </a:solidFill>
        </p:spPr>
        <p:txBody>
          <a:bodyPr wrap="square" lIns="0" tIns="0" rIns="0" bIns="0" rtlCol="0"/>
          <a:lstStyle/>
          <a:p>
            <a:endParaRPr/>
          </a:p>
        </p:txBody>
      </p:sp>
      <p:sp>
        <p:nvSpPr>
          <p:cNvPr id="67" name="object 10"/>
          <p:cNvSpPr/>
          <p:nvPr/>
        </p:nvSpPr>
        <p:spPr>
          <a:xfrm>
            <a:off x="4245988" y="1730141"/>
            <a:ext cx="423545" cy="533400"/>
          </a:xfrm>
          <a:custGeom>
            <a:avLst/>
            <a:gdLst/>
            <a:ahLst/>
            <a:cxnLst/>
            <a:rect l="l" t="t" r="r" b="b"/>
            <a:pathLst>
              <a:path w="423545" h="533400">
                <a:moveTo>
                  <a:pt x="386270" y="0"/>
                </a:moveTo>
                <a:lnTo>
                  <a:pt x="36880" y="0"/>
                </a:lnTo>
                <a:lnTo>
                  <a:pt x="21927" y="3055"/>
                </a:lnTo>
                <a:lnTo>
                  <a:pt x="10269" y="11395"/>
                </a:lnTo>
                <a:lnTo>
                  <a:pt x="2698" y="23777"/>
                </a:lnTo>
                <a:lnTo>
                  <a:pt x="0" y="38963"/>
                </a:lnTo>
                <a:lnTo>
                  <a:pt x="0" y="496824"/>
                </a:lnTo>
                <a:lnTo>
                  <a:pt x="2703" y="511641"/>
                </a:lnTo>
                <a:lnTo>
                  <a:pt x="10280" y="523203"/>
                </a:lnTo>
                <a:lnTo>
                  <a:pt x="21939" y="530719"/>
                </a:lnTo>
                <a:lnTo>
                  <a:pt x="36880" y="533400"/>
                </a:lnTo>
                <a:lnTo>
                  <a:pt x="386270" y="533400"/>
                </a:lnTo>
                <a:lnTo>
                  <a:pt x="401242" y="530717"/>
                </a:lnTo>
                <a:lnTo>
                  <a:pt x="412938" y="523198"/>
                </a:lnTo>
                <a:lnTo>
                  <a:pt x="420548" y="511636"/>
                </a:lnTo>
                <a:lnTo>
                  <a:pt x="423265" y="496824"/>
                </a:lnTo>
                <a:lnTo>
                  <a:pt x="423265" y="495300"/>
                </a:lnTo>
                <a:lnTo>
                  <a:pt x="38480" y="495300"/>
                </a:lnTo>
                <a:lnTo>
                  <a:pt x="38480" y="38100"/>
                </a:lnTo>
                <a:lnTo>
                  <a:pt x="423111" y="38100"/>
                </a:lnTo>
                <a:lnTo>
                  <a:pt x="420544" y="23772"/>
                </a:lnTo>
                <a:lnTo>
                  <a:pt x="412929" y="11390"/>
                </a:lnTo>
                <a:lnTo>
                  <a:pt x="401230" y="3053"/>
                </a:lnTo>
                <a:lnTo>
                  <a:pt x="386270" y="0"/>
                </a:lnTo>
                <a:close/>
              </a:path>
              <a:path w="423545" h="533400">
                <a:moveTo>
                  <a:pt x="423265" y="371386"/>
                </a:moveTo>
                <a:lnTo>
                  <a:pt x="384797" y="439661"/>
                </a:lnTo>
                <a:lnTo>
                  <a:pt x="384797" y="495300"/>
                </a:lnTo>
                <a:lnTo>
                  <a:pt x="423265" y="495300"/>
                </a:lnTo>
                <a:lnTo>
                  <a:pt x="423265" y="371386"/>
                </a:lnTo>
                <a:close/>
              </a:path>
              <a:path w="423545" h="533400">
                <a:moveTo>
                  <a:pt x="423111" y="38100"/>
                </a:moveTo>
                <a:lnTo>
                  <a:pt x="384797" y="38100"/>
                </a:lnTo>
                <a:lnTo>
                  <a:pt x="384797" y="247421"/>
                </a:lnTo>
                <a:lnTo>
                  <a:pt x="423265" y="179146"/>
                </a:lnTo>
                <a:lnTo>
                  <a:pt x="423265" y="38963"/>
                </a:lnTo>
                <a:lnTo>
                  <a:pt x="423111" y="38100"/>
                </a:lnTo>
                <a:close/>
              </a:path>
            </a:pathLst>
          </a:custGeom>
          <a:solidFill>
            <a:srgbClr val="000000"/>
          </a:solidFill>
        </p:spPr>
        <p:txBody>
          <a:bodyPr wrap="square" lIns="0" tIns="0" rIns="0" bIns="0" rtlCol="0"/>
          <a:lstStyle/>
          <a:p>
            <a:endParaRPr/>
          </a:p>
        </p:txBody>
      </p:sp>
      <p:sp>
        <p:nvSpPr>
          <p:cNvPr id="68" name="object 11"/>
          <p:cNvSpPr/>
          <p:nvPr/>
        </p:nvSpPr>
        <p:spPr>
          <a:xfrm>
            <a:off x="4331358" y="1857256"/>
            <a:ext cx="214629" cy="0"/>
          </a:xfrm>
          <a:custGeom>
            <a:avLst/>
            <a:gdLst/>
            <a:ahLst/>
            <a:cxnLst/>
            <a:rect l="l" t="t" r="r" b="b"/>
            <a:pathLst>
              <a:path w="214629">
                <a:moveTo>
                  <a:pt x="0" y="0"/>
                </a:moveTo>
                <a:lnTo>
                  <a:pt x="214388" y="0"/>
                </a:lnTo>
              </a:path>
            </a:pathLst>
          </a:custGeom>
          <a:ln w="27203">
            <a:solidFill>
              <a:srgbClr val="000000"/>
            </a:solidFill>
          </a:ln>
        </p:spPr>
        <p:txBody>
          <a:bodyPr wrap="square" lIns="0" tIns="0" rIns="0" bIns="0" rtlCol="0"/>
          <a:lstStyle/>
          <a:p>
            <a:endParaRPr/>
          </a:p>
        </p:txBody>
      </p:sp>
      <p:sp>
        <p:nvSpPr>
          <p:cNvPr id="69" name="object 12"/>
          <p:cNvSpPr/>
          <p:nvPr/>
        </p:nvSpPr>
        <p:spPr>
          <a:xfrm>
            <a:off x="4331358" y="1982440"/>
            <a:ext cx="214629" cy="0"/>
          </a:xfrm>
          <a:custGeom>
            <a:avLst/>
            <a:gdLst/>
            <a:ahLst/>
            <a:cxnLst/>
            <a:rect l="l" t="t" r="r" b="b"/>
            <a:pathLst>
              <a:path w="214629">
                <a:moveTo>
                  <a:pt x="0" y="0"/>
                </a:moveTo>
                <a:lnTo>
                  <a:pt x="214388" y="0"/>
                </a:lnTo>
              </a:path>
            </a:pathLst>
          </a:custGeom>
          <a:ln w="27203">
            <a:solidFill>
              <a:srgbClr val="000000"/>
            </a:solidFill>
          </a:ln>
        </p:spPr>
        <p:txBody>
          <a:bodyPr wrap="square" lIns="0" tIns="0" rIns="0" bIns="0" rtlCol="0"/>
          <a:lstStyle/>
          <a:p>
            <a:endParaRPr/>
          </a:p>
        </p:txBody>
      </p:sp>
      <p:sp>
        <p:nvSpPr>
          <p:cNvPr id="70" name="object 13"/>
          <p:cNvSpPr/>
          <p:nvPr/>
        </p:nvSpPr>
        <p:spPr>
          <a:xfrm>
            <a:off x="4331358" y="1922572"/>
            <a:ext cx="280670" cy="0"/>
          </a:xfrm>
          <a:custGeom>
            <a:avLst/>
            <a:gdLst/>
            <a:ahLst/>
            <a:cxnLst/>
            <a:rect l="l" t="t" r="r" b="b"/>
            <a:pathLst>
              <a:path w="280670">
                <a:moveTo>
                  <a:pt x="0" y="0"/>
                </a:moveTo>
                <a:lnTo>
                  <a:pt x="280339" y="0"/>
                </a:lnTo>
              </a:path>
            </a:pathLst>
          </a:custGeom>
          <a:ln w="27228">
            <a:solidFill>
              <a:srgbClr val="000000"/>
            </a:solidFill>
          </a:ln>
        </p:spPr>
        <p:txBody>
          <a:bodyPr wrap="square" lIns="0" tIns="0" rIns="0" bIns="0" rtlCol="0"/>
          <a:lstStyle/>
          <a:p>
            <a:endParaRPr/>
          </a:p>
        </p:txBody>
      </p:sp>
      <p:sp>
        <p:nvSpPr>
          <p:cNvPr id="71" name="object 14"/>
          <p:cNvSpPr/>
          <p:nvPr/>
        </p:nvSpPr>
        <p:spPr>
          <a:xfrm>
            <a:off x="4331358" y="2047762"/>
            <a:ext cx="280670" cy="0"/>
          </a:xfrm>
          <a:custGeom>
            <a:avLst/>
            <a:gdLst/>
            <a:ahLst/>
            <a:cxnLst/>
            <a:rect l="l" t="t" r="r" b="b"/>
            <a:pathLst>
              <a:path w="280670">
                <a:moveTo>
                  <a:pt x="0" y="0"/>
                </a:moveTo>
                <a:lnTo>
                  <a:pt x="280339" y="0"/>
                </a:lnTo>
              </a:path>
            </a:pathLst>
          </a:custGeom>
          <a:ln w="27216">
            <a:solidFill>
              <a:srgbClr val="000000"/>
            </a:solidFill>
          </a:ln>
        </p:spPr>
        <p:txBody>
          <a:bodyPr wrap="square" lIns="0" tIns="0" rIns="0" bIns="0" rtlCol="0"/>
          <a:lstStyle/>
          <a:p>
            <a:endParaRPr/>
          </a:p>
        </p:txBody>
      </p:sp>
      <p:sp>
        <p:nvSpPr>
          <p:cNvPr id="72" name="object 15"/>
          <p:cNvSpPr/>
          <p:nvPr/>
        </p:nvSpPr>
        <p:spPr>
          <a:xfrm>
            <a:off x="4331358" y="2107624"/>
            <a:ext cx="214629" cy="0"/>
          </a:xfrm>
          <a:custGeom>
            <a:avLst/>
            <a:gdLst/>
            <a:ahLst/>
            <a:cxnLst/>
            <a:rect l="l" t="t" r="r" b="b"/>
            <a:pathLst>
              <a:path w="214629">
                <a:moveTo>
                  <a:pt x="0" y="0"/>
                </a:moveTo>
                <a:lnTo>
                  <a:pt x="214388" y="0"/>
                </a:lnTo>
              </a:path>
            </a:pathLst>
          </a:custGeom>
          <a:ln w="27228">
            <a:solidFill>
              <a:srgbClr val="000000"/>
            </a:solidFill>
          </a:ln>
        </p:spPr>
        <p:txBody>
          <a:bodyPr wrap="square" lIns="0" tIns="0" rIns="0" bIns="0" rtlCol="0"/>
          <a:lstStyle/>
          <a:p>
            <a:endParaRPr/>
          </a:p>
        </p:txBody>
      </p:sp>
      <p:sp>
        <p:nvSpPr>
          <p:cNvPr id="73" name="object 17"/>
          <p:cNvSpPr/>
          <p:nvPr/>
        </p:nvSpPr>
        <p:spPr>
          <a:xfrm>
            <a:off x="4578728" y="1922775"/>
            <a:ext cx="176530" cy="280670"/>
          </a:xfrm>
          <a:custGeom>
            <a:avLst/>
            <a:gdLst/>
            <a:ahLst/>
            <a:cxnLst/>
            <a:rect l="l" t="t" r="r" b="b"/>
            <a:pathLst>
              <a:path w="176529" h="280669">
                <a:moveTo>
                  <a:pt x="137833" y="0"/>
                </a:moveTo>
                <a:lnTo>
                  <a:pt x="0" y="234340"/>
                </a:lnTo>
                <a:lnTo>
                  <a:pt x="0" y="280085"/>
                </a:lnTo>
                <a:lnTo>
                  <a:pt x="39700" y="256298"/>
                </a:lnTo>
                <a:lnTo>
                  <a:pt x="176466" y="21971"/>
                </a:lnTo>
                <a:lnTo>
                  <a:pt x="137833" y="0"/>
                </a:lnTo>
                <a:close/>
              </a:path>
            </a:pathLst>
          </a:custGeom>
          <a:solidFill>
            <a:srgbClr val="000000"/>
          </a:solidFill>
        </p:spPr>
        <p:txBody>
          <a:bodyPr wrap="square" lIns="0" tIns="0" rIns="0" bIns="0" rtlCol="0"/>
          <a:lstStyle/>
          <a:p>
            <a:endParaRPr/>
          </a:p>
        </p:txBody>
      </p:sp>
      <p:sp>
        <p:nvSpPr>
          <p:cNvPr id="74" name="object 18"/>
          <p:cNvSpPr/>
          <p:nvPr/>
        </p:nvSpPr>
        <p:spPr>
          <a:xfrm>
            <a:off x="4331345" y="2153851"/>
            <a:ext cx="52705" cy="52705"/>
          </a:xfrm>
          <a:custGeom>
            <a:avLst/>
            <a:gdLst/>
            <a:ahLst/>
            <a:cxnLst/>
            <a:rect l="l" t="t" r="r" b="b"/>
            <a:pathLst>
              <a:path w="52704" h="52705">
                <a:moveTo>
                  <a:pt x="12128" y="0"/>
                </a:moveTo>
                <a:lnTo>
                  <a:pt x="0" y="12001"/>
                </a:lnTo>
                <a:lnTo>
                  <a:pt x="14224" y="26073"/>
                </a:lnTo>
                <a:lnTo>
                  <a:pt x="0" y="40157"/>
                </a:lnTo>
                <a:lnTo>
                  <a:pt x="12128" y="52184"/>
                </a:lnTo>
                <a:lnTo>
                  <a:pt x="26339" y="38100"/>
                </a:lnTo>
                <a:lnTo>
                  <a:pt x="50616" y="38100"/>
                </a:lnTo>
                <a:lnTo>
                  <a:pt x="38481" y="26073"/>
                </a:lnTo>
                <a:lnTo>
                  <a:pt x="50614" y="14058"/>
                </a:lnTo>
                <a:lnTo>
                  <a:pt x="26339" y="14058"/>
                </a:lnTo>
                <a:lnTo>
                  <a:pt x="12128" y="0"/>
                </a:lnTo>
                <a:close/>
              </a:path>
              <a:path w="52704" h="52705">
                <a:moveTo>
                  <a:pt x="50616" y="38100"/>
                </a:moveTo>
                <a:lnTo>
                  <a:pt x="26339" y="38100"/>
                </a:lnTo>
                <a:lnTo>
                  <a:pt x="40563" y="52184"/>
                </a:lnTo>
                <a:lnTo>
                  <a:pt x="52692" y="40157"/>
                </a:lnTo>
                <a:lnTo>
                  <a:pt x="50616" y="38100"/>
                </a:lnTo>
                <a:close/>
              </a:path>
              <a:path w="52704" h="52705">
                <a:moveTo>
                  <a:pt x="40563" y="0"/>
                </a:moveTo>
                <a:lnTo>
                  <a:pt x="26339" y="14058"/>
                </a:lnTo>
                <a:lnTo>
                  <a:pt x="50614" y="14058"/>
                </a:lnTo>
                <a:lnTo>
                  <a:pt x="52692" y="12001"/>
                </a:lnTo>
                <a:lnTo>
                  <a:pt x="40563" y="0"/>
                </a:lnTo>
                <a:close/>
              </a:path>
            </a:pathLst>
          </a:custGeom>
          <a:solidFill>
            <a:srgbClr val="000000"/>
          </a:solidFill>
        </p:spPr>
        <p:txBody>
          <a:bodyPr wrap="square" lIns="0" tIns="0" rIns="0" bIns="0" rtlCol="0"/>
          <a:lstStyle/>
          <a:p>
            <a:endParaRPr/>
          </a:p>
        </p:txBody>
      </p:sp>
      <p:sp>
        <p:nvSpPr>
          <p:cNvPr id="75" name="object 10"/>
          <p:cNvSpPr/>
          <p:nvPr/>
        </p:nvSpPr>
        <p:spPr>
          <a:xfrm>
            <a:off x="4287908" y="2801652"/>
            <a:ext cx="423545" cy="533400"/>
          </a:xfrm>
          <a:custGeom>
            <a:avLst/>
            <a:gdLst/>
            <a:ahLst/>
            <a:cxnLst/>
            <a:rect l="l" t="t" r="r" b="b"/>
            <a:pathLst>
              <a:path w="423545" h="533400">
                <a:moveTo>
                  <a:pt x="386270" y="0"/>
                </a:moveTo>
                <a:lnTo>
                  <a:pt x="36880" y="0"/>
                </a:lnTo>
                <a:lnTo>
                  <a:pt x="21927" y="3055"/>
                </a:lnTo>
                <a:lnTo>
                  <a:pt x="10269" y="11395"/>
                </a:lnTo>
                <a:lnTo>
                  <a:pt x="2698" y="23777"/>
                </a:lnTo>
                <a:lnTo>
                  <a:pt x="0" y="38963"/>
                </a:lnTo>
                <a:lnTo>
                  <a:pt x="0" y="496824"/>
                </a:lnTo>
                <a:lnTo>
                  <a:pt x="2703" y="511641"/>
                </a:lnTo>
                <a:lnTo>
                  <a:pt x="10280" y="523203"/>
                </a:lnTo>
                <a:lnTo>
                  <a:pt x="21939" y="530719"/>
                </a:lnTo>
                <a:lnTo>
                  <a:pt x="36880" y="533400"/>
                </a:lnTo>
                <a:lnTo>
                  <a:pt x="386270" y="533400"/>
                </a:lnTo>
                <a:lnTo>
                  <a:pt x="401242" y="530717"/>
                </a:lnTo>
                <a:lnTo>
                  <a:pt x="412938" y="523198"/>
                </a:lnTo>
                <a:lnTo>
                  <a:pt x="420548" y="511636"/>
                </a:lnTo>
                <a:lnTo>
                  <a:pt x="423265" y="496824"/>
                </a:lnTo>
                <a:lnTo>
                  <a:pt x="423265" y="495300"/>
                </a:lnTo>
                <a:lnTo>
                  <a:pt x="38480" y="495300"/>
                </a:lnTo>
                <a:lnTo>
                  <a:pt x="38480" y="38100"/>
                </a:lnTo>
                <a:lnTo>
                  <a:pt x="423111" y="38100"/>
                </a:lnTo>
                <a:lnTo>
                  <a:pt x="420544" y="23772"/>
                </a:lnTo>
                <a:lnTo>
                  <a:pt x="412929" y="11390"/>
                </a:lnTo>
                <a:lnTo>
                  <a:pt x="401230" y="3053"/>
                </a:lnTo>
                <a:lnTo>
                  <a:pt x="386270" y="0"/>
                </a:lnTo>
                <a:close/>
              </a:path>
              <a:path w="423545" h="533400">
                <a:moveTo>
                  <a:pt x="423265" y="371386"/>
                </a:moveTo>
                <a:lnTo>
                  <a:pt x="384797" y="439661"/>
                </a:lnTo>
                <a:lnTo>
                  <a:pt x="384797" y="495300"/>
                </a:lnTo>
                <a:lnTo>
                  <a:pt x="423265" y="495300"/>
                </a:lnTo>
                <a:lnTo>
                  <a:pt x="423265" y="371386"/>
                </a:lnTo>
                <a:close/>
              </a:path>
              <a:path w="423545" h="533400">
                <a:moveTo>
                  <a:pt x="423111" y="38100"/>
                </a:moveTo>
                <a:lnTo>
                  <a:pt x="384797" y="38100"/>
                </a:lnTo>
                <a:lnTo>
                  <a:pt x="384797" y="247421"/>
                </a:lnTo>
                <a:lnTo>
                  <a:pt x="423265" y="179146"/>
                </a:lnTo>
                <a:lnTo>
                  <a:pt x="423265" y="38963"/>
                </a:lnTo>
                <a:lnTo>
                  <a:pt x="423111" y="38100"/>
                </a:lnTo>
                <a:close/>
              </a:path>
            </a:pathLst>
          </a:custGeom>
          <a:solidFill>
            <a:srgbClr val="000000"/>
          </a:solidFill>
        </p:spPr>
        <p:txBody>
          <a:bodyPr wrap="square" lIns="0" tIns="0" rIns="0" bIns="0" rtlCol="0"/>
          <a:lstStyle/>
          <a:p>
            <a:endParaRPr/>
          </a:p>
        </p:txBody>
      </p:sp>
      <p:sp>
        <p:nvSpPr>
          <p:cNvPr id="76" name="object 11"/>
          <p:cNvSpPr/>
          <p:nvPr/>
        </p:nvSpPr>
        <p:spPr>
          <a:xfrm>
            <a:off x="4373278" y="2928767"/>
            <a:ext cx="214629" cy="0"/>
          </a:xfrm>
          <a:custGeom>
            <a:avLst/>
            <a:gdLst/>
            <a:ahLst/>
            <a:cxnLst/>
            <a:rect l="l" t="t" r="r" b="b"/>
            <a:pathLst>
              <a:path w="214629">
                <a:moveTo>
                  <a:pt x="0" y="0"/>
                </a:moveTo>
                <a:lnTo>
                  <a:pt x="214388" y="0"/>
                </a:lnTo>
              </a:path>
            </a:pathLst>
          </a:custGeom>
          <a:ln w="27203">
            <a:solidFill>
              <a:srgbClr val="000000"/>
            </a:solidFill>
          </a:ln>
        </p:spPr>
        <p:txBody>
          <a:bodyPr wrap="square" lIns="0" tIns="0" rIns="0" bIns="0" rtlCol="0"/>
          <a:lstStyle/>
          <a:p>
            <a:endParaRPr/>
          </a:p>
        </p:txBody>
      </p:sp>
      <p:sp>
        <p:nvSpPr>
          <p:cNvPr id="77" name="object 12"/>
          <p:cNvSpPr/>
          <p:nvPr/>
        </p:nvSpPr>
        <p:spPr>
          <a:xfrm>
            <a:off x="4373278" y="3053951"/>
            <a:ext cx="214629" cy="0"/>
          </a:xfrm>
          <a:custGeom>
            <a:avLst/>
            <a:gdLst/>
            <a:ahLst/>
            <a:cxnLst/>
            <a:rect l="l" t="t" r="r" b="b"/>
            <a:pathLst>
              <a:path w="214629">
                <a:moveTo>
                  <a:pt x="0" y="0"/>
                </a:moveTo>
                <a:lnTo>
                  <a:pt x="214388" y="0"/>
                </a:lnTo>
              </a:path>
            </a:pathLst>
          </a:custGeom>
          <a:ln w="27203">
            <a:solidFill>
              <a:srgbClr val="000000"/>
            </a:solidFill>
          </a:ln>
        </p:spPr>
        <p:txBody>
          <a:bodyPr wrap="square" lIns="0" tIns="0" rIns="0" bIns="0" rtlCol="0"/>
          <a:lstStyle/>
          <a:p>
            <a:endParaRPr/>
          </a:p>
        </p:txBody>
      </p:sp>
      <p:sp>
        <p:nvSpPr>
          <p:cNvPr id="78" name="object 13"/>
          <p:cNvSpPr/>
          <p:nvPr/>
        </p:nvSpPr>
        <p:spPr>
          <a:xfrm>
            <a:off x="4373278" y="2994083"/>
            <a:ext cx="280670" cy="0"/>
          </a:xfrm>
          <a:custGeom>
            <a:avLst/>
            <a:gdLst/>
            <a:ahLst/>
            <a:cxnLst/>
            <a:rect l="l" t="t" r="r" b="b"/>
            <a:pathLst>
              <a:path w="280670">
                <a:moveTo>
                  <a:pt x="0" y="0"/>
                </a:moveTo>
                <a:lnTo>
                  <a:pt x="280339" y="0"/>
                </a:lnTo>
              </a:path>
            </a:pathLst>
          </a:custGeom>
          <a:ln w="27228">
            <a:solidFill>
              <a:srgbClr val="000000"/>
            </a:solidFill>
          </a:ln>
        </p:spPr>
        <p:txBody>
          <a:bodyPr wrap="square" lIns="0" tIns="0" rIns="0" bIns="0" rtlCol="0"/>
          <a:lstStyle/>
          <a:p>
            <a:endParaRPr/>
          </a:p>
        </p:txBody>
      </p:sp>
      <p:sp>
        <p:nvSpPr>
          <p:cNvPr id="79" name="object 14"/>
          <p:cNvSpPr/>
          <p:nvPr/>
        </p:nvSpPr>
        <p:spPr>
          <a:xfrm>
            <a:off x="4373278" y="3119273"/>
            <a:ext cx="280670" cy="0"/>
          </a:xfrm>
          <a:custGeom>
            <a:avLst/>
            <a:gdLst/>
            <a:ahLst/>
            <a:cxnLst/>
            <a:rect l="l" t="t" r="r" b="b"/>
            <a:pathLst>
              <a:path w="280670">
                <a:moveTo>
                  <a:pt x="0" y="0"/>
                </a:moveTo>
                <a:lnTo>
                  <a:pt x="280339" y="0"/>
                </a:lnTo>
              </a:path>
            </a:pathLst>
          </a:custGeom>
          <a:ln w="27216">
            <a:solidFill>
              <a:srgbClr val="000000"/>
            </a:solidFill>
          </a:ln>
        </p:spPr>
        <p:txBody>
          <a:bodyPr wrap="square" lIns="0" tIns="0" rIns="0" bIns="0" rtlCol="0"/>
          <a:lstStyle/>
          <a:p>
            <a:endParaRPr/>
          </a:p>
        </p:txBody>
      </p:sp>
      <p:sp>
        <p:nvSpPr>
          <p:cNvPr id="80" name="object 15"/>
          <p:cNvSpPr/>
          <p:nvPr/>
        </p:nvSpPr>
        <p:spPr>
          <a:xfrm>
            <a:off x="4373278" y="3179135"/>
            <a:ext cx="214629" cy="0"/>
          </a:xfrm>
          <a:custGeom>
            <a:avLst/>
            <a:gdLst/>
            <a:ahLst/>
            <a:cxnLst/>
            <a:rect l="l" t="t" r="r" b="b"/>
            <a:pathLst>
              <a:path w="214629">
                <a:moveTo>
                  <a:pt x="0" y="0"/>
                </a:moveTo>
                <a:lnTo>
                  <a:pt x="214388" y="0"/>
                </a:lnTo>
              </a:path>
            </a:pathLst>
          </a:custGeom>
          <a:ln w="27228">
            <a:solidFill>
              <a:srgbClr val="000000"/>
            </a:solidFill>
          </a:ln>
        </p:spPr>
        <p:txBody>
          <a:bodyPr wrap="square" lIns="0" tIns="0" rIns="0" bIns="0" rtlCol="0"/>
          <a:lstStyle/>
          <a:p>
            <a:endParaRPr/>
          </a:p>
        </p:txBody>
      </p:sp>
      <p:sp>
        <p:nvSpPr>
          <p:cNvPr id="81" name="object 17"/>
          <p:cNvSpPr/>
          <p:nvPr/>
        </p:nvSpPr>
        <p:spPr>
          <a:xfrm>
            <a:off x="4620648" y="2994286"/>
            <a:ext cx="176530" cy="280670"/>
          </a:xfrm>
          <a:custGeom>
            <a:avLst/>
            <a:gdLst/>
            <a:ahLst/>
            <a:cxnLst/>
            <a:rect l="l" t="t" r="r" b="b"/>
            <a:pathLst>
              <a:path w="176529" h="280669">
                <a:moveTo>
                  <a:pt x="137833" y="0"/>
                </a:moveTo>
                <a:lnTo>
                  <a:pt x="0" y="234340"/>
                </a:lnTo>
                <a:lnTo>
                  <a:pt x="0" y="280085"/>
                </a:lnTo>
                <a:lnTo>
                  <a:pt x="39700" y="256298"/>
                </a:lnTo>
                <a:lnTo>
                  <a:pt x="176466" y="21971"/>
                </a:lnTo>
                <a:lnTo>
                  <a:pt x="137833" y="0"/>
                </a:lnTo>
                <a:close/>
              </a:path>
            </a:pathLst>
          </a:custGeom>
          <a:solidFill>
            <a:srgbClr val="000000"/>
          </a:solidFill>
        </p:spPr>
        <p:txBody>
          <a:bodyPr wrap="square" lIns="0" tIns="0" rIns="0" bIns="0" rtlCol="0"/>
          <a:lstStyle/>
          <a:p>
            <a:endParaRPr/>
          </a:p>
        </p:txBody>
      </p:sp>
      <p:sp>
        <p:nvSpPr>
          <p:cNvPr id="82" name="object 18"/>
          <p:cNvSpPr/>
          <p:nvPr/>
        </p:nvSpPr>
        <p:spPr>
          <a:xfrm>
            <a:off x="4373265" y="3225362"/>
            <a:ext cx="52705" cy="52705"/>
          </a:xfrm>
          <a:custGeom>
            <a:avLst/>
            <a:gdLst/>
            <a:ahLst/>
            <a:cxnLst/>
            <a:rect l="l" t="t" r="r" b="b"/>
            <a:pathLst>
              <a:path w="52704" h="52705">
                <a:moveTo>
                  <a:pt x="12128" y="0"/>
                </a:moveTo>
                <a:lnTo>
                  <a:pt x="0" y="12001"/>
                </a:lnTo>
                <a:lnTo>
                  <a:pt x="14224" y="26073"/>
                </a:lnTo>
                <a:lnTo>
                  <a:pt x="0" y="40157"/>
                </a:lnTo>
                <a:lnTo>
                  <a:pt x="12128" y="52184"/>
                </a:lnTo>
                <a:lnTo>
                  <a:pt x="26339" y="38100"/>
                </a:lnTo>
                <a:lnTo>
                  <a:pt x="50616" y="38100"/>
                </a:lnTo>
                <a:lnTo>
                  <a:pt x="38481" y="26073"/>
                </a:lnTo>
                <a:lnTo>
                  <a:pt x="50614" y="14058"/>
                </a:lnTo>
                <a:lnTo>
                  <a:pt x="26339" y="14058"/>
                </a:lnTo>
                <a:lnTo>
                  <a:pt x="12128" y="0"/>
                </a:lnTo>
                <a:close/>
              </a:path>
              <a:path w="52704" h="52705">
                <a:moveTo>
                  <a:pt x="50616" y="38100"/>
                </a:moveTo>
                <a:lnTo>
                  <a:pt x="26339" y="38100"/>
                </a:lnTo>
                <a:lnTo>
                  <a:pt x="40563" y="52184"/>
                </a:lnTo>
                <a:lnTo>
                  <a:pt x="52692" y="40157"/>
                </a:lnTo>
                <a:lnTo>
                  <a:pt x="50616" y="38100"/>
                </a:lnTo>
                <a:close/>
              </a:path>
              <a:path w="52704" h="52705">
                <a:moveTo>
                  <a:pt x="40563" y="0"/>
                </a:moveTo>
                <a:lnTo>
                  <a:pt x="26339" y="14058"/>
                </a:lnTo>
                <a:lnTo>
                  <a:pt x="50614" y="14058"/>
                </a:lnTo>
                <a:lnTo>
                  <a:pt x="52692" y="12001"/>
                </a:lnTo>
                <a:lnTo>
                  <a:pt x="40563" y="0"/>
                </a:lnTo>
                <a:close/>
              </a:path>
            </a:pathLst>
          </a:custGeom>
          <a:solidFill>
            <a:srgbClr val="000000"/>
          </a:solidFill>
        </p:spPr>
        <p:txBody>
          <a:bodyPr wrap="square" lIns="0" tIns="0" rIns="0" bIns="0" rtlCol="0"/>
          <a:lstStyle/>
          <a:p>
            <a:endParaRPr/>
          </a:p>
        </p:txBody>
      </p:sp>
      <p:sp>
        <p:nvSpPr>
          <p:cNvPr id="83" name="object 22"/>
          <p:cNvSpPr txBox="1"/>
          <p:nvPr/>
        </p:nvSpPr>
        <p:spPr>
          <a:xfrm>
            <a:off x="5921021" y="3751286"/>
            <a:ext cx="2765303" cy="907941"/>
          </a:xfrm>
          <a:prstGeom prst="rect">
            <a:avLst/>
          </a:prstGeom>
          <a:solidFill>
            <a:schemeClr val="accent3">
              <a:lumMod val="20000"/>
              <a:lumOff val="80000"/>
            </a:schemeClr>
          </a:solidFill>
          <a:ln w="19050">
            <a:solidFill>
              <a:schemeClr val="accent3">
                <a:lumMod val="40000"/>
                <a:lumOff val="60000"/>
              </a:schemeClr>
            </a:solidFill>
          </a:ln>
        </p:spPr>
        <p:txBody>
          <a:bodyPr vert="horz" wrap="square" lIns="0" tIns="0" rIns="0" bIns="0" rtlCol="0">
            <a:spAutoFit/>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spcBef>
                <a:spcPts val="10"/>
              </a:spcBef>
            </a:pPr>
            <a:endParaRPr sz="1700" dirty="0">
              <a:latin typeface="Times New Roman"/>
              <a:cs typeface="Times New Roman"/>
            </a:endParaRPr>
          </a:p>
          <a:p>
            <a:pPr marL="209550">
              <a:lnSpc>
                <a:spcPct val="100000"/>
              </a:lnSpc>
            </a:pPr>
            <a:r>
              <a:rPr sz="1400" b="1" spc="-35" dirty="0">
                <a:latin typeface="Trebuchet MS"/>
                <a:cs typeface="Trebuchet MS"/>
              </a:rPr>
              <a:t>Tempo </a:t>
            </a:r>
            <a:r>
              <a:rPr sz="1400" b="1" spc="-5" dirty="0">
                <a:latin typeface="Trebuchet MS"/>
                <a:cs typeface="Trebuchet MS"/>
              </a:rPr>
              <a:t>indeterminato: </a:t>
            </a:r>
            <a:r>
              <a:rPr lang="it-IT" sz="1400" b="1" spc="-5" dirty="0" smtClean="0">
                <a:latin typeface="Trebuchet MS"/>
                <a:cs typeface="Trebuchet MS"/>
              </a:rPr>
              <a:t>11</a:t>
            </a:r>
            <a:r>
              <a:rPr sz="1400" b="1" spc="-5" dirty="0" smtClean="0">
                <a:latin typeface="Trebuchet MS"/>
                <a:cs typeface="Trebuchet MS"/>
              </a:rPr>
              <a:t>.</a:t>
            </a:r>
            <a:r>
              <a:rPr lang="it-IT" sz="1400" b="1" spc="-5" dirty="0" smtClean="0">
                <a:latin typeface="Trebuchet MS"/>
                <a:cs typeface="Trebuchet MS"/>
              </a:rPr>
              <a:t>605</a:t>
            </a:r>
            <a:endParaRPr sz="1400" dirty="0">
              <a:latin typeface="Trebuchet MS"/>
              <a:cs typeface="Trebuchet MS"/>
            </a:endParaRPr>
          </a:p>
        </p:txBody>
      </p:sp>
      <p:sp>
        <p:nvSpPr>
          <p:cNvPr id="84" name="object 26"/>
          <p:cNvSpPr/>
          <p:nvPr/>
        </p:nvSpPr>
        <p:spPr>
          <a:xfrm>
            <a:off x="6933768" y="4002234"/>
            <a:ext cx="608330" cy="288290"/>
          </a:xfrm>
          <a:custGeom>
            <a:avLst/>
            <a:gdLst/>
            <a:ahLst/>
            <a:cxnLst/>
            <a:rect l="l" t="t" r="r" b="b"/>
            <a:pathLst>
              <a:path w="608329" h="288289">
                <a:moveTo>
                  <a:pt x="166649" y="1809"/>
                </a:moveTo>
                <a:lnTo>
                  <a:pt x="125752" y="1862"/>
                </a:lnTo>
                <a:lnTo>
                  <a:pt x="86774" y="14065"/>
                </a:lnTo>
                <a:lnTo>
                  <a:pt x="53492" y="38353"/>
                </a:lnTo>
                <a:lnTo>
                  <a:pt x="28581" y="70863"/>
                </a:lnTo>
                <a:lnTo>
                  <a:pt x="10391" y="108664"/>
                </a:lnTo>
                <a:lnTo>
                  <a:pt x="378" y="149026"/>
                </a:lnTo>
                <a:lnTo>
                  <a:pt x="0" y="189218"/>
                </a:lnTo>
                <a:lnTo>
                  <a:pt x="10711" y="226511"/>
                </a:lnTo>
                <a:lnTo>
                  <a:pt x="33971" y="258175"/>
                </a:lnTo>
                <a:lnTo>
                  <a:pt x="71234" y="281481"/>
                </a:lnTo>
                <a:lnTo>
                  <a:pt x="100552" y="287946"/>
                </a:lnTo>
                <a:lnTo>
                  <a:pt x="143226" y="287946"/>
                </a:lnTo>
                <a:lnTo>
                  <a:pt x="159254" y="285738"/>
                </a:lnTo>
                <a:lnTo>
                  <a:pt x="198098" y="267373"/>
                </a:lnTo>
                <a:lnTo>
                  <a:pt x="222931" y="248042"/>
                </a:lnTo>
                <a:lnTo>
                  <a:pt x="150406" y="248042"/>
                </a:lnTo>
                <a:lnTo>
                  <a:pt x="109118" y="242023"/>
                </a:lnTo>
                <a:lnTo>
                  <a:pt x="72433" y="224444"/>
                </a:lnTo>
                <a:lnTo>
                  <a:pt x="43680" y="196023"/>
                </a:lnTo>
                <a:lnTo>
                  <a:pt x="26187" y="157479"/>
                </a:lnTo>
                <a:lnTo>
                  <a:pt x="22545" y="130999"/>
                </a:lnTo>
                <a:lnTo>
                  <a:pt x="22578" y="125424"/>
                </a:lnTo>
                <a:lnTo>
                  <a:pt x="34889" y="79453"/>
                </a:lnTo>
                <a:lnTo>
                  <a:pt x="78970" y="52648"/>
                </a:lnTo>
                <a:lnTo>
                  <a:pt x="133935" y="45901"/>
                </a:lnTo>
                <a:lnTo>
                  <a:pt x="250894" y="45901"/>
                </a:lnTo>
                <a:lnTo>
                  <a:pt x="239423" y="35304"/>
                </a:lnTo>
                <a:lnTo>
                  <a:pt x="205689" y="13969"/>
                </a:lnTo>
                <a:lnTo>
                  <a:pt x="166649" y="1809"/>
                </a:lnTo>
                <a:close/>
              </a:path>
              <a:path w="608329" h="288289">
                <a:moveTo>
                  <a:pt x="352517" y="170712"/>
                </a:moveTo>
                <a:lnTo>
                  <a:pt x="293738" y="170712"/>
                </a:lnTo>
                <a:lnTo>
                  <a:pt x="322610" y="209774"/>
                </a:lnTo>
                <a:lnTo>
                  <a:pt x="347574" y="238720"/>
                </a:lnTo>
                <a:lnTo>
                  <a:pt x="375995" y="263618"/>
                </a:lnTo>
                <a:lnTo>
                  <a:pt x="409092" y="282180"/>
                </a:lnTo>
                <a:lnTo>
                  <a:pt x="433491" y="287946"/>
                </a:lnTo>
                <a:lnTo>
                  <a:pt x="491958" y="287946"/>
                </a:lnTo>
                <a:lnTo>
                  <a:pt x="527716" y="273947"/>
                </a:lnTo>
                <a:lnTo>
                  <a:pt x="558150" y="248267"/>
                </a:lnTo>
                <a:lnTo>
                  <a:pt x="482185" y="248267"/>
                </a:lnTo>
                <a:lnTo>
                  <a:pt x="454812" y="245248"/>
                </a:lnTo>
                <a:lnTo>
                  <a:pt x="415067" y="228633"/>
                </a:lnTo>
                <a:lnTo>
                  <a:pt x="381014" y="202151"/>
                </a:lnTo>
                <a:lnTo>
                  <a:pt x="352517" y="170712"/>
                </a:lnTo>
                <a:close/>
              </a:path>
              <a:path w="608329" h="288289">
                <a:moveTo>
                  <a:pt x="583049" y="45312"/>
                </a:moveTo>
                <a:lnTo>
                  <a:pt x="447993" y="45312"/>
                </a:lnTo>
                <a:lnTo>
                  <a:pt x="489868" y="48176"/>
                </a:lnTo>
                <a:lnTo>
                  <a:pt x="528099" y="63514"/>
                </a:lnTo>
                <a:lnTo>
                  <a:pt x="559037" y="90479"/>
                </a:lnTo>
                <a:lnTo>
                  <a:pt x="579031" y="128218"/>
                </a:lnTo>
                <a:lnTo>
                  <a:pt x="584982" y="154123"/>
                </a:lnTo>
                <a:lnTo>
                  <a:pt x="585172" y="180813"/>
                </a:lnTo>
                <a:lnTo>
                  <a:pt x="577685" y="205415"/>
                </a:lnTo>
                <a:lnTo>
                  <a:pt x="560603" y="225055"/>
                </a:lnTo>
                <a:lnTo>
                  <a:pt x="536682" y="238103"/>
                </a:lnTo>
                <a:lnTo>
                  <a:pt x="510008" y="245863"/>
                </a:lnTo>
                <a:lnTo>
                  <a:pt x="482185" y="248267"/>
                </a:lnTo>
                <a:lnTo>
                  <a:pt x="558150" y="248267"/>
                </a:lnTo>
                <a:lnTo>
                  <a:pt x="559245" y="247344"/>
                </a:lnTo>
                <a:lnTo>
                  <a:pt x="582863" y="213301"/>
                </a:lnTo>
                <a:lnTo>
                  <a:pt x="599534" y="174531"/>
                </a:lnTo>
                <a:lnTo>
                  <a:pt x="607824" y="133811"/>
                </a:lnTo>
                <a:lnTo>
                  <a:pt x="606302" y="93919"/>
                </a:lnTo>
                <a:lnTo>
                  <a:pt x="593535" y="57633"/>
                </a:lnTo>
                <a:lnTo>
                  <a:pt x="583049" y="45312"/>
                </a:lnTo>
                <a:close/>
              </a:path>
              <a:path w="608329" h="288289">
                <a:moveTo>
                  <a:pt x="250894" y="45901"/>
                </a:moveTo>
                <a:lnTo>
                  <a:pt x="133935" y="45901"/>
                </a:lnTo>
                <a:lnTo>
                  <a:pt x="160655" y="50887"/>
                </a:lnTo>
                <a:lnTo>
                  <a:pt x="199334" y="69412"/>
                </a:lnTo>
                <a:lnTo>
                  <a:pt x="233086" y="96692"/>
                </a:lnTo>
                <a:lnTo>
                  <a:pt x="262923" y="129527"/>
                </a:lnTo>
                <a:lnTo>
                  <a:pt x="289649" y="164451"/>
                </a:lnTo>
                <a:lnTo>
                  <a:pt x="260788" y="194752"/>
                </a:lnTo>
                <a:lnTo>
                  <a:pt x="227705" y="221396"/>
                </a:lnTo>
                <a:lnTo>
                  <a:pt x="190783" y="240466"/>
                </a:lnTo>
                <a:lnTo>
                  <a:pt x="150406" y="248042"/>
                </a:lnTo>
                <a:lnTo>
                  <a:pt x="222931" y="248042"/>
                </a:lnTo>
                <a:lnTo>
                  <a:pt x="233473" y="239836"/>
                </a:lnTo>
                <a:lnTo>
                  <a:pt x="265359" y="206493"/>
                </a:lnTo>
                <a:lnTo>
                  <a:pt x="293738" y="170712"/>
                </a:lnTo>
                <a:lnTo>
                  <a:pt x="352517" y="170712"/>
                </a:lnTo>
                <a:lnTo>
                  <a:pt x="351441" y="169525"/>
                </a:lnTo>
                <a:lnTo>
                  <a:pt x="325133" y="134479"/>
                </a:lnTo>
                <a:lnTo>
                  <a:pt x="324447" y="133095"/>
                </a:lnTo>
                <a:lnTo>
                  <a:pt x="322402" y="130999"/>
                </a:lnTo>
                <a:lnTo>
                  <a:pt x="327116" y="125424"/>
                </a:lnTo>
                <a:lnTo>
                  <a:pt x="318999" y="125424"/>
                </a:lnTo>
                <a:lnTo>
                  <a:pt x="294859" y="93123"/>
                </a:lnTo>
                <a:lnTo>
                  <a:pt x="268740" y="62386"/>
                </a:lnTo>
                <a:lnTo>
                  <a:pt x="250894" y="45901"/>
                </a:lnTo>
                <a:close/>
              </a:path>
              <a:path w="608329" h="288289">
                <a:moveTo>
                  <a:pt x="482536" y="0"/>
                </a:moveTo>
                <a:lnTo>
                  <a:pt x="442205" y="8134"/>
                </a:lnTo>
                <a:lnTo>
                  <a:pt x="406613" y="28072"/>
                </a:lnTo>
                <a:lnTo>
                  <a:pt x="374833" y="56485"/>
                </a:lnTo>
                <a:lnTo>
                  <a:pt x="345938" y="90045"/>
                </a:lnTo>
                <a:lnTo>
                  <a:pt x="318999" y="125424"/>
                </a:lnTo>
                <a:lnTo>
                  <a:pt x="327116" y="125424"/>
                </a:lnTo>
                <a:lnTo>
                  <a:pt x="347885" y="100860"/>
                </a:lnTo>
                <a:lnTo>
                  <a:pt x="377268" y="74311"/>
                </a:lnTo>
                <a:lnTo>
                  <a:pt x="410615" y="54684"/>
                </a:lnTo>
                <a:lnTo>
                  <a:pt x="447993" y="45312"/>
                </a:lnTo>
                <a:lnTo>
                  <a:pt x="583049" y="45312"/>
                </a:lnTo>
                <a:lnTo>
                  <a:pt x="568090" y="27733"/>
                </a:lnTo>
                <a:lnTo>
                  <a:pt x="528536" y="6996"/>
                </a:lnTo>
                <a:lnTo>
                  <a:pt x="482536" y="0"/>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506011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928" y="1435640"/>
            <a:ext cx="9318812" cy="661127"/>
          </a:xfrm>
        </p:spPr>
        <p:txBody>
          <a:bodyPr/>
          <a:lstStyle/>
          <a:p>
            <a:r>
              <a:rPr lang="it-IT" sz="3400" b="1" kern="0" dirty="0" smtClean="0">
                <a:solidFill>
                  <a:srgbClr val="005C00"/>
                </a:solidFill>
                <a:cs typeface="Arial" pitchFamily="34" charset="0"/>
              </a:rPr>
              <a:t>  </a:t>
            </a:r>
            <a:r>
              <a:rPr lang="it-IT" sz="2600" b="1" kern="0" dirty="0">
                <a:solidFill>
                  <a:srgbClr val="005C00"/>
                </a:solidFill>
                <a:latin typeface="Arial" charset="0"/>
                <a:ea typeface="Arial" charset="0"/>
                <a:cs typeface="Arial" charset="0"/>
              </a:rPr>
              <a:t>Chiusura</a:t>
            </a:r>
            <a:r>
              <a:rPr lang="it-IT" sz="2600" b="1" kern="0" dirty="0" smtClean="0">
                <a:solidFill>
                  <a:srgbClr val="005C00"/>
                </a:solidFill>
                <a:latin typeface="Arial" charset="0"/>
                <a:ea typeface="Arial" charset="0"/>
                <a:cs typeface="Arial" charset="0"/>
              </a:rPr>
              <a:t> Fase I di Garanzia Giovani</a:t>
            </a:r>
            <a:endParaRPr lang="it-IT" sz="2600" b="1" kern="0" dirty="0">
              <a:solidFill>
                <a:srgbClr val="005C00"/>
              </a:solidFill>
              <a:latin typeface="Arial" charset="0"/>
              <a:ea typeface="Arial" charset="0"/>
              <a:cs typeface="Arial" charset="0"/>
            </a:endParaRPr>
          </a:p>
        </p:txBody>
      </p:sp>
      <p:sp>
        <p:nvSpPr>
          <p:cNvPr id="3" name="CasellaDiTesto 2"/>
          <p:cNvSpPr txBox="1"/>
          <p:nvPr/>
        </p:nvSpPr>
        <p:spPr>
          <a:xfrm>
            <a:off x="841188" y="2381164"/>
            <a:ext cx="7876292" cy="2308324"/>
          </a:xfrm>
          <a:prstGeom prst="rect">
            <a:avLst/>
          </a:prstGeom>
          <a:noFill/>
        </p:spPr>
        <p:txBody>
          <a:bodyPr wrap="square" rtlCol="0">
            <a:spAutoFit/>
          </a:bodyPr>
          <a:lstStyle/>
          <a:p>
            <a:endParaRPr lang="it-IT" dirty="0"/>
          </a:p>
          <a:p>
            <a:endParaRPr lang="it-IT" dirty="0" smtClean="0"/>
          </a:p>
          <a:p>
            <a:endParaRPr lang="it-IT" dirty="0"/>
          </a:p>
          <a:p>
            <a:endParaRPr lang="it-IT" dirty="0" smtClean="0"/>
          </a:p>
          <a:p>
            <a:endParaRPr lang="it-IT" b="1" dirty="0" smtClean="0"/>
          </a:p>
          <a:p>
            <a:endParaRPr lang="it-IT" b="1" dirty="0" smtClean="0"/>
          </a:p>
          <a:p>
            <a:endParaRPr lang="it-IT" dirty="0"/>
          </a:p>
          <a:p>
            <a:endParaRPr lang="it-IT" dirty="0"/>
          </a:p>
        </p:txBody>
      </p:sp>
      <p:sp>
        <p:nvSpPr>
          <p:cNvPr id="7" name="CasellaDiTesto 6"/>
          <p:cNvSpPr txBox="1"/>
          <p:nvPr/>
        </p:nvSpPr>
        <p:spPr>
          <a:xfrm>
            <a:off x="841188" y="2473497"/>
            <a:ext cx="7732111" cy="2123658"/>
          </a:xfrm>
          <a:prstGeom prst="rect">
            <a:avLst/>
          </a:prstGeom>
          <a:solidFill>
            <a:schemeClr val="accent3">
              <a:lumMod val="20000"/>
              <a:lumOff val="80000"/>
            </a:schemeClr>
          </a:solidFill>
        </p:spPr>
        <p:txBody>
          <a:bodyPr wrap="square" rtlCol="0">
            <a:spAutoFit/>
          </a:bodyPr>
          <a:lstStyle/>
          <a:p>
            <a:pPr marL="285750" indent="-285750" algn="just">
              <a:buFont typeface="Wingdings" charset="2"/>
              <a:buChar char="Ø"/>
            </a:pPr>
            <a:r>
              <a:rPr lang="it-IT" sz="2200" dirty="0"/>
              <a:t>D</a:t>
            </a:r>
            <a:r>
              <a:rPr lang="it-IT" sz="2200" dirty="0" smtClean="0"/>
              <a:t>al</a:t>
            </a:r>
            <a:r>
              <a:rPr lang="it-IT" sz="2200" b="1" dirty="0" smtClean="0"/>
              <a:t> 29 aprile </a:t>
            </a:r>
            <a:r>
              <a:rPr lang="it-IT" sz="2200" u="sng" dirty="0" smtClean="0"/>
              <a:t>non è</a:t>
            </a:r>
            <a:r>
              <a:rPr lang="it-IT" sz="2200" dirty="0" smtClean="0"/>
              <a:t> più possibile effettuare prese in carico nell’ambito degli </a:t>
            </a:r>
            <a:r>
              <a:rPr lang="it-IT" sz="2200" b="1" dirty="0" smtClean="0"/>
              <a:t>avvisi </a:t>
            </a:r>
            <a:r>
              <a:rPr lang="it-IT" sz="2200" b="1" dirty="0"/>
              <a:t>“</a:t>
            </a:r>
            <a:r>
              <a:rPr lang="it-IT" sz="2200" b="1" dirty="0" smtClean="0"/>
              <a:t>flusso” </a:t>
            </a:r>
            <a:r>
              <a:rPr lang="it-IT" sz="2200" b="1" dirty="0"/>
              <a:t>e </a:t>
            </a:r>
            <a:r>
              <a:rPr lang="it-IT" sz="2200" b="1" dirty="0" smtClean="0"/>
              <a:t>“stock”</a:t>
            </a:r>
            <a:endParaRPr lang="it-IT" sz="2200" dirty="0"/>
          </a:p>
          <a:p>
            <a:pPr marL="285750" indent="-285750" algn="just">
              <a:buFont typeface="Wingdings" charset="2"/>
              <a:buChar char="Ø"/>
            </a:pPr>
            <a:endParaRPr lang="it-IT" sz="2200" dirty="0" smtClean="0"/>
          </a:p>
          <a:p>
            <a:pPr marL="285750" indent="-285750" algn="just">
              <a:buFont typeface="Wingdings" charset="2"/>
              <a:buChar char="Ø"/>
            </a:pPr>
            <a:endParaRPr lang="it-IT" sz="2200" dirty="0" smtClean="0"/>
          </a:p>
          <a:p>
            <a:pPr marL="285750" indent="-285750" algn="just">
              <a:buFont typeface="Wingdings" charset="2"/>
              <a:buChar char="Ø"/>
            </a:pPr>
            <a:r>
              <a:rPr lang="it-IT" sz="2200" dirty="0" smtClean="0"/>
              <a:t>Resta aperto l’avviso </a:t>
            </a:r>
            <a:r>
              <a:rPr lang="it-IT" sz="2200" dirty="0"/>
              <a:t>autoimprenditorialità (scheda </a:t>
            </a:r>
            <a:r>
              <a:rPr lang="it-IT" sz="2200" dirty="0" smtClean="0"/>
              <a:t>7.1 – 1 mln euro) – riservato alle Camere di Commercio</a:t>
            </a:r>
            <a:endParaRPr lang="it-IT" sz="2200" dirty="0"/>
          </a:p>
        </p:txBody>
      </p:sp>
    </p:spTree>
    <p:extLst>
      <p:ext uri="{BB962C8B-B14F-4D97-AF65-F5344CB8AC3E}">
        <p14:creationId xmlns:p14="http://schemas.microsoft.com/office/powerpoint/2010/main" val="1197284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7727" y="1289405"/>
            <a:ext cx="6785811" cy="354425"/>
          </a:xfrm>
        </p:spPr>
        <p:txBody>
          <a:bodyPr>
            <a:normAutofit fontScale="90000"/>
          </a:bodyPr>
          <a:lstStyle/>
          <a:p>
            <a:r>
              <a:rPr lang="it-IT" sz="2600" b="1" kern="0" dirty="0">
                <a:solidFill>
                  <a:srgbClr val="005C00"/>
                </a:solidFill>
                <a:latin typeface="Arial" charset="0"/>
                <a:ea typeface="Arial" charset="0"/>
                <a:cs typeface="Arial" charset="0"/>
              </a:rPr>
              <a:t>Periodo transitorio</a:t>
            </a:r>
          </a:p>
        </p:txBody>
      </p:sp>
      <p:sp>
        <p:nvSpPr>
          <p:cNvPr id="3" name="CasellaDiTesto 2"/>
          <p:cNvSpPr txBox="1"/>
          <p:nvPr/>
        </p:nvSpPr>
        <p:spPr>
          <a:xfrm>
            <a:off x="697727" y="1913779"/>
            <a:ext cx="7748546" cy="1046440"/>
          </a:xfrm>
          <a:prstGeom prst="rect">
            <a:avLst/>
          </a:prstGeom>
          <a:solidFill>
            <a:schemeClr val="accent3">
              <a:lumMod val="20000"/>
              <a:lumOff val="80000"/>
            </a:schemeClr>
          </a:solidFill>
        </p:spPr>
        <p:txBody>
          <a:bodyPr wrap="square" rtlCol="0">
            <a:spAutoFit/>
          </a:bodyPr>
          <a:lstStyle/>
          <a:p>
            <a:pPr algn="just"/>
            <a:r>
              <a:rPr lang="it-IT" sz="1500" dirty="0" smtClean="0"/>
              <a:t>In attesa </a:t>
            </a:r>
            <a:r>
              <a:rPr lang="it-IT" sz="1500" dirty="0"/>
              <a:t>dell’avvio della Fase II, </a:t>
            </a:r>
            <a:r>
              <a:rPr lang="it-IT" sz="1500" dirty="0" smtClean="0"/>
              <a:t>a partire dal 2 maggio anche i </a:t>
            </a:r>
            <a:r>
              <a:rPr lang="it-IT" sz="1500" b="1" dirty="0" smtClean="0"/>
              <a:t>giovani </a:t>
            </a:r>
            <a:r>
              <a:rPr lang="it-IT" sz="1500" b="1" dirty="0"/>
              <a:t>15-29enni disoccupati residenti o domiciliati in Lombardia </a:t>
            </a:r>
            <a:r>
              <a:rPr lang="it-IT" sz="1500" b="1" dirty="0" smtClean="0"/>
              <a:t>possono </a:t>
            </a:r>
            <a:r>
              <a:rPr lang="it-IT" sz="1500" dirty="0" smtClean="0"/>
              <a:t>attivare </a:t>
            </a:r>
            <a:r>
              <a:rPr lang="it-IT" sz="1500" b="1" dirty="0" smtClean="0"/>
              <a:t>Dote </a:t>
            </a:r>
            <a:r>
              <a:rPr lang="it-IT" sz="1500" b="1" dirty="0"/>
              <a:t>Unica Lavoro </a:t>
            </a:r>
            <a:r>
              <a:rPr lang="it-IT" sz="1500" dirty="0"/>
              <a:t>(decreto n. 4281 del 13/04/2017).</a:t>
            </a:r>
          </a:p>
          <a:p>
            <a:pPr algn="just"/>
            <a:endParaRPr lang="it-IT" sz="1700" dirty="0"/>
          </a:p>
        </p:txBody>
      </p:sp>
      <p:sp>
        <p:nvSpPr>
          <p:cNvPr id="4" name="CasellaDiTesto 3"/>
          <p:cNvSpPr txBox="1"/>
          <p:nvPr/>
        </p:nvSpPr>
        <p:spPr>
          <a:xfrm>
            <a:off x="697727" y="3230168"/>
            <a:ext cx="7748546" cy="1708160"/>
          </a:xfrm>
          <a:prstGeom prst="rect">
            <a:avLst/>
          </a:prstGeom>
          <a:solidFill>
            <a:schemeClr val="accent3">
              <a:lumMod val="20000"/>
              <a:lumOff val="80000"/>
            </a:schemeClr>
          </a:solidFill>
        </p:spPr>
        <p:txBody>
          <a:bodyPr wrap="square" rtlCol="0">
            <a:spAutoFit/>
          </a:bodyPr>
          <a:lstStyle/>
          <a:p>
            <a:pPr algn="ctr"/>
            <a:r>
              <a:rPr lang="it-IT" sz="1500" b="1" dirty="0" smtClean="0"/>
              <a:t>COSA CAMBIA</a:t>
            </a:r>
          </a:p>
          <a:p>
            <a:pPr algn="just"/>
            <a:r>
              <a:rPr lang="it-IT" sz="1500" b="1" dirty="0"/>
              <a:t>Le regole e i servizi attivabili sono </a:t>
            </a:r>
            <a:r>
              <a:rPr lang="it-IT" sz="1500" b="1" dirty="0" smtClean="0"/>
              <a:t>di </a:t>
            </a:r>
            <a:r>
              <a:rPr lang="it-IT" sz="1500" b="1" dirty="0"/>
              <a:t>DUL </a:t>
            </a:r>
            <a:r>
              <a:rPr lang="it-IT" sz="1500" dirty="0" smtClean="0"/>
              <a:t>pertanto a differenza del programma Garanzia Giovani:</a:t>
            </a:r>
            <a:endParaRPr lang="it-IT" sz="1500" dirty="0"/>
          </a:p>
          <a:p>
            <a:pPr marL="285750" indent="-285750" algn="just">
              <a:buFontTx/>
              <a:buChar char="-"/>
            </a:pPr>
            <a:r>
              <a:rPr lang="it-IT" sz="1500" dirty="0"/>
              <a:t>Il requisito di accesso non è lo status di </a:t>
            </a:r>
            <a:r>
              <a:rPr lang="it-IT" sz="1500" dirty="0" smtClean="0"/>
              <a:t>NEET;</a:t>
            </a:r>
            <a:endParaRPr lang="it-IT" sz="1500" dirty="0"/>
          </a:p>
          <a:p>
            <a:pPr marL="285750" indent="-285750" algn="just">
              <a:buFontTx/>
              <a:buChar char="-"/>
            </a:pPr>
            <a:r>
              <a:rPr lang="it-IT" sz="1500" dirty="0" smtClean="0"/>
              <a:t>Il </a:t>
            </a:r>
            <a:r>
              <a:rPr lang="it-IT" sz="1500" dirty="0"/>
              <a:t>tirocinio non è </a:t>
            </a:r>
            <a:r>
              <a:rPr lang="it-IT" sz="1500" dirty="0" smtClean="0"/>
              <a:t>riconosciuto come risultato (</a:t>
            </a:r>
            <a:r>
              <a:rPr lang="it-IT" sz="1500" i="1" dirty="0" smtClean="0"/>
              <a:t>con esclusione della fascia 3 plus</a:t>
            </a:r>
            <a:r>
              <a:rPr lang="it-IT" sz="1500" dirty="0" smtClean="0"/>
              <a:t>);</a:t>
            </a:r>
            <a:endParaRPr lang="it-IT" sz="1500" dirty="0"/>
          </a:p>
          <a:p>
            <a:pPr marL="285750" indent="-285750" algn="just">
              <a:buFontTx/>
              <a:buChar char="-"/>
            </a:pPr>
            <a:r>
              <a:rPr lang="it-IT" sz="1500" dirty="0"/>
              <a:t>Non </a:t>
            </a:r>
            <a:r>
              <a:rPr lang="it-IT" sz="1500" dirty="0" smtClean="0"/>
              <a:t>viene riconosciuta all’azienda il </a:t>
            </a:r>
            <a:r>
              <a:rPr lang="it-IT" sz="1500" dirty="0"/>
              <a:t>rimborso </a:t>
            </a:r>
            <a:r>
              <a:rPr lang="it-IT" sz="1500" dirty="0" smtClean="0"/>
              <a:t>dell’indennità di tirocinio;</a:t>
            </a:r>
          </a:p>
          <a:p>
            <a:pPr marL="285750" indent="-285750" algn="just">
              <a:buFontTx/>
              <a:buChar char="-"/>
            </a:pPr>
            <a:r>
              <a:rPr lang="it-IT" sz="1500" dirty="0" smtClean="0"/>
              <a:t>Non viene riconosciuta la formazione per il contrasto alla dispersione scolastica;</a:t>
            </a:r>
            <a:endParaRPr lang="it-IT" sz="1500" dirty="0"/>
          </a:p>
          <a:p>
            <a:pPr marL="285750" indent="-285750" algn="just">
              <a:buFontTx/>
              <a:buChar char="-"/>
            </a:pPr>
            <a:r>
              <a:rPr lang="it-IT" sz="1500" dirty="0"/>
              <a:t>Non </a:t>
            </a:r>
            <a:r>
              <a:rPr lang="it-IT" sz="1500" dirty="0" smtClean="0"/>
              <a:t>vengono assicurate risorse aggiuntive per l’apprendistato di I e  III livello.</a:t>
            </a:r>
            <a:endParaRPr lang="it-IT" sz="1500" dirty="0"/>
          </a:p>
        </p:txBody>
      </p:sp>
      <p:sp>
        <p:nvSpPr>
          <p:cNvPr id="5" name="CasellaDiTesto 4"/>
          <p:cNvSpPr txBox="1"/>
          <p:nvPr/>
        </p:nvSpPr>
        <p:spPr>
          <a:xfrm>
            <a:off x="697727" y="5296037"/>
            <a:ext cx="7748546" cy="1015663"/>
          </a:xfrm>
          <a:prstGeom prst="rect">
            <a:avLst/>
          </a:prstGeom>
          <a:solidFill>
            <a:schemeClr val="accent3">
              <a:lumMod val="20000"/>
              <a:lumOff val="80000"/>
            </a:schemeClr>
          </a:solidFill>
        </p:spPr>
        <p:txBody>
          <a:bodyPr wrap="square" rtlCol="0">
            <a:spAutoFit/>
          </a:bodyPr>
          <a:lstStyle/>
          <a:p>
            <a:pPr algn="ctr"/>
            <a:r>
              <a:rPr lang="it-IT" sz="1500" b="1" dirty="0" smtClean="0"/>
              <a:t>POSSIBILITA’ DI UTILIZZARE IL BONUS INPS</a:t>
            </a:r>
          </a:p>
          <a:p>
            <a:pPr algn="ctr"/>
            <a:r>
              <a:rPr lang="it-IT" sz="1500" dirty="0" smtClean="0"/>
              <a:t>Ai sensi della circolare INPS (n</a:t>
            </a:r>
            <a:r>
              <a:rPr lang="it-IT" sz="1500" dirty="0"/>
              <a:t>. 40 del </a:t>
            </a:r>
            <a:r>
              <a:rPr lang="it-IT" sz="1500" dirty="0" smtClean="0"/>
              <a:t>28/02/2017) è possibile la procedura </a:t>
            </a:r>
            <a:r>
              <a:rPr lang="it-IT" sz="1500" dirty="0" err="1" smtClean="0"/>
              <a:t>disintermediata</a:t>
            </a:r>
            <a:r>
              <a:rPr lang="it-IT" sz="1500" dirty="0" smtClean="0"/>
              <a:t>.</a:t>
            </a:r>
          </a:p>
          <a:p>
            <a:pPr algn="ctr"/>
            <a:r>
              <a:rPr lang="it-IT" sz="1500" dirty="0"/>
              <a:t>L</a:t>
            </a:r>
            <a:r>
              <a:rPr lang="it-IT" sz="1500" dirty="0" smtClean="0"/>
              <a:t>e aziende che assumo giovani NEET che hanno ADERITO al programma Garanzia Giovani possono usufruire del BONUS</a:t>
            </a:r>
          </a:p>
        </p:txBody>
      </p:sp>
    </p:spTree>
    <p:extLst>
      <p:ext uri="{BB962C8B-B14F-4D97-AF65-F5344CB8AC3E}">
        <p14:creationId xmlns:p14="http://schemas.microsoft.com/office/powerpoint/2010/main" val="26583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1"/>
          <p:cNvSpPr txBox="1">
            <a:spLocks/>
          </p:cNvSpPr>
          <p:nvPr/>
        </p:nvSpPr>
        <p:spPr>
          <a:xfrm>
            <a:off x="2646947" y="1128828"/>
            <a:ext cx="5096236" cy="374591"/>
          </a:xfrm>
          <a:prstGeom prst="rect">
            <a:avLst/>
          </a:prstGeom>
        </p:spPr>
        <p:txBody>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it-IT" sz="2200" b="1" kern="0" dirty="0" smtClean="0">
                <a:solidFill>
                  <a:srgbClr val="005C00"/>
                </a:solidFill>
                <a:latin typeface="Arial" charset="0"/>
                <a:ea typeface="Arial" charset="0"/>
                <a:cs typeface="Arial" charset="0"/>
              </a:rPr>
              <a:t>Procedura </a:t>
            </a:r>
            <a:r>
              <a:rPr lang="it-IT" sz="2200" b="1" kern="0" dirty="0">
                <a:solidFill>
                  <a:srgbClr val="005C00"/>
                </a:solidFill>
                <a:latin typeface="Arial" charset="0"/>
                <a:ea typeface="Arial" charset="0"/>
                <a:cs typeface="Arial" charset="0"/>
              </a:rPr>
              <a:t>per accesso al bonus</a:t>
            </a:r>
          </a:p>
          <a:p>
            <a:r>
              <a:rPr lang="it-IT" sz="2200" b="1" kern="0" dirty="0" smtClean="0">
                <a:solidFill>
                  <a:srgbClr val="005C00"/>
                </a:solidFill>
                <a:latin typeface="Arial" charset="0"/>
                <a:ea typeface="Arial" charset="0"/>
                <a:cs typeface="Arial" charset="0"/>
              </a:rPr>
              <a:t>durante il periodo transitorio</a:t>
            </a:r>
            <a:endParaRPr lang="it-IT" sz="2200" b="1" kern="0" dirty="0">
              <a:solidFill>
                <a:srgbClr val="005C00"/>
              </a:solidFill>
              <a:latin typeface="Arial" charset="0"/>
              <a:ea typeface="Arial" charset="0"/>
              <a:cs typeface="Arial" charset="0"/>
            </a:endParaRPr>
          </a:p>
        </p:txBody>
      </p:sp>
      <p:sp>
        <p:nvSpPr>
          <p:cNvPr id="13" name="Shape 175"/>
          <p:cNvSpPr/>
          <p:nvPr/>
        </p:nvSpPr>
        <p:spPr>
          <a:xfrm>
            <a:off x="101600" y="1497007"/>
            <a:ext cx="1794933"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1600"/>
            </a:lvl1pPr>
          </a:lstStyle>
          <a:p>
            <a:pPr lvl="0">
              <a:defRPr sz="1800"/>
            </a:pPr>
            <a:r>
              <a:rPr lang="it-IT" dirty="0" smtClean="0"/>
              <a:t>Il giovane:</a:t>
            </a:r>
            <a:endParaRPr sz="1600" dirty="0"/>
          </a:p>
        </p:txBody>
      </p:sp>
      <p:sp>
        <p:nvSpPr>
          <p:cNvPr id="14" name="Shape 162"/>
          <p:cNvSpPr/>
          <p:nvPr/>
        </p:nvSpPr>
        <p:spPr>
          <a:xfrm>
            <a:off x="492133" y="1925036"/>
            <a:ext cx="8180134" cy="461665"/>
          </a:xfrm>
          <a:prstGeom prst="rect">
            <a:avLst/>
          </a:prstGeom>
          <a:solidFill>
            <a:srgbClr val="FFFFFF"/>
          </a:solidFill>
          <a:ln w="12700">
            <a:solidFill>
              <a:srgbClr val="077515"/>
            </a:solidFill>
          </a:ln>
          <a:extLst>
            <a:ext uri="{C572A759-6A51-4108-AA02-DFA0A04FC94B}">
              <ma14:wrappingTextBoxFlag xmlns:ma14="http://schemas.microsoft.com/office/mac/drawingml/2011/main" xmlns="" val="1"/>
            </a:ext>
          </a:extLst>
        </p:spPr>
        <p:txBody>
          <a:bodyPr wrap="square" lIns="0" tIns="0" rIns="0" bIns="0">
            <a:spAutoFit/>
          </a:bodyPr>
          <a:lstStyle/>
          <a:p>
            <a:pPr algn="ctr"/>
            <a:r>
              <a:rPr lang="it-IT" sz="1500" dirty="0" smtClean="0"/>
              <a:t>Effettua </a:t>
            </a:r>
            <a:r>
              <a:rPr lang="it-IT" sz="1500" dirty="0"/>
              <a:t>l’adesione a Garanzia Giovani tramite il portale nazionale </a:t>
            </a:r>
            <a:r>
              <a:rPr lang="it-IT" sz="1500" dirty="0">
                <a:hlinkClick r:id="rId2"/>
              </a:rPr>
              <a:t>www.garanz</a:t>
            </a:r>
            <a:r>
              <a:rPr lang="it-IT" sz="1500" dirty="0">
                <a:solidFill>
                  <a:srgbClr val="224AFC"/>
                </a:solidFill>
                <a:hlinkClick r:id="rId2"/>
              </a:rPr>
              <a:t>iag</a:t>
            </a:r>
            <a:r>
              <a:rPr lang="it-IT" sz="1500" dirty="0">
                <a:hlinkClick r:id="rId2"/>
              </a:rPr>
              <a:t>iovani.gov.it</a:t>
            </a:r>
            <a:r>
              <a:rPr lang="it-IT" sz="1500" dirty="0"/>
              <a:t>, per consentire al datore di lavoro di beneficiare dell’Incentivo occupazione giovani in caso di assunzione  </a:t>
            </a:r>
          </a:p>
        </p:txBody>
      </p:sp>
      <p:sp>
        <p:nvSpPr>
          <p:cNvPr id="15" name="Shape 167"/>
          <p:cNvSpPr/>
          <p:nvPr/>
        </p:nvSpPr>
        <p:spPr>
          <a:xfrm>
            <a:off x="482600" y="2812793"/>
            <a:ext cx="8180134" cy="461665"/>
          </a:xfrm>
          <a:prstGeom prst="rect">
            <a:avLst/>
          </a:prstGeom>
          <a:solidFill>
            <a:srgbClr val="FFFFFF"/>
          </a:solidFill>
          <a:ln w="12700">
            <a:solidFill>
              <a:srgbClr val="077515"/>
            </a:solidFill>
          </a:ln>
          <a:extLst>
            <a:ext uri="{C572A759-6A51-4108-AA02-DFA0A04FC94B}">
              <ma14:wrappingTextBoxFlag xmlns:ma14="http://schemas.microsoft.com/office/mac/drawingml/2011/main" xmlns="" val="1"/>
            </a:ext>
          </a:extLst>
        </p:spPr>
        <p:txBody>
          <a:bodyPr wrap="square" lIns="0" tIns="0" rIns="0" bIns="0" anchor="ctr">
            <a:spAutoFit/>
          </a:bodyPr>
          <a:lstStyle/>
          <a:p>
            <a:pPr algn="ctr"/>
            <a:r>
              <a:rPr lang="it-IT" sz="1500" dirty="0"/>
              <a:t>Si reca da un operatore pubblico/privato per usufruire delle misure di sostegno all’inserimento lavorativo di Dote Unica </a:t>
            </a:r>
            <a:r>
              <a:rPr lang="it-IT" sz="1500" dirty="0" smtClean="0"/>
              <a:t>Lavoro</a:t>
            </a:r>
            <a:endParaRPr lang="it-IT" sz="1500" dirty="0"/>
          </a:p>
        </p:txBody>
      </p:sp>
      <p:cxnSp>
        <p:nvCxnSpPr>
          <p:cNvPr id="16" name="Connector 163"/>
          <p:cNvCxnSpPr/>
          <p:nvPr/>
        </p:nvCxnSpPr>
        <p:spPr>
          <a:xfrm>
            <a:off x="4417101" y="2492808"/>
            <a:ext cx="0" cy="195082"/>
          </a:xfrm>
          <a:prstGeom prst="straightConnector1">
            <a:avLst/>
          </a:prstGeom>
          <a:ln>
            <a:solidFill>
              <a:srgbClr val="077515"/>
            </a:solidFill>
            <a:tailEnd type="triangle"/>
          </a:ln>
        </p:spPr>
      </p:cxnSp>
      <p:sp>
        <p:nvSpPr>
          <p:cNvPr id="17" name="Shape 162"/>
          <p:cNvSpPr/>
          <p:nvPr/>
        </p:nvSpPr>
        <p:spPr>
          <a:xfrm>
            <a:off x="492133" y="3685089"/>
            <a:ext cx="8189667" cy="230832"/>
          </a:xfrm>
          <a:prstGeom prst="rect">
            <a:avLst/>
          </a:prstGeom>
          <a:solidFill>
            <a:srgbClr val="FFFFFF"/>
          </a:solidFill>
          <a:ln w="12700">
            <a:solidFill>
              <a:srgbClr val="077515"/>
            </a:solidFill>
          </a:ln>
          <a:extLst>
            <a:ext uri="{C572A759-6A51-4108-AA02-DFA0A04FC94B}">
              <ma14:wrappingTextBoxFlag xmlns:ma14="http://schemas.microsoft.com/office/mac/drawingml/2011/main" xmlns="" val="1"/>
            </a:ext>
          </a:extLst>
        </p:spPr>
        <p:txBody>
          <a:bodyPr wrap="square" lIns="0" tIns="0" rIns="0" bIns="0">
            <a:spAutoFit/>
          </a:bodyPr>
          <a:lstStyle/>
          <a:p>
            <a:pPr algn="ctr"/>
            <a:r>
              <a:rPr lang="it-IT" sz="1500" dirty="0"/>
              <a:t>Riceve i servizi di accompagnamento al lavoro previsti dal bando Dote Unica Lavoro</a:t>
            </a:r>
          </a:p>
        </p:txBody>
      </p:sp>
      <p:sp>
        <p:nvSpPr>
          <p:cNvPr id="18" name="Shape 167"/>
          <p:cNvSpPr/>
          <p:nvPr/>
        </p:nvSpPr>
        <p:spPr>
          <a:xfrm>
            <a:off x="482600" y="4324261"/>
            <a:ext cx="8180134" cy="461665"/>
          </a:xfrm>
          <a:prstGeom prst="rect">
            <a:avLst/>
          </a:prstGeom>
          <a:solidFill>
            <a:srgbClr val="FFFFFF"/>
          </a:solidFill>
          <a:ln w="12700">
            <a:solidFill>
              <a:srgbClr val="077515"/>
            </a:solidFill>
          </a:ln>
          <a:extLst>
            <a:ext uri="{C572A759-6A51-4108-AA02-DFA0A04FC94B}">
              <ma14:wrappingTextBoxFlag xmlns:ma14="http://schemas.microsoft.com/office/mac/drawingml/2011/main" xmlns="" val="1"/>
            </a:ext>
          </a:extLst>
        </p:spPr>
        <p:txBody>
          <a:bodyPr wrap="square" lIns="0" tIns="0" rIns="0" bIns="0" anchor="ctr">
            <a:spAutoFit/>
          </a:bodyPr>
          <a:lstStyle/>
          <a:p>
            <a:pPr algn="ctr"/>
            <a:r>
              <a:rPr lang="it-IT" sz="1500" dirty="0"/>
              <a:t>In caso di risultato positivo a conclusione del percorso di DUL, il datore di lavoro che assume il giovane ha diritto a beneficiare dell’Incentivo O</a:t>
            </a:r>
            <a:r>
              <a:rPr lang="it-IT" sz="1500" dirty="0" smtClean="0"/>
              <a:t>ccupazione Giovani </a:t>
            </a:r>
            <a:r>
              <a:rPr lang="it-IT" sz="1500" dirty="0"/>
              <a:t>riconosciuto </a:t>
            </a:r>
            <a:r>
              <a:rPr lang="it-IT" sz="1500" dirty="0" smtClean="0"/>
              <a:t>dall’INPS (scheda 9-bis).</a:t>
            </a:r>
            <a:endParaRPr lang="it-IT" sz="1500" dirty="0"/>
          </a:p>
        </p:txBody>
      </p:sp>
      <p:pic>
        <p:nvPicPr>
          <p:cNvPr id="6" name="Immagine 5"/>
          <p:cNvPicPr>
            <a:picLocks noChangeAspect="1"/>
          </p:cNvPicPr>
          <p:nvPr/>
        </p:nvPicPr>
        <p:blipFill>
          <a:blip r:embed="rId3"/>
          <a:stretch>
            <a:fillRect/>
          </a:stretch>
        </p:blipFill>
        <p:spPr>
          <a:xfrm>
            <a:off x="4334551" y="3381638"/>
            <a:ext cx="165100" cy="279400"/>
          </a:xfrm>
          <a:prstGeom prst="rect">
            <a:avLst/>
          </a:prstGeom>
        </p:spPr>
      </p:pic>
      <p:pic>
        <p:nvPicPr>
          <p:cNvPr id="22" name="Immagine 21"/>
          <p:cNvPicPr>
            <a:picLocks noChangeAspect="1"/>
          </p:cNvPicPr>
          <p:nvPr/>
        </p:nvPicPr>
        <p:blipFill>
          <a:blip r:embed="rId4"/>
          <a:stretch>
            <a:fillRect/>
          </a:stretch>
        </p:blipFill>
        <p:spPr>
          <a:xfrm>
            <a:off x="4334551" y="3973717"/>
            <a:ext cx="165100" cy="279400"/>
          </a:xfrm>
          <a:prstGeom prst="rect">
            <a:avLst/>
          </a:prstGeom>
        </p:spPr>
      </p:pic>
      <p:pic>
        <p:nvPicPr>
          <p:cNvPr id="21" name="Immagine 20"/>
          <p:cNvPicPr>
            <a:picLocks noChangeAspect="1"/>
          </p:cNvPicPr>
          <p:nvPr/>
        </p:nvPicPr>
        <p:blipFill>
          <a:blip r:embed="rId4"/>
          <a:stretch>
            <a:fillRect/>
          </a:stretch>
        </p:blipFill>
        <p:spPr>
          <a:xfrm>
            <a:off x="4334551" y="4866123"/>
            <a:ext cx="165100" cy="279400"/>
          </a:xfrm>
          <a:prstGeom prst="rect">
            <a:avLst/>
          </a:prstGeom>
        </p:spPr>
      </p:pic>
      <p:sp>
        <p:nvSpPr>
          <p:cNvPr id="23" name="Shape 162"/>
          <p:cNvSpPr/>
          <p:nvPr/>
        </p:nvSpPr>
        <p:spPr>
          <a:xfrm>
            <a:off x="492133" y="5145523"/>
            <a:ext cx="8180135" cy="1154162"/>
          </a:xfrm>
          <a:prstGeom prst="rect">
            <a:avLst/>
          </a:prstGeom>
          <a:solidFill>
            <a:srgbClr val="FFFFFF"/>
          </a:solidFill>
          <a:ln w="12700">
            <a:solidFill>
              <a:srgbClr val="077515"/>
            </a:solidFill>
          </a:ln>
          <a:extLst>
            <a:ext uri="{C572A759-6A51-4108-AA02-DFA0A04FC94B}">
              <ma14:wrappingTextBoxFlag xmlns:ma14="http://schemas.microsoft.com/office/mac/drawingml/2011/main" xmlns="" val="1"/>
            </a:ext>
          </a:extLst>
        </p:spPr>
        <p:txBody>
          <a:bodyPr wrap="square" lIns="0" tIns="0" rIns="0" bIns="0">
            <a:spAutoFit/>
          </a:bodyPr>
          <a:lstStyle/>
          <a:p>
            <a:pPr algn="ctr"/>
            <a:r>
              <a:rPr lang="it-IT" sz="1500" dirty="0" smtClean="0"/>
              <a:t>Il datore di lavoro inoltra per via telematica la richiesta di incentivo attraverso l’apposito modulo </a:t>
            </a:r>
          </a:p>
          <a:p>
            <a:pPr algn="ctr"/>
            <a:r>
              <a:rPr lang="it-IT" sz="1500" dirty="0" smtClean="0"/>
              <a:t>“OCC. GIOV” disponibile sul sito </a:t>
            </a:r>
            <a:r>
              <a:rPr lang="it-IT" sz="1500" u="sng" dirty="0" err="1">
                <a:solidFill>
                  <a:srgbClr val="224AFC"/>
                </a:solidFill>
              </a:rPr>
              <a:t>www.inps.it</a:t>
            </a:r>
            <a:r>
              <a:rPr lang="it-IT" sz="1500" u="sng" dirty="0">
                <a:solidFill>
                  <a:srgbClr val="224AFC"/>
                </a:solidFill>
              </a:rPr>
              <a:t> </a:t>
            </a:r>
          </a:p>
          <a:p>
            <a:pPr algn="ctr"/>
            <a:endParaRPr lang="it-IT" sz="1500" u="sng" dirty="0" smtClean="0">
              <a:solidFill>
                <a:srgbClr val="224AFC"/>
              </a:solidFill>
            </a:endParaRPr>
          </a:p>
          <a:p>
            <a:pPr algn="just"/>
            <a:r>
              <a:rPr lang="it-IT" sz="1500" dirty="0"/>
              <a:t>NB</a:t>
            </a:r>
            <a:r>
              <a:rPr lang="it-IT" sz="1500" dirty="0" smtClean="0"/>
              <a:t>. Il datore di lavoro che assume un giovane </a:t>
            </a:r>
            <a:r>
              <a:rPr lang="it-IT" sz="1500" dirty="0" err="1" smtClean="0"/>
              <a:t>neet</a:t>
            </a:r>
            <a:r>
              <a:rPr lang="it-IT" sz="1500" dirty="0" smtClean="0"/>
              <a:t> che ha effettuato l’adesione può richiedere l’incentivo anche se non partecipa alla politica regionale di Dote Unica Lavoro</a:t>
            </a:r>
            <a:endParaRPr lang="it-IT" sz="1500" dirty="0"/>
          </a:p>
        </p:txBody>
      </p:sp>
    </p:spTree>
    <p:extLst>
      <p:ext uri="{BB962C8B-B14F-4D97-AF65-F5344CB8AC3E}">
        <p14:creationId xmlns:p14="http://schemas.microsoft.com/office/powerpoint/2010/main" val="1697200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3097" y="1465657"/>
            <a:ext cx="8229600" cy="554680"/>
          </a:xfrm>
        </p:spPr>
        <p:txBody>
          <a:bodyPr/>
          <a:lstStyle/>
          <a:p>
            <a:r>
              <a:rPr lang="it-IT" sz="2600" b="1" kern="0" dirty="0">
                <a:solidFill>
                  <a:srgbClr val="005C00"/>
                </a:solidFill>
                <a:latin typeface="Arial" charset="0"/>
                <a:ea typeface="Arial" charset="0"/>
                <a:cs typeface="Arial" charset="0"/>
              </a:rPr>
              <a:t>Fase II: rifinanziamento</a:t>
            </a:r>
          </a:p>
        </p:txBody>
      </p:sp>
      <p:sp>
        <p:nvSpPr>
          <p:cNvPr id="3" name="CasellaDiTesto 2"/>
          <p:cNvSpPr txBox="1"/>
          <p:nvPr/>
        </p:nvSpPr>
        <p:spPr>
          <a:xfrm>
            <a:off x="820193" y="2137821"/>
            <a:ext cx="7822504" cy="4247317"/>
          </a:xfrm>
          <a:prstGeom prst="rect">
            <a:avLst/>
          </a:prstGeom>
          <a:noFill/>
        </p:spPr>
        <p:txBody>
          <a:bodyPr wrap="square" rtlCol="0">
            <a:spAutoFit/>
          </a:bodyPr>
          <a:lstStyle/>
          <a:p>
            <a:endParaRPr lang="it-IT" dirty="0" smtClean="0"/>
          </a:p>
          <a:p>
            <a:pPr algn="just"/>
            <a:r>
              <a:rPr lang="it-IT" dirty="0" smtClean="0"/>
              <a:t>Per garantire il proseguimento della Strategia Garanzia Giovani Italiana, l’Unione Europea ne ha previsto per il triennio 2017/2020 il rifinanziamento, attraverso </a:t>
            </a:r>
            <a:r>
              <a:rPr lang="it-IT" smtClean="0"/>
              <a:t>due </a:t>
            </a:r>
            <a:r>
              <a:rPr lang="it-IT"/>
              <a:t>canali (Bonus INPS e nuovo stanziamento per le Regioni).</a:t>
            </a:r>
          </a:p>
          <a:p>
            <a:pPr algn="just"/>
            <a:endParaRPr lang="it-IT" dirty="0" smtClean="0"/>
          </a:p>
          <a:p>
            <a:pPr algn="just"/>
            <a:endParaRPr lang="it-IT" dirty="0" smtClean="0"/>
          </a:p>
          <a:p>
            <a:pPr algn="just"/>
            <a:endParaRPr lang="it-IT" dirty="0"/>
          </a:p>
          <a:p>
            <a:pPr algn="just"/>
            <a:endParaRPr lang="it-IT" dirty="0" smtClean="0"/>
          </a:p>
          <a:p>
            <a:pPr algn="just"/>
            <a:endParaRPr lang="it-IT" dirty="0"/>
          </a:p>
          <a:p>
            <a:pPr algn="just"/>
            <a:endParaRPr lang="it-IT" dirty="0" smtClean="0"/>
          </a:p>
          <a:p>
            <a:pPr algn="just"/>
            <a:endParaRPr lang="it-IT" dirty="0"/>
          </a:p>
          <a:p>
            <a:pPr algn="just"/>
            <a:endParaRPr lang="it-IT" dirty="0" smtClean="0"/>
          </a:p>
          <a:p>
            <a:pPr algn="just"/>
            <a:endParaRPr lang="it-IT" dirty="0" smtClean="0"/>
          </a:p>
          <a:p>
            <a:pPr algn="just"/>
            <a:endParaRPr lang="it-IT" dirty="0"/>
          </a:p>
          <a:p>
            <a:endParaRPr lang="it-IT" dirty="0"/>
          </a:p>
        </p:txBody>
      </p:sp>
      <p:sp>
        <p:nvSpPr>
          <p:cNvPr id="4" name="CasellaDiTesto 3"/>
          <p:cNvSpPr txBox="1"/>
          <p:nvPr/>
        </p:nvSpPr>
        <p:spPr>
          <a:xfrm>
            <a:off x="1079500" y="5029415"/>
            <a:ext cx="7563197" cy="369332"/>
          </a:xfrm>
          <a:prstGeom prst="rect">
            <a:avLst/>
          </a:prstGeom>
          <a:solidFill>
            <a:schemeClr val="accent3">
              <a:lumMod val="20000"/>
              <a:lumOff val="80000"/>
            </a:schemeClr>
          </a:solidFill>
        </p:spPr>
        <p:txBody>
          <a:bodyPr wrap="square" rtlCol="0">
            <a:spAutoFit/>
          </a:bodyPr>
          <a:lstStyle/>
          <a:p>
            <a:pPr algn="just"/>
            <a:r>
              <a:rPr lang="it-IT" dirty="0" smtClean="0"/>
              <a:t>Rifinanziamento alle Regioni previsto per Giugno 2017</a:t>
            </a:r>
            <a:endParaRPr lang="it-IT" dirty="0"/>
          </a:p>
        </p:txBody>
      </p:sp>
      <p:sp>
        <p:nvSpPr>
          <p:cNvPr id="5" name="CasellaDiTesto 4"/>
          <p:cNvSpPr txBox="1"/>
          <p:nvPr/>
        </p:nvSpPr>
        <p:spPr>
          <a:xfrm>
            <a:off x="1035049" y="3799815"/>
            <a:ext cx="7563198" cy="646331"/>
          </a:xfrm>
          <a:prstGeom prst="rect">
            <a:avLst/>
          </a:prstGeom>
          <a:solidFill>
            <a:schemeClr val="accent3">
              <a:lumMod val="20000"/>
              <a:lumOff val="80000"/>
            </a:schemeClr>
          </a:solidFill>
        </p:spPr>
        <p:txBody>
          <a:bodyPr wrap="square" rtlCol="0">
            <a:spAutoFit/>
          </a:bodyPr>
          <a:lstStyle/>
          <a:p>
            <a:pPr algn="just"/>
            <a:r>
              <a:rPr lang="it-IT" dirty="0" smtClean="0"/>
              <a:t>Il nuovo stanziamento per Regione Lombardia si attesta fra:</a:t>
            </a:r>
          </a:p>
          <a:p>
            <a:pPr algn="ctr"/>
            <a:r>
              <a:rPr lang="it-IT" dirty="0" smtClean="0"/>
              <a:t> </a:t>
            </a:r>
            <a:r>
              <a:rPr lang="it-IT" b="1" dirty="0" smtClean="0"/>
              <a:t>40 - 70 MLN</a:t>
            </a:r>
            <a:endParaRPr lang="it-IT" b="1" dirty="0"/>
          </a:p>
        </p:txBody>
      </p:sp>
      <p:sp>
        <p:nvSpPr>
          <p:cNvPr id="7" name="Freccia destra 6"/>
          <p:cNvSpPr/>
          <p:nvPr/>
        </p:nvSpPr>
        <p:spPr>
          <a:xfrm>
            <a:off x="463549" y="3976930"/>
            <a:ext cx="482600" cy="292100"/>
          </a:xfrm>
          <a:prstGeom prst="rightArrow">
            <a:avLst/>
          </a:prstGeom>
          <a:solidFill>
            <a:srgbClr val="295D02"/>
          </a:solidFill>
          <a:ln>
            <a:solidFill>
              <a:srgbClr val="295D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Freccia destra 7"/>
          <p:cNvSpPr/>
          <p:nvPr/>
        </p:nvSpPr>
        <p:spPr>
          <a:xfrm>
            <a:off x="463549" y="5042534"/>
            <a:ext cx="482600" cy="292100"/>
          </a:xfrm>
          <a:prstGeom prst="rightArrow">
            <a:avLst/>
          </a:prstGeom>
          <a:solidFill>
            <a:srgbClr val="295D02"/>
          </a:solidFill>
          <a:ln>
            <a:solidFill>
              <a:srgbClr val="295D0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92504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8013" y="1156780"/>
            <a:ext cx="8229600" cy="463151"/>
          </a:xfrm>
        </p:spPr>
        <p:txBody>
          <a:bodyPr>
            <a:normAutofit fontScale="90000"/>
          </a:bodyPr>
          <a:lstStyle/>
          <a:p>
            <a:r>
              <a:rPr lang="it-IT" sz="2600" b="1" kern="0" dirty="0">
                <a:solidFill>
                  <a:srgbClr val="005C00"/>
                </a:solidFill>
                <a:latin typeface="Arial" charset="0"/>
                <a:ea typeface="Arial" charset="0"/>
                <a:cs typeface="Arial" charset="0"/>
              </a:rPr>
              <a:t>Fase II: </a:t>
            </a:r>
            <a:r>
              <a:rPr lang="it-IT" sz="2600" b="1" kern="0" dirty="0" smtClean="0">
                <a:solidFill>
                  <a:srgbClr val="005C00"/>
                </a:solidFill>
                <a:latin typeface="Arial" charset="0"/>
                <a:ea typeface="Arial" charset="0"/>
                <a:cs typeface="Arial" charset="0"/>
              </a:rPr>
              <a:t>revisione delle schede di intervento</a:t>
            </a:r>
            <a:endParaRPr lang="it-IT" sz="2600" b="1" kern="0" dirty="0">
              <a:solidFill>
                <a:srgbClr val="005C00"/>
              </a:solidFill>
              <a:latin typeface="Arial" charset="0"/>
              <a:ea typeface="Arial" charset="0"/>
              <a:cs typeface="Arial" charset="0"/>
            </a:endParaRPr>
          </a:p>
        </p:txBody>
      </p:sp>
      <p:sp>
        <p:nvSpPr>
          <p:cNvPr id="3" name="CasellaDiTesto 2"/>
          <p:cNvSpPr txBox="1"/>
          <p:nvPr/>
        </p:nvSpPr>
        <p:spPr>
          <a:xfrm>
            <a:off x="698281" y="1722112"/>
            <a:ext cx="7660406" cy="646331"/>
          </a:xfrm>
          <a:prstGeom prst="rect">
            <a:avLst/>
          </a:prstGeom>
          <a:noFill/>
        </p:spPr>
        <p:txBody>
          <a:bodyPr wrap="square" rtlCol="0">
            <a:spAutoFit/>
          </a:bodyPr>
          <a:lstStyle/>
          <a:p>
            <a:endParaRPr lang="it-IT" dirty="0"/>
          </a:p>
          <a:p>
            <a:pPr algn="just"/>
            <a:r>
              <a:rPr lang="it-IT" dirty="0" smtClean="0"/>
              <a:t>I criteri di revisione riguardano:</a:t>
            </a:r>
            <a:endParaRPr lang="it-IT" dirty="0"/>
          </a:p>
        </p:txBody>
      </p:sp>
      <p:sp>
        <p:nvSpPr>
          <p:cNvPr id="5" name="CasellaDiTesto 4"/>
          <p:cNvSpPr txBox="1"/>
          <p:nvPr/>
        </p:nvSpPr>
        <p:spPr>
          <a:xfrm>
            <a:off x="730561" y="2793387"/>
            <a:ext cx="7595851" cy="646331"/>
          </a:xfrm>
          <a:prstGeom prst="rect">
            <a:avLst/>
          </a:prstGeom>
          <a:solidFill>
            <a:schemeClr val="accent3">
              <a:lumMod val="20000"/>
              <a:lumOff val="80000"/>
            </a:schemeClr>
          </a:solidFill>
        </p:spPr>
        <p:txBody>
          <a:bodyPr wrap="square" rtlCol="0">
            <a:spAutoFit/>
          </a:bodyPr>
          <a:lstStyle/>
          <a:p>
            <a:pPr marL="285750" indent="-285750" algn="just">
              <a:buFontTx/>
              <a:buChar char="-"/>
            </a:pPr>
            <a:r>
              <a:rPr lang="it-IT" dirty="0" smtClean="0"/>
              <a:t>adozione </a:t>
            </a:r>
            <a:r>
              <a:rPr lang="it-IT" dirty="0"/>
              <a:t>di una logica di intervento integrata attraverso percorsi multi-misura focalizzati sul risultato occupazionale</a:t>
            </a:r>
          </a:p>
        </p:txBody>
      </p:sp>
      <p:sp>
        <p:nvSpPr>
          <p:cNvPr id="6" name="CasellaDiTesto 5"/>
          <p:cNvSpPr txBox="1"/>
          <p:nvPr/>
        </p:nvSpPr>
        <p:spPr>
          <a:xfrm>
            <a:off x="698281" y="3739496"/>
            <a:ext cx="7595851" cy="646331"/>
          </a:xfrm>
          <a:prstGeom prst="rect">
            <a:avLst/>
          </a:prstGeom>
          <a:solidFill>
            <a:schemeClr val="accent3">
              <a:lumMod val="20000"/>
              <a:lumOff val="80000"/>
            </a:schemeClr>
          </a:solidFill>
        </p:spPr>
        <p:txBody>
          <a:bodyPr wrap="square" rtlCol="0">
            <a:spAutoFit/>
          </a:bodyPr>
          <a:lstStyle/>
          <a:p>
            <a:pPr marL="285750" indent="-285750" algn="just">
              <a:buFontTx/>
              <a:buChar char="-"/>
            </a:pPr>
            <a:r>
              <a:rPr lang="it-IT" dirty="0" smtClean="0"/>
              <a:t>budget nazionale per la misura del bonus occupazionale, gestito a livello centrale dall’INPS </a:t>
            </a:r>
            <a:endParaRPr lang="it-IT" dirty="0"/>
          </a:p>
        </p:txBody>
      </p:sp>
      <p:sp>
        <p:nvSpPr>
          <p:cNvPr id="8" name="CasellaDiTesto 7"/>
          <p:cNvSpPr txBox="1"/>
          <p:nvPr/>
        </p:nvSpPr>
        <p:spPr>
          <a:xfrm>
            <a:off x="730561" y="4685605"/>
            <a:ext cx="7595851" cy="923330"/>
          </a:xfrm>
          <a:prstGeom prst="rect">
            <a:avLst/>
          </a:prstGeom>
          <a:solidFill>
            <a:schemeClr val="accent3">
              <a:lumMod val="20000"/>
              <a:lumOff val="80000"/>
            </a:schemeClr>
          </a:solidFill>
        </p:spPr>
        <p:txBody>
          <a:bodyPr wrap="square" rtlCol="0">
            <a:spAutoFit/>
          </a:bodyPr>
          <a:lstStyle/>
          <a:p>
            <a:pPr marL="285750" indent="-285750" algn="just">
              <a:buFontTx/>
              <a:buChar char="-"/>
            </a:pPr>
            <a:r>
              <a:rPr lang="it-IT" dirty="0" smtClean="0"/>
              <a:t>non ripetibilità delle misure nell’ambito di adesioni successive: es. chi ha già fruito di un tirocinio, non può farlo in una eventuale seconda presa in carico</a:t>
            </a:r>
            <a:endParaRPr lang="it-IT" dirty="0"/>
          </a:p>
        </p:txBody>
      </p:sp>
      <p:sp>
        <p:nvSpPr>
          <p:cNvPr id="4" name="CasellaDiTesto 3"/>
          <p:cNvSpPr txBox="1"/>
          <p:nvPr/>
        </p:nvSpPr>
        <p:spPr>
          <a:xfrm>
            <a:off x="2409632" y="6094663"/>
            <a:ext cx="4506362" cy="369332"/>
          </a:xfrm>
          <a:prstGeom prst="rect">
            <a:avLst/>
          </a:prstGeom>
          <a:noFill/>
        </p:spPr>
        <p:txBody>
          <a:bodyPr wrap="none" rtlCol="0">
            <a:spAutoFit/>
          </a:bodyPr>
          <a:lstStyle/>
          <a:p>
            <a:r>
              <a:rPr lang="it-IT" dirty="0" smtClean="0"/>
              <a:t>Si illustrano di seguito le novità introdotte. </a:t>
            </a:r>
            <a:endParaRPr lang="it-IT" dirty="0"/>
          </a:p>
        </p:txBody>
      </p:sp>
    </p:spTree>
    <p:extLst>
      <p:ext uri="{BB962C8B-B14F-4D97-AF65-F5344CB8AC3E}">
        <p14:creationId xmlns:p14="http://schemas.microsoft.com/office/powerpoint/2010/main" val="1723652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2252" y="1208826"/>
            <a:ext cx="8229600" cy="292677"/>
          </a:xfrm>
        </p:spPr>
        <p:txBody>
          <a:bodyPr>
            <a:normAutofit fontScale="90000"/>
          </a:bodyPr>
          <a:lstStyle/>
          <a:p>
            <a:r>
              <a:rPr lang="it-IT" sz="2600" b="1" kern="0" dirty="0">
                <a:solidFill>
                  <a:srgbClr val="005C00"/>
                </a:solidFill>
                <a:latin typeface="Arial" charset="0"/>
                <a:ea typeface="Arial" charset="0"/>
                <a:cs typeface="Arial" charset="0"/>
              </a:rPr>
              <a:t>Fase II: Formazione - </a:t>
            </a:r>
            <a:r>
              <a:rPr lang="it-IT" sz="2600" b="1" kern="0" dirty="0" smtClean="0">
                <a:solidFill>
                  <a:srgbClr val="005C00"/>
                </a:solidFill>
                <a:latin typeface="Arial" charset="0"/>
                <a:ea typeface="Arial" charset="0"/>
                <a:cs typeface="Arial" charset="0"/>
              </a:rPr>
              <a:t>scheda </a:t>
            </a:r>
            <a:r>
              <a:rPr lang="it-IT" sz="2600" b="1" kern="0" smtClean="0">
                <a:solidFill>
                  <a:srgbClr val="005C00"/>
                </a:solidFill>
                <a:latin typeface="Arial" charset="0"/>
                <a:ea typeface="Arial" charset="0"/>
                <a:cs typeface="Arial" charset="0"/>
              </a:rPr>
              <a:t>2 Nazionale</a:t>
            </a:r>
            <a:endParaRPr lang="it-IT" sz="2600" b="1" kern="0" dirty="0">
              <a:solidFill>
                <a:srgbClr val="005C00"/>
              </a:solidFill>
              <a:latin typeface="Arial" charset="0"/>
              <a:ea typeface="Arial" charset="0"/>
              <a:cs typeface="Arial" charset="0"/>
            </a:endParaRPr>
          </a:p>
        </p:txBody>
      </p:sp>
      <p:sp>
        <p:nvSpPr>
          <p:cNvPr id="12" name="Rettangolo arrotondato 11"/>
          <p:cNvSpPr/>
          <p:nvPr/>
        </p:nvSpPr>
        <p:spPr>
          <a:xfrm>
            <a:off x="482252" y="1979241"/>
            <a:ext cx="2650913" cy="570884"/>
          </a:xfrm>
          <a:prstGeom prst="roundRect">
            <a:avLst/>
          </a:prstGeom>
          <a:ln>
            <a:solidFill>
              <a:srgbClr val="00905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b="1" dirty="0" smtClean="0">
                <a:solidFill>
                  <a:schemeClr val="tx1"/>
                </a:solidFill>
                <a:latin typeface="Arial" charset="0"/>
                <a:ea typeface="Arial" charset="0"/>
                <a:cs typeface="Arial" charset="0"/>
              </a:rPr>
              <a:t>2C </a:t>
            </a:r>
            <a:r>
              <a:rPr lang="it-IT" sz="1400" b="1" dirty="0">
                <a:latin typeface="Arial" charset="0"/>
                <a:ea typeface="Arial" charset="0"/>
                <a:cs typeface="Arial" charset="0"/>
              </a:rPr>
              <a:t>- </a:t>
            </a:r>
            <a:r>
              <a:rPr lang="it-IT" sz="1400" b="1" i="1" dirty="0">
                <a:latin typeface="Arial" charset="0"/>
                <a:ea typeface="Arial" charset="0"/>
                <a:cs typeface="Arial" charset="0"/>
              </a:rPr>
              <a:t>Assunzione e formazione </a:t>
            </a:r>
          </a:p>
        </p:txBody>
      </p:sp>
      <p:sp>
        <p:nvSpPr>
          <p:cNvPr id="13" name="Rettangolo 12"/>
          <p:cNvSpPr/>
          <p:nvPr/>
        </p:nvSpPr>
        <p:spPr>
          <a:xfrm>
            <a:off x="3316851" y="1631403"/>
            <a:ext cx="5275821" cy="1477522"/>
          </a:xfrm>
          <a:prstGeom prst="rect">
            <a:avLst/>
          </a:prstGeom>
          <a:ln>
            <a:solidFill>
              <a:srgbClr val="009051"/>
            </a:solidFill>
          </a:ln>
        </p:spPr>
        <p:style>
          <a:lnRef idx="2">
            <a:schemeClr val="dk1"/>
          </a:lnRef>
          <a:fillRef idx="1">
            <a:schemeClr val="lt1"/>
          </a:fillRef>
          <a:effectRef idx="0">
            <a:schemeClr val="dk1"/>
          </a:effectRef>
          <a:fontRef idx="minor">
            <a:schemeClr val="dk1"/>
          </a:fontRef>
        </p:style>
        <p:txBody>
          <a:bodyPr rtlCol="0" anchor="ctr"/>
          <a:lstStyle/>
          <a:p>
            <a:pPr defTabSz="914400">
              <a:spcBef>
                <a:spcPct val="30000"/>
              </a:spcBef>
              <a:defRPr/>
            </a:pPr>
            <a:r>
              <a:rPr lang="it-IT" sz="1400" b="1" dirty="0" smtClean="0">
                <a:solidFill>
                  <a:schemeClr val="tx1"/>
                </a:solidFill>
                <a:latin typeface="Arial" charset="0"/>
                <a:ea typeface="Arial" charset="0"/>
                <a:cs typeface="Arial" charset="0"/>
              </a:rPr>
              <a:t>Percorsi </a:t>
            </a:r>
            <a:r>
              <a:rPr lang="it-IT" sz="1400" b="1" dirty="0">
                <a:solidFill>
                  <a:schemeClr val="tx1"/>
                </a:solidFill>
                <a:latin typeface="Arial" charset="0"/>
                <a:ea typeface="Arial" charset="0"/>
                <a:cs typeface="Arial" charset="0"/>
              </a:rPr>
              <a:t>formativi post </a:t>
            </a:r>
            <a:r>
              <a:rPr lang="it-IT" sz="1400" b="1" dirty="0" smtClean="0">
                <a:solidFill>
                  <a:schemeClr val="tx1"/>
                </a:solidFill>
                <a:latin typeface="Arial" charset="0"/>
                <a:ea typeface="Arial" charset="0"/>
                <a:cs typeface="Arial" charset="0"/>
              </a:rPr>
              <a:t>assunzione </a:t>
            </a:r>
            <a:r>
              <a:rPr lang="it-IT" sz="1400" dirty="0" smtClean="0">
                <a:solidFill>
                  <a:schemeClr val="tx1"/>
                </a:solidFill>
                <a:latin typeface="Arial" charset="0"/>
                <a:ea typeface="Arial" charset="0"/>
                <a:cs typeface="Arial" charset="0"/>
              </a:rPr>
              <a:t>della durata </a:t>
            </a:r>
            <a:r>
              <a:rPr lang="it-IT" sz="1400" b="1" dirty="0" smtClean="0">
                <a:solidFill>
                  <a:schemeClr val="tx1"/>
                </a:solidFill>
                <a:latin typeface="Arial" charset="0"/>
                <a:ea typeface="Arial" charset="0"/>
                <a:cs typeface="Arial" charset="0"/>
              </a:rPr>
              <a:t>max. di 100h </a:t>
            </a:r>
            <a:r>
              <a:rPr lang="it-IT" sz="1400" dirty="0" smtClean="0">
                <a:solidFill>
                  <a:schemeClr val="tx1"/>
                </a:solidFill>
                <a:latin typeface="Arial" charset="0"/>
                <a:ea typeface="Arial" charset="0"/>
                <a:cs typeface="Arial" charset="0"/>
              </a:rPr>
              <a:t>da attivare </a:t>
            </a:r>
            <a:r>
              <a:rPr lang="it-IT" sz="1400" dirty="0">
                <a:solidFill>
                  <a:schemeClr val="tx1"/>
                </a:solidFill>
                <a:latin typeface="Arial" charset="0"/>
                <a:ea typeface="Arial" charset="0"/>
                <a:cs typeface="Arial" charset="0"/>
              </a:rPr>
              <a:t>entro 120 giorni </a:t>
            </a:r>
            <a:r>
              <a:rPr lang="it-IT" sz="1400" dirty="0" smtClean="0">
                <a:solidFill>
                  <a:schemeClr val="tx1"/>
                </a:solidFill>
                <a:latin typeface="Arial" charset="0"/>
                <a:ea typeface="Arial" charset="0"/>
                <a:cs typeface="Arial" charset="0"/>
              </a:rPr>
              <a:t>dall’avvio del contratto, per lo sviluppo delle competenze professionali correlate alla mansione e al fabbisogno aziendale, in combinazione con le misure Accompagnamento al lavoro e Incentivo occupazionale (3 e 9bis)</a:t>
            </a:r>
            <a:endParaRPr lang="it-IT" sz="1400" dirty="0">
              <a:solidFill>
                <a:schemeClr val="tx1"/>
              </a:solidFill>
              <a:latin typeface="Arial" charset="0"/>
              <a:ea typeface="Arial" charset="0"/>
              <a:cs typeface="Arial" charset="0"/>
            </a:endParaRPr>
          </a:p>
        </p:txBody>
      </p:sp>
      <p:sp>
        <p:nvSpPr>
          <p:cNvPr id="6" name="Ovale 5"/>
          <p:cNvSpPr/>
          <p:nvPr/>
        </p:nvSpPr>
        <p:spPr>
          <a:xfrm>
            <a:off x="482252" y="1701246"/>
            <a:ext cx="924542" cy="334523"/>
          </a:xfrm>
          <a:prstGeom prst="ellipse">
            <a:avLst/>
          </a:prstGeom>
          <a:solidFill>
            <a:schemeClr val="accent3">
              <a:lumMod val="40000"/>
              <a:lumOff val="60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300" b="1" dirty="0" smtClean="0">
                <a:solidFill>
                  <a:schemeClr val="tx1"/>
                </a:solidFill>
              </a:rPr>
              <a:t>Nuova</a:t>
            </a:r>
            <a:endParaRPr lang="it-IT" sz="1300" b="1" dirty="0">
              <a:solidFill>
                <a:schemeClr val="tx1"/>
              </a:solidFill>
            </a:endParaRPr>
          </a:p>
        </p:txBody>
      </p:sp>
      <p:sp>
        <p:nvSpPr>
          <p:cNvPr id="14" name="Rettangolo arrotondato 13"/>
          <p:cNvSpPr/>
          <p:nvPr/>
        </p:nvSpPr>
        <p:spPr>
          <a:xfrm>
            <a:off x="822656" y="3676248"/>
            <a:ext cx="1816497" cy="404660"/>
          </a:xfrm>
          <a:prstGeom prst="roundRect">
            <a:avLst/>
          </a:prstGeom>
          <a:ln>
            <a:solidFill>
              <a:srgbClr val="00905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b="1" dirty="0">
                <a:solidFill>
                  <a:schemeClr val="tx1"/>
                </a:solidFill>
                <a:latin typeface="Arial" charset="0"/>
                <a:ea typeface="Arial" charset="0"/>
                <a:cs typeface="Arial" charset="0"/>
              </a:rPr>
              <a:t>5</a:t>
            </a:r>
            <a:r>
              <a:rPr lang="it-IT" sz="1400" dirty="0" smtClean="0">
                <a:solidFill>
                  <a:schemeClr val="tx1"/>
                </a:solidFill>
                <a:latin typeface="Arial" charset="0"/>
                <a:ea typeface="Arial" charset="0"/>
                <a:cs typeface="Arial" charset="0"/>
              </a:rPr>
              <a:t> </a:t>
            </a:r>
            <a:r>
              <a:rPr lang="it-IT" sz="1400" dirty="0" smtClean="0">
                <a:latin typeface="Arial" charset="0"/>
                <a:ea typeface="Arial" charset="0"/>
                <a:cs typeface="Arial" charset="0"/>
              </a:rPr>
              <a:t>– </a:t>
            </a:r>
            <a:r>
              <a:rPr lang="it-IT" sz="1400" i="1" dirty="0" smtClean="0">
                <a:solidFill>
                  <a:schemeClr val="tx1"/>
                </a:solidFill>
                <a:latin typeface="Arial" charset="0"/>
                <a:ea typeface="Arial" charset="0"/>
                <a:cs typeface="Arial" charset="0"/>
              </a:rPr>
              <a:t>Tirocini</a:t>
            </a:r>
            <a:endParaRPr lang="it-IT" sz="1400" i="1" dirty="0">
              <a:latin typeface="Arial" charset="0"/>
              <a:ea typeface="Arial" charset="0"/>
              <a:cs typeface="Arial" charset="0"/>
            </a:endParaRPr>
          </a:p>
        </p:txBody>
      </p:sp>
      <p:sp>
        <p:nvSpPr>
          <p:cNvPr id="15" name="Rettangolo 14"/>
          <p:cNvSpPr/>
          <p:nvPr/>
        </p:nvSpPr>
        <p:spPr>
          <a:xfrm>
            <a:off x="3316851" y="3320268"/>
            <a:ext cx="5275821" cy="1438666"/>
          </a:xfrm>
          <a:prstGeom prst="rect">
            <a:avLst/>
          </a:prstGeom>
          <a:ln>
            <a:solidFill>
              <a:srgbClr val="009051"/>
            </a:solidFill>
          </a:ln>
        </p:spPr>
        <p:style>
          <a:lnRef idx="2">
            <a:schemeClr val="dk1"/>
          </a:lnRef>
          <a:fillRef idx="1">
            <a:schemeClr val="lt1"/>
          </a:fillRef>
          <a:effectRef idx="0">
            <a:schemeClr val="dk1"/>
          </a:effectRef>
          <a:fontRef idx="minor">
            <a:schemeClr val="dk1"/>
          </a:fontRef>
        </p:style>
        <p:txBody>
          <a:bodyPr rtlCol="0" anchor="ctr"/>
          <a:lstStyle/>
          <a:p>
            <a:r>
              <a:rPr lang="it-IT" sz="1400" u="sng" dirty="0" smtClean="0">
                <a:latin typeface="Arial" charset="0"/>
                <a:ea typeface="Arial" charset="0"/>
                <a:cs typeface="Arial" charset="0"/>
              </a:rPr>
              <a:t>Per le aziende</a:t>
            </a:r>
            <a:r>
              <a:rPr lang="it-IT" sz="1400" dirty="0" smtClean="0">
                <a:latin typeface="Arial" charset="0"/>
                <a:ea typeface="Arial" charset="0"/>
                <a:cs typeface="Arial" charset="0"/>
              </a:rPr>
              <a:t>: in caso di assunzione con contratto di lavoro dopo il tirocinio accesso all’</a:t>
            </a:r>
            <a:r>
              <a:rPr lang="it-IT" sz="1400" b="1" dirty="0" smtClean="0">
                <a:latin typeface="Arial" charset="0"/>
                <a:ea typeface="Arial" charset="0"/>
                <a:cs typeface="Arial" charset="0"/>
              </a:rPr>
              <a:t>incentivo occupazionale </a:t>
            </a:r>
            <a:r>
              <a:rPr lang="it-IT" sz="1400" dirty="0" smtClean="0">
                <a:latin typeface="Arial" charset="0"/>
                <a:ea typeface="Arial" charset="0"/>
                <a:cs typeface="Arial" charset="0"/>
              </a:rPr>
              <a:t>della scheda 9bis</a:t>
            </a:r>
            <a:r>
              <a:rPr lang="it-IT" sz="1400" b="1" dirty="0" smtClean="0">
                <a:latin typeface="Arial" charset="0"/>
                <a:ea typeface="Arial" charset="0"/>
                <a:cs typeface="Arial" charset="0"/>
              </a:rPr>
              <a:t>.</a:t>
            </a:r>
            <a:endParaRPr lang="it-IT" sz="1400" b="1" dirty="0">
              <a:latin typeface="Arial" charset="0"/>
              <a:ea typeface="Arial" charset="0"/>
              <a:cs typeface="Arial" charset="0"/>
            </a:endParaRPr>
          </a:p>
        </p:txBody>
      </p:sp>
      <p:sp>
        <p:nvSpPr>
          <p:cNvPr id="16" name="Rettangolo arrotondato 15"/>
          <p:cNvSpPr/>
          <p:nvPr/>
        </p:nvSpPr>
        <p:spPr>
          <a:xfrm>
            <a:off x="572604" y="5397344"/>
            <a:ext cx="2470207" cy="544360"/>
          </a:xfrm>
          <a:prstGeom prst="roundRect">
            <a:avLst/>
          </a:prstGeom>
          <a:ln>
            <a:solidFill>
              <a:srgbClr val="00905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it-IT" sz="1400" b="1" dirty="0" smtClean="0">
                <a:latin typeface="Arial" charset="0"/>
                <a:ea typeface="Arial" charset="0"/>
                <a:cs typeface="Arial" charset="0"/>
              </a:rPr>
              <a:t>6bis - Servizio </a:t>
            </a:r>
            <a:r>
              <a:rPr lang="it-IT" sz="1400" b="1" dirty="0">
                <a:latin typeface="Arial" charset="0"/>
                <a:ea typeface="Arial" charset="0"/>
                <a:cs typeface="Arial" charset="0"/>
              </a:rPr>
              <a:t>Civile Nazionale all’estero</a:t>
            </a:r>
            <a:endParaRPr lang="it-IT" sz="1400" b="1" dirty="0">
              <a:solidFill>
                <a:schemeClr val="tx1"/>
              </a:solidFill>
              <a:latin typeface="Arial" charset="0"/>
              <a:ea typeface="Arial" charset="0"/>
              <a:cs typeface="Arial" charset="0"/>
            </a:endParaRPr>
          </a:p>
        </p:txBody>
      </p:sp>
      <p:sp>
        <p:nvSpPr>
          <p:cNvPr id="17" name="Rettangolo 16"/>
          <p:cNvSpPr/>
          <p:nvPr/>
        </p:nvSpPr>
        <p:spPr>
          <a:xfrm>
            <a:off x="3316851" y="4970277"/>
            <a:ext cx="5169565" cy="1398494"/>
          </a:xfrm>
          <a:prstGeom prst="rect">
            <a:avLst/>
          </a:prstGeom>
          <a:ln>
            <a:solidFill>
              <a:srgbClr val="009051"/>
            </a:solidFill>
          </a:ln>
        </p:spPr>
        <p:style>
          <a:lnRef idx="2">
            <a:schemeClr val="dk1"/>
          </a:lnRef>
          <a:fillRef idx="1">
            <a:schemeClr val="lt1"/>
          </a:fillRef>
          <a:effectRef idx="0">
            <a:schemeClr val="dk1"/>
          </a:effectRef>
          <a:fontRef idx="minor">
            <a:schemeClr val="dk1"/>
          </a:fontRef>
        </p:style>
        <p:txBody>
          <a:bodyPr rtlCol="0" anchor="ctr"/>
          <a:lstStyle/>
          <a:p>
            <a:r>
              <a:rPr lang="it-IT" sz="1400" dirty="0" smtClean="0">
                <a:latin typeface="Arial" charset="0"/>
                <a:ea typeface="Arial" charset="0"/>
                <a:cs typeface="Arial" charset="0"/>
              </a:rPr>
              <a:t>In linea con </a:t>
            </a:r>
            <a:r>
              <a:rPr lang="it-IT" sz="1400" dirty="0">
                <a:latin typeface="Arial" charset="0"/>
                <a:ea typeface="Arial" charset="0"/>
                <a:cs typeface="Arial" charset="0"/>
              </a:rPr>
              <a:t>il nuovo </a:t>
            </a:r>
            <a:r>
              <a:rPr lang="it-IT" sz="1400" dirty="0" smtClean="0">
                <a:latin typeface="Arial" charset="0"/>
                <a:ea typeface="Arial" charset="0"/>
                <a:cs typeface="Arial" charset="0"/>
              </a:rPr>
              <a:t>progetto </a:t>
            </a:r>
            <a:r>
              <a:rPr lang="it-IT" sz="1400" dirty="0">
                <a:latin typeface="Arial" charset="0"/>
                <a:ea typeface="Arial" charset="0"/>
                <a:cs typeface="Arial" charset="0"/>
              </a:rPr>
              <a:t>legato al servizio civile </a:t>
            </a:r>
            <a:r>
              <a:rPr lang="it-IT" sz="1400" dirty="0" smtClean="0">
                <a:latin typeface="Arial" charset="0"/>
                <a:ea typeface="Arial" charset="0"/>
                <a:cs typeface="Arial" charset="0"/>
              </a:rPr>
              <a:t>europeo viene promossa questa nuova misura. </a:t>
            </a:r>
          </a:p>
          <a:p>
            <a:r>
              <a:rPr lang="it-IT" sz="1400" dirty="0">
                <a:latin typeface="Arial" charset="0"/>
                <a:ea typeface="Arial" charset="0"/>
                <a:cs typeface="Arial" charset="0"/>
              </a:rPr>
              <a:t>In caso di </a:t>
            </a:r>
            <a:r>
              <a:rPr lang="it-IT" sz="1400" b="1" dirty="0" smtClean="0">
                <a:latin typeface="Arial" charset="0"/>
                <a:ea typeface="Arial" charset="0"/>
                <a:cs typeface="Arial" charset="0"/>
              </a:rPr>
              <a:t>assunzione</a:t>
            </a:r>
            <a:r>
              <a:rPr lang="it-IT" sz="1400" dirty="0" smtClean="0">
                <a:latin typeface="Arial" charset="0"/>
                <a:ea typeface="Arial" charset="0"/>
                <a:cs typeface="Arial" charset="0"/>
              </a:rPr>
              <a:t>, </a:t>
            </a:r>
            <a:r>
              <a:rPr lang="it-IT" sz="1400" b="1" dirty="0" smtClean="0">
                <a:latin typeface="Arial" charset="0"/>
                <a:ea typeface="Arial" charset="0"/>
                <a:cs typeface="Arial" charset="0"/>
              </a:rPr>
              <a:t>entro 60 giorni </a:t>
            </a:r>
            <a:r>
              <a:rPr lang="it-IT" sz="1400" dirty="0" smtClean="0">
                <a:latin typeface="Arial" charset="0"/>
                <a:ea typeface="Arial" charset="0"/>
                <a:cs typeface="Arial" charset="0"/>
              </a:rPr>
              <a:t>dalla conclusione del servizio, il </a:t>
            </a:r>
            <a:r>
              <a:rPr lang="it-IT" sz="1400" b="1" dirty="0" smtClean="0">
                <a:latin typeface="Arial" charset="0"/>
                <a:ea typeface="Arial" charset="0"/>
                <a:cs typeface="Arial" charset="0"/>
              </a:rPr>
              <a:t>soggetto ospitante </a:t>
            </a:r>
            <a:r>
              <a:rPr lang="it-IT" sz="1400" dirty="0">
                <a:latin typeface="Arial" charset="0"/>
                <a:ea typeface="Arial" charset="0"/>
                <a:cs typeface="Arial" charset="0"/>
              </a:rPr>
              <a:t>(non avente natura pubblica) </a:t>
            </a:r>
            <a:r>
              <a:rPr lang="it-IT" sz="1400" dirty="0" smtClean="0">
                <a:latin typeface="Arial" charset="0"/>
                <a:ea typeface="Arial" charset="0"/>
                <a:cs typeface="Arial" charset="0"/>
              </a:rPr>
              <a:t>accede </a:t>
            </a:r>
            <a:r>
              <a:rPr lang="it-IT" sz="1400" dirty="0">
                <a:latin typeface="Arial" charset="0"/>
                <a:ea typeface="Arial" charset="0"/>
                <a:cs typeface="Arial" charset="0"/>
              </a:rPr>
              <a:t>all’</a:t>
            </a:r>
            <a:r>
              <a:rPr lang="it-IT" sz="1400" b="1" dirty="0">
                <a:latin typeface="Arial" charset="0"/>
                <a:ea typeface="Arial" charset="0"/>
                <a:cs typeface="Arial" charset="0"/>
              </a:rPr>
              <a:t>incentivo occupazionale </a:t>
            </a:r>
            <a:r>
              <a:rPr lang="it-IT" sz="1400" dirty="0">
                <a:latin typeface="Arial" charset="0"/>
                <a:ea typeface="Arial" charset="0"/>
                <a:cs typeface="Arial" charset="0"/>
              </a:rPr>
              <a:t>della scheda </a:t>
            </a:r>
            <a:r>
              <a:rPr lang="it-IT" sz="1400" dirty="0" smtClean="0">
                <a:latin typeface="Arial" charset="0"/>
                <a:ea typeface="Arial" charset="0"/>
                <a:cs typeface="Arial" charset="0"/>
              </a:rPr>
              <a:t>9 bis.</a:t>
            </a:r>
            <a:endParaRPr lang="it-IT" sz="1400" dirty="0">
              <a:latin typeface="Arial" charset="0"/>
              <a:ea typeface="Arial" charset="0"/>
              <a:cs typeface="Arial" charset="0"/>
            </a:endParaRPr>
          </a:p>
        </p:txBody>
      </p:sp>
      <p:sp>
        <p:nvSpPr>
          <p:cNvPr id="18" name="Ovale 17"/>
          <p:cNvSpPr/>
          <p:nvPr/>
        </p:nvSpPr>
        <p:spPr>
          <a:xfrm>
            <a:off x="391054" y="5129443"/>
            <a:ext cx="924542" cy="334523"/>
          </a:xfrm>
          <a:prstGeom prst="ellipse">
            <a:avLst/>
          </a:prstGeom>
          <a:solidFill>
            <a:schemeClr val="accent3">
              <a:lumMod val="40000"/>
              <a:lumOff val="60000"/>
            </a:schemeClr>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300" b="1" dirty="0" smtClean="0">
                <a:solidFill>
                  <a:schemeClr val="tx1"/>
                </a:solidFill>
              </a:rPr>
              <a:t>Nuova</a:t>
            </a:r>
            <a:endParaRPr lang="it-IT" sz="1300" b="1" dirty="0">
              <a:solidFill>
                <a:schemeClr val="tx1"/>
              </a:solidFill>
            </a:endParaRPr>
          </a:p>
        </p:txBody>
      </p:sp>
    </p:spTree>
    <p:extLst>
      <p:ext uri="{BB962C8B-B14F-4D97-AF65-F5344CB8AC3E}">
        <p14:creationId xmlns:p14="http://schemas.microsoft.com/office/powerpoint/2010/main" val="1858392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p:cNvPicPr>
            <a:picLocks noChangeAspect="1"/>
          </p:cNvPicPr>
          <p:nvPr/>
        </p:nvPicPr>
        <p:blipFill rotWithShape="1">
          <a:blip r:embed="rId2">
            <a:extLst>
              <a:ext uri="{28A0092B-C50C-407E-A947-70E740481C1C}">
                <a14:useLocalDpi xmlns:a14="http://schemas.microsoft.com/office/drawing/2010/main" val="0"/>
              </a:ext>
            </a:extLst>
          </a:blip>
          <a:srcRect l="404" t="35253" r="2448" b="6854"/>
          <a:stretch/>
        </p:blipFill>
        <p:spPr>
          <a:xfrm>
            <a:off x="293245" y="1289558"/>
            <a:ext cx="8542047" cy="5122248"/>
          </a:xfrm>
          <a:prstGeom prst="rect">
            <a:avLst/>
          </a:prstGeom>
        </p:spPr>
      </p:pic>
      <p:sp>
        <p:nvSpPr>
          <p:cNvPr id="4" name="Segnaposto numero diapositiva 3"/>
          <p:cNvSpPr>
            <a:spLocks noGrp="1"/>
          </p:cNvSpPr>
          <p:nvPr>
            <p:ph type="sldNum" sz="quarter" idx="4294967295"/>
          </p:nvPr>
        </p:nvSpPr>
        <p:spPr>
          <a:xfrm>
            <a:off x="7010400" y="6575425"/>
            <a:ext cx="2133600" cy="136525"/>
          </a:xfrm>
        </p:spPr>
        <p:txBody>
          <a:bodyPr/>
          <a:lstStyle/>
          <a:p>
            <a:fld id="{7C10DAF5-77F7-1749-8272-35FA24C5A786}" type="slidenum">
              <a:rPr lang="it-IT" smtClean="0"/>
              <a:pPr/>
              <a:t>2</a:t>
            </a:fld>
            <a:endParaRPr lang="it-IT"/>
          </a:p>
        </p:txBody>
      </p:sp>
      <p:sp>
        <p:nvSpPr>
          <p:cNvPr id="18" name="Sottotitolo 2"/>
          <p:cNvSpPr txBox="1">
            <a:spLocks/>
          </p:cNvSpPr>
          <p:nvPr/>
        </p:nvSpPr>
        <p:spPr>
          <a:xfrm>
            <a:off x="372533" y="1431301"/>
            <a:ext cx="8466667" cy="1594283"/>
          </a:xfrm>
          <a:prstGeom prst="rect">
            <a:avLst/>
          </a:prstGeom>
        </p:spPr>
        <p:txBody>
          <a:bodyPr vert="horz" wrap="square" lIns="0" tIns="0" rIns="0" bIns="0" rtlCol="0">
            <a:spAutoFit/>
          </a:bodyPr>
          <a:lstStyle>
            <a:lvl1pPr marL="0" indent="0" algn="l" defTabSz="457200" rtl="0" eaLnBrk="1" latinLnBrk="0" hangingPunct="1">
              <a:lnSpc>
                <a:spcPts val="1900"/>
              </a:lnSpc>
              <a:spcBef>
                <a:spcPct val="20000"/>
              </a:spcBef>
              <a:buFont typeface="Arial"/>
              <a:buNone/>
              <a:defRPr sz="1500" kern="1200">
                <a:solidFill>
                  <a:srgbClr val="767675"/>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3600"/>
              </a:lnSpc>
            </a:pPr>
            <a:r>
              <a:rPr lang="it-IT" sz="2400" dirty="0">
                <a:solidFill>
                  <a:schemeClr val="tx1"/>
                </a:solidFill>
                <a:latin typeface="Helvetica"/>
                <a:cs typeface="Helvetica"/>
              </a:rPr>
              <a:t>Assegno di Ricollocazione: stato di attuazione in Lombardia</a:t>
            </a:r>
          </a:p>
          <a:p>
            <a:pPr>
              <a:lnSpc>
                <a:spcPts val="3600"/>
              </a:lnSpc>
            </a:pPr>
            <a:r>
              <a:rPr lang="it-IT" sz="2400" dirty="0" smtClean="0">
                <a:solidFill>
                  <a:schemeClr val="tx1"/>
                </a:solidFill>
                <a:latin typeface="Helvetica"/>
                <a:cs typeface="Helvetica"/>
              </a:rPr>
              <a:t>Garanzia Giovani: il </a:t>
            </a:r>
            <a:r>
              <a:rPr lang="it-IT" sz="2400" dirty="0">
                <a:solidFill>
                  <a:schemeClr val="tx1"/>
                </a:solidFill>
                <a:latin typeface="Helvetica"/>
                <a:cs typeface="Helvetica"/>
              </a:rPr>
              <a:t>periodo transitorio verso la Fase II</a:t>
            </a:r>
          </a:p>
          <a:p>
            <a:pPr algn="ctr">
              <a:lnSpc>
                <a:spcPts val="3600"/>
              </a:lnSpc>
            </a:pPr>
            <a:endParaRPr lang="it-IT" sz="4400" dirty="0">
              <a:solidFill>
                <a:schemeClr val="tx1"/>
              </a:solidFill>
              <a:latin typeface="Helvetica"/>
              <a:cs typeface="Helvetica"/>
            </a:endParaRPr>
          </a:p>
        </p:txBody>
      </p:sp>
      <p:sp>
        <p:nvSpPr>
          <p:cNvPr id="20" name="Sottotitolo 2"/>
          <p:cNvSpPr txBox="1">
            <a:spLocks/>
          </p:cNvSpPr>
          <p:nvPr/>
        </p:nvSpPr>
        <p:spPr>
          <a:xfrm>
            <a:off x="982133" y="2988572"/>
            <a:ext cx="6697134" cy="433965"/>
          </a:xfrm>
          <a:prstGeom prst="rect">
            <a:avLst/>
          </a:prstGeom>
        </p:spPr>
        <p:txBody>
          <a:bodyPr vert="horz" wrap="square" lIns="0" tIns="0" rIns="0" bIns="0" rtlCol="0">
            <a:spAutoFit/>
          </a:bodyPr>
          <a:lstStyle>
            <a:lvl1pPr marL="0" indent="0" algn="l" defTabSz="457200" rtl="0" eaLnBrk="1" latinLnBrk="0" hangingPunct="1">
              <a:lnSpc>
                <a:spcPts val="1900"/>
              </a:lnSpc>
              <a:spcBef>
                <a:spcPct val="20000"/>
              </a:spcBef>
              <a:buFont typeface="Arial"/>
              <a:buNone/>
              <a:defRPr sz="1500" kern="1200">
                <a:solidFill>
                  <a:srgbClr val="767675"/>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lnSpc>
                <a:spcPts val="1500"/>
              </a:lnSpc>
            </a:pPr>
            <a:r>
              <a:rPr lang="it-IT" sz="1600" i="1" dirty="0" smtClean="0">
                <a:solidFill>
                  <a:schemeClr val="tx1"/>
                </a:solidFill>
                <a:latin typeface="Helvetica"/>
                <a:cs typeface="Helvetica"/>
              </a:rPr>
              <a:t>Gianni Bocchieri - Milano 4 Maggio 2017</a:t>
            </a:r>
          </a:p>
          <a:p>
            <a:pPr>
              <a:lnSpc>
                <a:spcPts val="1500"/>
              </a:lnSpc>
            </a:pPr>
            <a:r>
              <a:rPr lang="it-IT" sz="1600" i="1" dirty="0" smtClean="0">
                <a:solidFill>
                  <a:schemeClr val="tx1"/>
                </a:solidFill>
                <a:latin typeface="Helvetica"/>
                <a:cs typeface="Helvetica"/>
              </a:rPr>
              <a:t> </a:t>
            </a:r>
            <a:endParaRPr lang="it-IT" sz="1600" i="1" dirty="0">
              <a:solidFill>
                <a:schemeClr val="tx1"/>
              </a:solidFill>
              <a:latin typeface="Helvetica"/>
              <a:cs typeface="Helvetica"/>
            </a:endParaRPr>
          </a:p>
        </p:txBody>
      </p:sp>
    </p:spTree>
    <p:extLst>
      <p:ext uri="{BB962C8B-B14F-4D97-AF65-F5344CB8AC3E}">
        <p14:creationId xmlns:p14="http://schemas.microsoft.com/office/powerpoint/2010/main" val="2203625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96204" y="1894298"/>
            <a:ext cx="8115648" cy="4647426"/>
          </a:xfrm>
          <a:prstGeom prst="rect">
            <a:avLst/>
          </a:prstGeom>
          <a:noFill/>
        </p:spPr>
        <p:txBody>
          <a:bodyPr wrap="square" rtlCol="0">
            <a:spAutoFit/>
          </a:bodyPr>
          <a:lstStyle/>
          <a:p>
            <a:pPr algn="just"/>
            <a:r>
              <a:rPr lang="it-IT" sz="1500" dirty="0" smtClean="0"/>
              <a:t>I </a:t>
            </a:r>
            <a:r>
              <a:rPr lang="it-IT" sz="1500" dirty="0"/>
              <a:t>datori di lavoro </a:t>
            </a:r>
            <a:r>
              <a:rPr lang="it-IT" sz="1500" dirty="0" smtClean="0"/>
              <a:t>che </a:t>
            </a:r>
            <a:r>
              <a:rPr lang="it-IT" sz="1500" b="1" dirty="0" smtClean="0"/>
              <a:t>tra </a:t>
            </a:r>
            <a:r>
              <a:rPr lang="it-IT" sz="1500" b="1" dirty="0"/>
              <a:t>il 1° </a:t>
            </a:r>
            <a:r>
              <a:rPr lang="it-IT" sz="1500" b="1" dirty="0" smtClean="0"/>
              <a:t>gennaio </a:t>
            </a:r>
            <a:r>
              <a:rPr lang="it-IT" sz="1500" b="1" dirty="0"/>
              <a:t>e il 31 dicembre 2017</a:t>
            </a:r>
            <a:r>
              <a:rPr lang="it-IT" sz="1500" dirty="0"/>
              <a:t> </a:t>
            </a:r>
            <a:r>
              <a:rPr lang="it-IT" sz="1500" dirty="0" smtClean="0"/>
              <a:t>assumono </a:t>
            </a:r>
            <a:r>
              <a:rPr lang="it-IT" sz="1500" b="1" dirty="0"/>
              <a:t>giovani </a:t>
            </a:r>
            <a:r>
              <a:rPr lang="it-IT" sz="1500" b="1" dirty="0" smtClean="0"/>
              <a:t>dai </a:t>
            </a:r>
            <a:r>
              <a:rPr lang="it-IT" sz="1500" b="1" dirty="0"/>
              <a:t>16 ai 29 anni </a:t>
            </a:r>
            <a:r>
              <a:rPr lang="it-IT" sz="1500" dirty="0"/>
              <a:t>che abbiano effettuato l’iscrizione a Garanzia Giovani possono </a:t>
            </a:r>
            <a:r>
              <a:rPr lang="it-IT" sz="1500" dirty="0" smtClean="0"/>
              <a:t>accedere al nuovo Incentivo Occupazione Giovani (circolare INPS n. 40 del 28/02/2017):</a:t>
            </a:r>
          </a:p>
          <a:p>
            <a:pPr algn="just"/>
            <a:endParaRPr lang="it-IT" sz="1700" i="1" u="sng" dirty="0" smtClean="0"/>
          </a:p>
          <a:p>
            <a:pPr algn="just"/>
            <a:endParaRPr lang="it-IT" sz="1700" i="1" dirty="0"/>
          </a:p>
          <a:p>
            <a:pPr algn="just"/>
            <a:endParaRPr lang="it-IT" sz="1700" i="1" dirty="0" smtClean="0"/>
          </a:p>
          <a:p>
            <a:pPr algn="just"/>
            <a:endParaRPr lang="it-IT" i="1" dirty="0"/>
          </a:p>
          <a:p>
            <a:pPr algn="just"/>
            <a:endParaRPr lang="it-IT" i="1" dirty="0" smtClean="0"/>
          </a:p>
          <a:p>
            <a:pPr algn="just"/>
            <a:endParaRPr lang="it-IT" i="1" dirty="0"/>
          </a:p>
          <a:p>
            <a:pPr algn="just"/>
            <a:endParaRPr lang="it-IT" i="1" dirty="0" smtClean="0"/>
          </a:p>
          <a:p>
            <a:pPr marL="285750" indent="-285750" algn="just">
              <a:buFont typeface="Arial" charset="0"/>
              <a:buChar char="•"/>
            </a:pPr>
            <a:endParaRPr lang="it-IT" sz="800" i="1" dirty="0"/>
          </a:p>
          <a:p>
            <a:pPr marL="285750" indent="-285750" algn="just">
              <a:buFont typeface="Arial" charset="0"/>
              <a:buChar char="•"/>
            </a:pPr>
            <a:r>
              <a:rPr lang="it-IT" sz="1500" dirty="0" smtClean="0"/>
              <a:t>Il </a:t>
            </a:r>
            <a:r>
              <a:rPr lang="it-IT" sz="1500" dirty="0"/>
              <a:t>datore di lavoro può fruirne </a:t>
            </a:r>
            <a:r>
              <a:rPr lang="it-IT" sz="1500" b="1" dirty="0"/>
              <a:t>anche qualora un altro datore di lavoro abbia già </a:t>
            </a:r>
            <a:r>
              <a:rPr lang="it-IT" sz="1500" b="1" dirty="0" smtClean="0"/>
              <a:t>beneficiato </a:t>
            </a:r>
            <a:r>
              <a:rPr lang="it-IT" sz="1500" b="1" dirty="0"/>
              <a:t>per lo stesso lavoratore del “Bonus occupazionale” e del “Super Bonus </a:t>
            </a:r>
            <a:r>
              <a:rPr lang="it-IT" sz="1500" b="1" dirty="0" smtClean="0"/>
              <a:t>Occupazione- </a:t>
            </a:r>
            <a:r>
              <a:rPr lang="it-IT" sz="1500" b="1" dirty="0"/>
              <a:t>Trasformazione Tirocini</a:t>
            </a:r>
            <a:r>
              <a:rPr lang="it-IT" sz="1500" b="1" dirty="0" smtClean="0"/>
              <a:t>”.</a:t>
            </a:r>
          </a:p>
          <a:p>
            <a:pPr marL="285750" indent="-285750" algn="just">
              <a:buFont typeface="Arial" charset="0"/>
              <a:buChar char="•"/>
            </a:pPr>
            <a:r>
              <a:rPr lang="it-IT" sz="1500" dirty="0" smtClean="0"/>
              <a:t>L’incentivo </a:t>
            </a:r>
            <a:r>
              <a:rPr lang="it-IT" sz="1500" b="1" dirty="0" smtClean="0"/>
              <a:t>non </a:t>
            </a:r>
            <a:r>
              <a:rPr lang="it-IT" sz="1500" b="1" dirty="0"/>
              <a:t>è cumulabile con </a:t>
            </a:r>
            <a:r>
              <a:rPr lang="it-IT" sz="1500" b="1" dirty="0" smtClean="0"/>
              <a:t>altri incentivi all’assunzione </a:t>
            </a:r>
            <a:r>
              <a:rPr lang="it-IT" sz="1500" dirty="0" smtClean="0"/>
              <a:t>di </a:t>
            </a:r>
            <a:r>
              <a:rPr lang="it-IT" sz="1500" dirty="0"/>
              <a:t>natura economica o </a:t>
            </a:r>
            <a:r>
              <a:rPr lang="it-IT" sz="1500" dirty="0" smtClean="0"/>
              <a:t>contributiva.</a:t>
            </a:r>
          </a:p>
          <a:p>
            <a:pPr marL="285750" indent="-285750" algn="just">
              <a:buFont typeface="Arial" charset="0"/>
              <a:buChar char="•"/>
            </a:pPr>
            <a:r>
              <a:rPr lang="it-IT" sz="1500" dirty="0" smtClean="0"/>
              <a:t>L’incentivo è fruibile </a:t>
            </a:r>
            <a:r>
              <a:rPr lang="it-IT" sz="1500" b="1" dirty="0" smtClean="0"/>
              <a:t>nei limiti del </a:t>
            </a:r>
            <a:r>
              <a:rPr lang="it-IT" sz="1500" b="1" i="1" dirty="0" smtClean="0"/>
              <a:t>de </a:t>
            </a:r>
            <a:r>
              <a:rPr lang="it-IT" sz="1500" b="1" i="1" dirty="0" err="1" smtClean="0"/>
              <a:t>minimis</a:t>
            </a:r>
            <a:r>
              <a:rPr lang="it-IT" sz="1500" dirty="0" smtClean="0"/>
              <a:t>. Oltre questi limiti è necessario un </a:t>
            </a:r>
            <a:r>
              <a:rPr lang="it-IT" sz="1500" b="1" dirty="0" smtClean="0"/>
              <a:t>incremento occupazionale netto</a:t>
            </a:r>
            <a:r>
              <a:rPr lang="it-IT" sz="1500" dirty="0" smtClean="0"/>
              <a:t>. </a:t>
            </a:r>
          </a:p>
          <a:p>
            <a:pPr marL="285750" indent="-285750" algn="just">
              <a:buFont typeface="Arial" charset="0"/>
              <a:buChar char="•"/>
            </a:pPr>
            <a:r>
              <a:rPr lang="it-IT" sz="1500" dirty="0" smtClean="0"/>
              <a:t>Per i </a:t>
            </a:r>
            <a:r>
              <a:rPr lang="it-IT" sz="1500" b="1" dirty="0" smtClean="0"/>
              <a:t>giovani 25-29enni </a:t>
            </a:r>
            <a:r>
              <a:rPr lang="it-IT" sz="1500" dirty="0" smtClean="0"/>
              <a:t>sono previsti </a:t>
            </a:r>
            <a:r>
              <a:rPr lang="it-IT" sz="1500" b="1" dirty="0" smtClean="0"/>
              <a:t>requisiti aggiuntivi</a:t>
            </a:r>
            <a:r>
              <a:rPr lang="it-IT" sz="1500" dirty="0" smtClean="0"/>
              <a:t>: </a:t>
            </a:r>
            <a:r>
              <a:rPr lang="it-IT" sz="1500" i="1" dirty="0" smtClean="0"/>
              <a:t>durata del periodo di disoccupazione </a:t>
            </a:r>
            <a:r>
              <a:rPr lang="it-IT" sz="1500" i="1" dirty="0"/>
              <a:t>≥ 6 </a:t>
            </a:r>
            <a:r>
              <a:rPr lang="it-IT" sz="1500" i="1" dirty="0" smtClean="0"/>
              <a:t>mesi; titolo di studio inferiore alla qualifica di IeFP o al diploma di Istruzione secondaria superiore).</a:t>
            </a:r>
            <a:endParaRPr lang="it-IT" sz="1500" i="1" dirty="0"/>
          </a:p>
        </p:txBody>
      </p:sp>
      <p:sp>
        <p:nvSpPr>
          <p:cNvPr id="4" name="Titolo 1"/>
          <p:cNvSpPr txBox="1">
            <a:spLocks/>
          </p:cNvSpPr>
          <p:nvPr/>
        </p:nvSpPr>
        <p:spPr>
          <a:xfrm>
            <a:off x="-107295" y="1202381"/>
            <a:ext cx="8229600" cy="537007"/>
          </a:xfrm>
          <a:prstGeom prst="rect">
            <a:avLst/>
          </a:prstGeom>
        </p:spPr>
        <p:txBody>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it-IT" sz="2500" b="1" kern="0" dirty="0" smtClean="0">
                <a:solidFill>
                  <a:srgbClr val="005C00"/>
                </a:solidFill>
                <a:latin typeface="Arial" charset="0"/>
                <a:ea typeface="Arial" charset="0"/>
                <a:cs typeface="Arial" charset="0"/>
              </a:rPr>
              <a:t>Fase II: </a:t>
            </a:r>
            <a:r>
              <a:rPr lang="it-IT" sz="2500" b="1" kern="0" dirty="0">
                <a:solidFill>
                  <a:srgbClr val="005C00"/>
                </a:solidFill>
                <a:latin typeface="Arial" charset="0"/>
                <a:ea typeface="Arial" charset="0"/>
                <a:cs typeface="Arial" charset="0"/>
              </a:rPr>
              <a:t>Bonus occupazionale (scheda 9-bis)</a:t>
            </a:r>
          </a:p>
        </p:txBody>
      </p:sp>
      <p:sp>
        <p:nvSpPr>
          <p:cNvPr id="6" name="Rettangolo 5"/>
          <p:cNvSpPr/>
          <p:nvPr/>
        </p:nvSpPr>
        <p:spPr>
          <a:xfrm>
            <a:off x="729938" y="3337667"/>
            <a:ext cx="7779062" cy="1051589"/>
          </a:xfrm>
          <a:prstGeom prst="rect">
            <a:avLst/>
          </a:prstGeom>
          <a:ln>
            <a:solidFill>
              <a:srgbClr val="009051"/>
            </a:solidFill>
          </a:ln>
        </p:spPr>
        <p:style>
          <a:lnRef idx="2">
            <a:schemeClr val="dk1"/>
          </a:lnRef>
          <a:fillRef idx="1">
            <a:schemeClr val="lt1"/>
          </a:fillRef>
          <a:effectRef idx="0">
            <a:schemeClr val="dk1"/>
          </a:effectRef>
          <a:fontRef idx="minor">
            <a:schemeClr val="dk1"/>
          </a:fontRef>
        </p:style>
        <p:txBody>
          <a:bodyPr rtlCol="0" anchor="ctr"/>
          <a:lstStyle/>
          <a:p>
            <a:pPr algn="just"/>
            <a:r>
              <a:rPr lang="it-IT" sz="1600" i="1" u="sng" dirty="0"/>
              <a:t>Contratto a tempo indeterminato e contratto di apprendistato professionalizzante</a:t>
            </a:r>
            <a:r>
              <a:rPr lang="it-IT" sz="1600" i="1" dirty="0"/>
              <a:t>:  sgravio contributivo totale fino 8.060 euro/anno. Per assunzioni con contratto di apprendistato professionalizzante di durata inferiore a 12 mesi, l’importo dell’incentivo è ridotto proporzionalmente alla durata del contratto.</a:t>
            </a:r>
            <a:endParaRPr lang="it-IT" sz="1600" dirty="0"/>
          </a:p>
        </p:txBody>
      </p:sp>
      <p:sp>
        <p:nvSpPr>
          <p:cNvPr id="7" name="Rettangolo 6"/>
          <p:cNvSpPr/>
          <p:nvPr/>
        </p:nvSpPr>
        <p:spPr>
          <a:xfrm>
            <a:off x="729938" y="2742505"/>
            <a:ext cx="7779062" cy="440252"/>
          </a:xfrm>
          <a:prstGeom prst="rect">
            <a:avLst/>
          </a:prstGeom>
          <a:ln>
            <a:solidFill>
              <a:srgbClr val="009051"/>
            </a:solidFill>
          </a:ln>
        </p:spPr>
        <p:style>
          <a:lnRef idx="2">
            <a:schemeClr val="dk1"/>
          </a:lnRef>
          <a:fillRef idx="1">
            <a:schemeClr val="lt1"/>
          </a:fillRef>
          <a:effectRef idx="0">
            <a:schemeClr val="dk1"/>
          </a:effectRef>
          <a:fontRef idx="minor">
            <a:schemeClr val="dk1"/>
          </a:fontRef>
        </p:style>
        <p:txBody>
          <a:bodyPr rtlCol="0" anchor="ctr"/>
          <a:lstStyle/>
          <a:p>
            <a:pPr algn="just"/>
            <a:r>
              <a:rPr lang="it-IT" sz="1500" i="1" u="sng" dirty="0" smtClean="0"/>
              <a:t>Contratto </a:t>
            </a:r>
            <a:r>
              <a:rPr lang="it-IT" sz="1500" i="1" u="sng" dirty="0"/>
              <a:t>a tempo determinato ≥ 6 mesi</a:t>
            </a:r>
            <a:r>
              <a:rPr lang="it-IT" sz="1500" i="1" dirty="0"/>
              <a:t>: sgravio contributivo del 50% fino a 4.030 euro/anno; </a:t>
            </a:r>
            <a:endParaRPr lang="it-IT" sz="1500" dirty="0"/>
          </a:p>
        </p:txBody>
      </p:sp>
    </p:spTree>
    <p:extLst>
      <p:ext uri="{BB962C8B-B14F-4D97-AF65-F5344CB8AC3E}">
        <p14:creationId xmlns:p14="http://schemas.microsoft.com/office/powerpoint/2010/main" val="1540569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p:cNvPicPr>
            <a:picLocks noChangeAspect="1"/>
          </p:cNvPicPr>
          <p:nvPr/>
        </p:nvPicPr>
        <p:blipFill rotWithShape="1">
          <a:blip r:embed="rId2">
            <a:extLst>
              <a:ext uri="{28A0092B-C50C-407E-A947-70E740481C1C}">
                <a14:useLocalDpi xmlns:a14="http://schemas.microsoft.com/office/drawing/2010/main" val="0"/>
              </a:ext>
            </a:extLst>
          </a:blip>
          <a:srcRect l="404" t="35253" r="2448" b="6854"/>
          <a:stretch/>
        </p:blipFill>
        <p:spPr>
          <a:xfrm>
            <a:off x="297153" y="1405468"/>
            <a:ext cx="8542047" cy="5122248"/>
          </a:xfrm>
          <a:prstGeom prst="rect">
            <a:avLst/>
          </a:prstGeom>
        </p:spPr>
      </p:pic>
      <p:sp>
        <p:nvSpPr>
          <p:cNvPr id="4" name="Segnaposto numero diapositiva 3"/>
          <p:cNvSpPr>
            <a:spLocks noGrp="1"/>
          </p:cNvSpPr>
          <p:nvPr>
            <p:ph type="sldNum" sz="quarter" idx="4294967295"/>
          </p:nvPr>
        </p:nvSpPr>
        <p:spPr>
          <a:xfrm>
            <a:off x="7010400" y="6575425"/>
            <a:ext cx="2133600" cy="136525"/>
          </a:xfrm>
        </p:spPr>
        <p:txBody>
          <a:bodyPr/>
          <a:lstStyle/>
          <a:p>
            <a:fld id="{7C10DAF5-77F7-1749-8272-35FA24C5A786}" type="slidenum">
              <a:rPr lang="it-IT" smtClean="0"/>
              <a:pPr/>
              <a:t>3</a:t>
            </a:fld>
            <a:endParaRPr lang="it-IT"/>
          </a:p>
        </p:txBody>
      </p:sp>
      <p:sp>
        <p:nvSpPr>
          <p:cNvPr id="18" name="Sottotitolo 2"/>
          <p:cNvSpPr txBox="1">
            <a:spLocks/>
          </p:cNvSpPr>
          <p:nvPr/>
        </p:nvSpPr>
        <p:spPr>
          <a:xfrm>
            <a:off x="372533" y="1431301"/>
            <a:ext cx="8466667" cy="1594283"/>
          </a:xfrm>
          <a:prstGeom prst="rect">
            <a:avLst/>
          </a:prstGeom>
        </p:spPr>
        <p:txBody>
          <a:bodyPr vert="horz" wrap="square" lIns="0" tIns="0" rIns="0" bIns="0" rtlCol="0">
            <a:spAutoFit/>
          </a:bodyPr>
          <a:lstStyle>
            <a:lvl1pPr marL="0" indent="0" algn="l" defTabSz="457200" rtl="0" eaLnBrk="1" latinLnBrk="0" hangingPunct="1">
              <a:lnSpc>
                <a:spcPts val="1900"/>
              </a:lnSpc>
              <a:spcBef>
                <a:spcPct val="20000"/>
              </a:spcBef>
              <a:buFont typeface="Arial"/>
              <a:buNone/>
              <a:defRPr sz="1500" kern="1200">
                <a:solidFill>
                  <a:srgbClr val="767675"/>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3600"/>
              </a:lnSpc>
            </a:pPr>
            <a:r>
              <a:rPr lang="it-IT" sz="2400" dirty="0">
                <a:solidFill>
                  <a:schemeClr val="tx1"/>
                </a:solidFill>
                <a:latin typeface="Helvetica"/>
                <a:cs typeface="Helvetica"/>
              </a:rPr>
              <a:t>Assegno di Ricollocazione: stato di attuazione in Lombardia</a:t>
            </a:r>
          </a:p>
          <a:p>
            <a:pPr>
              <a:lnSpc>
                <a:spcPts val="3600"/>
              </a:lnSpc>
            </a:pPr>
            <a:r>
              <a:rPr lang="it-IT" sz="2400" dirty="0" smtClean="0">
                <a:solidFill>
                  <a:schemeClr val="tx1"/>
                </a:solidFill>
                <a:latin typeface="Helvetica"/>
                <a:cs typeface="Helvetica"/>
              </a:rPr>
              <a:t>Garanzia Giovani: il </a:t>
            </a:r>
            <a:r>
              <a:rPr lang="it-IT" sz="2400" dirty="0">
                <a:solidFill>
                  <a:schemeClr val="tx1"/>
                </a:solidFill>
                <a:latin typeface="Helvetica"/>
                <a:cs typeface="Helvetica"/>
              </a:rPr>
              <a:t>periodo transitorio verso la Fase II</a:t>
            </a:r>
          </a:p>
          <a:p>
            <a:pPr algn="ctr">
              <a:lnSpc>
                <a:spcPts val="3600"/>
              </a:lnSpc>
            </a:pPr>
            <a:endParaRPr lang="it-IT" sz="4400" dirty="0">
              <a:solidFill>
                <a:schemeClr val="tx1"/>
              </a:solidFill>
              <a:latin typeface="Helvetica"/>
              <a:cs typeface="Helvetica"/>
            </a:endParaRPr>
          </a:p>
        </p:txBody>
      </p:sp>
      <p:sp>
        <p:nvSpPr>
          <p:cNvPr id="20" name="Sottotitolo 2"/>
          <p:cNvSpPr txBox="1">
            <a:spLocks/>
          </p:cNvSpPr>
          <p:nvPr/>
        </p:nvSpPr>
        <p:spPr>
          <a:xfrm>
            <a:off x="982133" y="2988572"/>
            <a:ext cx="6697134" cy="433965"/>
          </a:xfrm>
          <a:prstGeom prst="rect">
            <a:avLst/>
          </a:prstGeom>
        </p:spPr>
        <p:txBody>
          <a:bodyPr vert="horz" wrap="square" lIns="0" tIns="0" rIns="0" bIns="0" rtlCol="0">
            <a:spAutoFit/>
          </a:bodyPr>
          <a:lstStyle>
            <a:lvl1pPr marL="0" indent="0" algn="l" defTabSz="457200" rtl="0" eaLnBrk="1" latinLnBrk="0" hangingPunct="1">
              <a:lnSpc>
                <a:spcPts val="1900"/>
              </a:lnSpc>
              <a:spcBef>
                <a:spcPct val="20000"/>
              </a:spcBef>
              <a:buFont typeface="Arial"/>
              <a:buNone/>
              <a:defRPr sz="1500" kern="1200">
                <a:solidFill>
                  <a:srgbClr val="767675"/>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lnSpc>
                <a:spcPts val="1500"/>
              </a:lnSpc>
            </a:pPr>
            <a:r>
              <a:rPr lang="it-IT" sz="1600" i="1" dirty="0" smtClean="0">
                <a:solidFill>
                  <a:schemeClr val="tx1"/>
                </a:solidFill>
                <a:latin typeface="Helvetica"/>
                <a:cs typeface="Helvetica"/>
              </a:rPr>
              <a:t>Giuseppe Di Raimondo Metallo- Milano 4 Maggio 2017</a:t>
            </a:r>
          </a:p>
          <a:p>
            <a:pPr>
              <a:lnSpc>
                <a:spcPts val="1500"/>
              </a:lnSpc>
            </a:pPr>
            <a:r>
              <a:rPr lang="it-IT" sz="1600" i="1" dirty="0" smtClean="0">
                <a:solidFill>
                  <a:schemeClr val="tx1"/>
                </a:solidFill>
                <a:latin typeface="Helvetica"/>
                <a:cs typeface="Helvetica"/>
              </a:rPr>
              <a:t> </a:t>
            </a:r>
            <a:endParaRPr lang="it-IT" sz="1600" i="1" dirty="0">
              <a:solidFill>
                <a:schemeClr val="tx1"/>
              </a:solidFill>
              <a:latin typeface="Helvetica"/>
              <a:cs typeface="Helvetica"/>
            </a:endParaRPr>
          </a:p>
        </p:txBody>
      </p:sp>
    </p:spTree>
    <p:extLst>
      <p:ext uri="{BB962C8B-B14F-4D97-AF65-F5344CB8AC3E}">
        <p14:creationId xmlns:p14="http://schemas.microsoft.com/office/powerpoint/2010/main" val="2239754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flipH="1">
            <a:off x="2472051" y="162031"/>
            <a:ext cx="0" cy="5457825"/>
          </a:xfrm>
          <a:prstGeom prst="line">
            <a:avLst/>
          </a:prstGeom>
          <a:ln w="3175">
            <a:solidFill>
              <a:srgbClr val="BFBFBF"/>
            </a:solidFill>
            <a:prstDash val="dash"/>
          </a:ln>
        </p:spPr>
        <p:txBody>
          <a:bodyPr lIns="0" tIns="0" rIns="0" bIns="0"/>
          <a:lstStyle/>
          <a:p>
            <a:pPr defTabSz="457200">
              <a:defRPr sz="1200">
                <a:latin typeface="+mn-lt"/>
                <a:ea typeface="+mn-ea"/>
                <a:cs typeface="+mn-cs"/>
                <a:sym typeface="Helvetica"/>
              </a:defRPr>
            </a:pPr>
            <a:endParaRPr sz="1200">
              <a:sym typeface="Helvetica"/>
            </a:endParaRPr>
          </a:p>
        </p:txBody>
      </p:sp>
      <p:sp>
        <p:nvSpPr>
          <p:cNvPr id="191" name="Shape 191"/>
          <p:cNvSpPr/>
          <p:nvPr/>
        </p:nvSpPr>
        <p:spPr>
          <a:xfrm flipV="1">
            <a:off x="309408" y="1760967"/>
            <a:ext cx="8012027" cy="0"/>
          </a:xfrm>
          <a:prstGeom prst="line">
            <a:avLst/>
          </a:prstGeom>
          <a:ln w="28575">
            <a:solidFill>
              <a:srgbClr val="077515"/>
            </a:solidFill>
          </a:ln>
        </p:spPr>
        <p:txBody>
          <a:bodyPr lIns="0" tIns="0" rIns="0" bIns="0"/>
          <a:lstStyle/>
          <a:p>
            <a:pPr defTabSz="457200">
              <a:defRPr sz="1200">
                <a:latin typeface="+mn-lt"/>
                <a:ea typeface="+mn-ea"/>
                <a:cs typeface="+mn-cs"/>
                <a:sym typeface="Helvetica"/>
              </a:defRPr>
            </a:pPr>
            <a:endParaRPr sz="1200">
              <a:sym typeface="Helvetica"/>
            </a:endParaRPr>
          </a:p>
        </p:txBody>
      </p:sp>
      <p:pic>
        <p:nvPicPr>
          <p:cNvPr id="21510" name="image2.jpeg" descr="C:\Users\Luca.Bertolaso\AppData\Local\Microsoft\Windows\Temporary Internet Files\Content.Outlook\7WROBBO0\C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932" y="1201882"/>
            <a:ext cx="311944"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1511" name="Shape 194"/>
          <p:cNvSpPr>
            <a:spLocks noChangeArrowheads="1"/>
          </p:cNvSpPr>
          <p:nvPr/>
        </p:nvSpPr>
        <p:spPr bwMode="auto">
          <a:xfrm>
            <a:off x="6061705" y="1240484"/>
            <a:ext cx="5070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600" dirty="0"/>
              <a:t>CPI</a:t>
            </a:r>
          </a:p>
        </p:txBody>
      </p:sp>
      <p:sp>
        <p:nvSpPr>
          <p:cNvPr id="21513" name="Shape 196"/>
          <p:cNvSpPr>
            <a:spLocks noChangeArrowheads="1"/>
          </p:cNvSpPr>
          <p:nvPr/>
        </p:nvSpPr>
        <p:spPr bwMode="auto">
          <a:xfrm>
            <a:off x="7262597" y="1140648"/>
            <a:ext cx="136564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600" dirty="0"/>
              <a:t>Soggetti privati accreditati</a:t>
            </a:r>
          </a:p>
        </p:txBody>
      </p:sp>
      <p:sp>
        <p:nvSpPr>
          <p:cNvPr id="199" name="Shape 199"/>
          <p:cNvSpPr/>
          <p:nvPr/>
        </p:nvSpPr>
        <p:spPr>
          <a:xfrm flipH="1">
            <a:off x="6805979" y="904561"/>
            <a:ext cx="0" cy="5457825"/>
          </a:xfrm>
          <a:prstGeom prst="line">
            <a:avLst/>
          </a:prstGeom>
          <a:ln w="3175">
            <a:solidFill>
              <a:srgbClr val="BFBFBF"/>
            </a:solidFill>
            <a:prstDash val="dash"/>
          </a:ln>
        </p:spPr>
        <p:txBody>
          <a:bodyPr lIns="0" tIns="0" rIns="0" bIns="0"/>
          <a:lstStyle/>
          <a:p>
            <a:pPr defTabSz="457200">
              <a:defRPr sz="1200">
                <a:latin typeface="+mn-lt"/>
                <a:ea typeface="+mn-ea"/>
                <a:cs typeface="+mn-cs"/>
                <a:sym typeface="Helvetica"/>
              </a:defRPr>
            </a:pPr>
            <a:endParaRPr sz="1200">
              <a:sym typeface="Helvetica"/>
            </a:endParaRPr>
          </a:p>
        </p:txBody>
      </p:sp>
      <p:sp>
        <p:nvSpPr>
          <p:cNvPr id="21521" name="Shape 204"/>
          <p:cNvSpPr>
            <a:spLocks noChangeArrowheads="1"/>
          </p:cNvSpPr>
          <p:nvPr/>
        </p:nvSpPr>
        <p:spPr bwMode="auto">
          <a:xfrm>
            <a:off x="6985343" y="3297338"/>
            <a:ext cx="1690007" cy="1723549"/>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b="1" dirty="0" smtClean="0"/>
              <a:t>Aderiscono</a:t>
            </a:r>
            <a:r>
              <a:rPr lang="it-IT" altLang="it-IT" sz="1400" dirty="0" smtClean="0"/>
              <a:t> alla manifestazione di interesse </a:t>
            </a:r>
            <a:r>
              <a:rPr lang="it-IT" altLang="it-IT" sz="1400" b="1" dirty="0" smtClean="0"/>
              <a:t>(=Avviso) </a:t>
            </a:r>
          </a:p>
          <a:p>
            <a:pPr algn="ctr" eaLnBrk="1" hangingPunct="1">
              <a:spcBef>
                <a:spcPct val="0"/>
              </a:spcBef>
              <a:buFontTx/>
              <a:buNone/>
            </a:pPr>
            <a:r>
              <a:rPr lang="it-IT" altLang="it-IT" sz="1400" dirty="0" smtClean="0"/>
              <a:t>e </a:t>
            </a:r>
            <a:r>
              <a:rPr lang="it-IT" altLang="it-IT" sz="1400" b="1" dirty="0" smtClean="0"/>
              <a:t>registrano le sedi </a:t>
            </a:r>
            <a:r>
              <a:rPr lang="it-IT" altLang="it-IT" sz="1400" dirty="0" smtClean="0"/>
              <a:t>sul sistema informativo </a:t>
            </a:r>
          </a:p>
          <a:p>
            <a:pPr algn="ctr" eaLnBrk="1" hangingPunct="1">
              <a:spcBef>
                <a:spcPct val="0"/>
              </a:spcBef>
              <a:buFontTx/>
              <a:buNone/>
            </a:pPr>
            <a:r>
              <a:rPr lang="it-IT" altLang="it-IT" sz="1400" dirty="0" smtClean="0"/>
              <a:t>(procedura descritta nel «</a:t>
            </a:r>
            <a:r>
              <a:rPr lang="it-IT" altLang="it-IT" sz="1400" i="1" dirty="0" smtClean="0"/>
              <a:t>Manuale Utenti Enti Erogatori</a:t>
            </a:r>
            <a:r>
              <a:rPr lang="it-IT" altLang="it-IT" sz="1400" dirty="0" smtClean="0"/>
              <a:t>»)</a:t>
            </a:r>
            <a:endParaRPr lang="it-IT" altLang="it-IT" sz="1400" b="1" dirty="0"/>
          </a:p>
        </p:txBody>
      </p:sp>
      <p:sp>
        <p:nvSpPr>
          <p:cNvPr id="21522" name="Shape 206"/>
          <p:cNvSpPr>
            <a:spLocks noChangeArrowheads="1"/>
          </p:cNvSpPr>
          <p:nvPr/>
        </p:nvSpPr>
        <p:spPr bwMode="auto">
          <a:xfrm>
            <a:off x="290647" y="3728226"/>
            <a:ext cx="2046898" cy="861774"/>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dirty="0" smtClean="0"/>
              <a:t>28/02/2017 </a:t>
            </a:r>
          </a:p>
          <a:p>
            <a:pPr algn="ctr" eaLnBrk="1" hangingPunct="1">
              <a:spcBef>
                <a:spcPct val="0"/>
              </a:spcBef>
              <a:buFontTx/>
              <a:buNone/>
            </a:pPr>
            <a:r>
              <a:rPr lang="it-IT" altLang="it-IT" sz="1400" dirty="0" smtClean="0"/>
              <a:t>Pubblicato sul sito </a:t>
            </a:r>
            <a:r>
              <a:rPr lang="it-IT" altLang="it-IT" sz="1400" dirty="0" err="1" smtClean="0"/>
              <a:t>Anpal</a:t>
            </a:r>
            <a:r>
              <a:rPr lang="it-IT" altLang="it-IT" sz="1400" dirty="0" smtClean="0"/>
              <a:t> </a:t>
            </a:r>
          </a:p>
          <a:p>
            <a:pPr algn="ctr" eaLnBrk="1" hangingPunct="1">
              <a:spcBef>
                <a:spcPct val="0"/>
              </a:spcBef>
              <a:buFontTx/>
              <a:buNone/>
            </a:pPr>
            <a:r>
              <a:rPr lang="it-IT" altLang="it-IT" sz="1400" b="1" u="sng" dirty="0" smtClean="0"/>
              <a:t>Avviso </a:t>
            </a:r>
            <a:r>
              <a:rPr lang="it-IT" altLang="it-IT" sz="1400" u="sng" dirty="0" smtClean="0"/>
              <a:t>= </a:t>
            </a:r>
            <a:r>
              <a:rPr lang="it-IT" altLang="it-IT" sz="1400" b="1" u="sng" dirty="0" smtClean="0"/>
              <a:t>Manifestazione di interesse</a:t>
            </a:r>
            <a:endParaRPr lang="it-IT" altLang="it-IT" sz="1400" b="1" u="sng" dirty="0"/>
          </a:p>
        </p:txBody>
      </p:sp>
      <p:cxnSp>
        <p:nvCxnSpPr>
          <p:cNvPr id="21529" name="Connector 163"/>
          <p:cNvCxnSpPr>
            <a:cxnSpLocks noChangeShapeType="1"/>
            <a:stCxn id="21521" idx="1"/>
            <a:endCxn id="21522" idx="3"/>
          </p:cNvCxnSpPr>
          <p:nvPr/>
        </p:nvCxnSpPr>
        <p:spPr bwMode="auto">
          <a:xfrm flipH="1">
            <a:off x="2337545" y="4159113"/>
            <a:ext cx="4647798" cy="0"/>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sp>
        <p:nvSpPr>
          <p:cNvPr id="30" name="Shape 194"/>
          <p:cNvSpPr>
            <a:spLocks noChangeArrowheads="1"/>
          </p:cNvSpPr>
          <p:nvPr/>
        </p:nvSpPr>
        <p:spPr bwMode="auto">
          <a:xfrm>
            <a:off x="1140574" y="1348233"/>
            <a:ext cx="7079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600" dirty="0" smtClean="0"/>
              <a:t>ANPAL</a:t>
            </a:r>
            <a:endParaRPr lang="it-IT" altLang="it-IT" sz="1600" dirty="0"/>
          </a:p>
        </p:txBody>
      </p:sp>
      <p:pic>
        <p:nvPicPr>
          <p:cNvPr id="31" name="image3.jpeg" descr="C:\Users\Luca.Bertolaso\AppData\Local\Microsoft\Windows\Temporary Internet Files\Content.Outlook\7WROBBO0\accreditati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465" y="1201882"/>
            <a:ext cx="311944"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1" name="Shape 206"/>
          <p:cNvSpPr>
            <a:spLocks noChangeArrowheads="1"/>
          </p:cNvSpPr>
          <p:nvPr/>
        </p:nvSpPr>
        <p:spPr bwMode="auto">
          <a:xfrm>
            <a:off x="2766151" y="2105490"/>
            <a:ext cx="2674763" cy="646331"/>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dirty="0" smtClean="0"/>
              <a:t>Ha </a:t>
            </a:r>
            <a:r>
              <a:rPr lang="it-IT" altLang="it-IT" sz="1400" b="1" dirty="0" smtClean="0"/>
              <a:t>verificato</a:t>
            </a:r>
            <a:r>
              <a:rPr lang="it-IT" altLang="it-IT" sz="1400" dirty="0" smtClean="0"/>
              <a:t> che il campione estratto non avesse già attiva una PAL/COB. </a:t>
            </a:r>
            <a:endParaRPr lang="it-IT" sz="1400" dirty="0"/>
          </a:p>
        </p:txBody>
      </p:sp>
      <p:sp>
        <p:nvSpPr>
          <p:cNvPr id="33" name="Shape 194"/>
          <p:cNvSpPr>
            <a:spLocks noChangeArrowheads="1"/>
          </p:cNvSpPr>
          <p:nvPr/>
        </p:nvSpPr>
        <p:spPr bwMode="auto">
          <a:xfrm>
            <a:off x="4133857" y="1253462"/>
            <a:ext cx="35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600" dirty="0" smtClean="0"/>
              <a:t>RL</a:t>
            </a:r>
            <a:endParaRPr lang="it-IT" altLang="it-IT" sz="1600" dirty="0"/>
          </a:p>
        </p:txBody>
      </p:sp>
      <p:pic>
        <p:nvPicPr>
          <p:cNvPr id="2" name="Immagin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1289" y="1237693"/>
            <a:ext cx="441233" cy="392514"/>
          </a:xfrm>
          <a:prstGeom prst="rect">
            <a:avLst/>
          </a:prstGeom>
        </p:spPr>
      </p:pic>
      <p:sp>
        <p:nvSpPr>
          <p:cNvPr id="34" name="Shape 199"/>
          <p:cNvSpPr/>
          <p:nvPr/>
        </p:nvSpPr>
        <p:spPr>
          <a:xfrm flipH="1">
            <a:off x="5392993" y="944518"/>
            <a:ext cx="0" cy="5457825"/>
          </a:xfrm>
          <a:prstGeom prst="line">
            <a:avLst/>
          </a:prstGeom>
          <a:ln w="3175">
            <a:solidFill>
              <a:srgbClr val="BFBFBF"/>
            </a:solidFill>
            <a:prstDash val="dash"/>
          </a:ln>
        </p:spPr>
        <p:txBody>
          <a:bodyPr lIns="0" tIns="0" rIns="0" bIns="0"/>
          <a:lstStyle/>
          <a:p>
            <a:pPr defTabSz="457200">
              <a:defRPr sz="1200">
                <a:latin typeface="+mn-lt"/>
                <a:ea typeface="+mn-ea"/>
                <a:cs typeface="+mn-cs"/>
                <a:sym typeface="Helvetica"/>
              </a:defRPr>
            </a:pPr>
            <a:endParaRPr sz="1200">
              <a:sym typeface="Helvetica"/>
            </a:endParaRPr>
          </a:p>
        </p:txBody>
      </p:sp>
      <p:cxnSp>
        <p:nvCxnSpPr>
          <p:cNvPr id="36" name="Connector 163"/>
          <p:cNvCxnSpPr>
            <a:cxnSpLocks noChangeShapeType="1"/>
          </p:cNvCxnSpPr>
          <p:nvPr/>
        </p:nvCxnSpPr>
        <p:spPr bwMode="auto">
          <a:xfrm>
            <a:off x="2395036" y="2393427"/>
            <a:ext cx="286757" cy="0"/>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sp>
        <p:nvSpPr>
          <p:cNvPr id="37" name="Shape 206"/>
          <p:cNvSpPr>
            <a:spLocks noChangeArrowheads="1"/>
          </p:cNvSpPr>
          <p:nvPr/>
        </p:nvSpPr>
        <p:spPr bwMode="auto">
          <a:xfrm>
            <a:off x="2913778" y="3015442"/>
            <a:ext cx="2535013" cy="861774"/>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400" dirty="0" smtClean="0"/>
              <a:t>Trasmette i dati dei: </a:t>
            </a:r>
          </a:p>
          <a:p>
            <a:pPr marL="179388" indent="-88900" eaLnBrk="1" hangingPunct="1">
              <a:spcBef>
                <a:spcPct val="0"/>
              </a:spcBef>
              <a:buFontTx/>
              <a:buChar char="-"/>
            </a:pPr>
            <a:r>
              <a:rPr lang="it-IT" altLang="it-IT" sz="1400" b="1" dirty="0" smtClean="0"/>
              <a:t>CPI regionali</a:t>
            </a:r>
          </a:p>
          <a:p>
            <a:pPr marL="179388" indent="-88900" eaLnBrk="1" hangingPunct="1">
              <a:spcBef>
                <a:spcPct val="0"/>
              </a:spcBef>
              <a:buFontTx/>
              <a:buChar char="-"/>
            </a:pPr>
            <a:r>
              <a:rPr lang="it-IT" altLang="it-IT" sz="1400" b="1" dirty="0" smtClean="0"/>
              <a:t>accreditati regionali ai servizi al lavoro </a:t>
            </a:r>
            <a:endParaRPr lang="it-IT" altLang="it-IT" sz="1400" b="1" dirty="0"/>
          </a:p>
        </p:txBody>
      </p:sp>
      <p:sp>
        <p:nvSpPr>
          <p:cNvPr id="45" name="Shape 206"/>
          <p:cNvSpPr>
            <a:spLocks noChangeArrowheads="1"/>
          </p:cNvSpPr>
          <p:nvPr/>
        </p:nvSpPr>
        <p:spPr bwMode="auto">
          <a:xfrm>
            <a:off x="277935" y="3170454"/>
            <a:ext cx="2020341" cy="215444"/>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b="1" dirty="0" smtClean="0"/>
              <a:t>Sistema informativo</a:t>
            </a:r>
          </a:p>
        </p:txBody>
      </p:sp>
      <p:cxnSp>
        <p:nvCxnSpPr>
          <p:cNvPr id="46" name="Connector 163"/>
          <p:cNvCxnSpPr>
            <a:cxnSpLocks noChangeShapeType="1"/>
          </p:cNvCxnSpPr>
          <p:nvPr/>
        </p:nvCxnSpPr>
        <p:spPr bwMode="auto">
          <a:xfrm flipH="1">
            <a:off x="2381188" y="3333590"/>
            <a:ext cx="410450" cy="322"/>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pic>
        <p:nvPicPr>
          <p:cNvPr id="73" name="Picture 2" descr="C:\Users\gallo\Pictures\strategie-di-vendita-con-organizzazione-azienda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6774" y="1253245"/>
            <a:ext cx="442526" cy="459644"/>
          </a:xfrm>
          <a:prstGeom prst="rect">
            <a:avLst/>
          </a:prstGeom>
          <a:noFill/>
          <a:extLst>
            <a:ext uri="{909E8E84-426E-40DD-AFC4-6F175D3DCCD1}">
              <a14:hiddenFill xmlns:a14="http://schemas.microsoft.com/office/drawing/2010/main">
                <a:solidFill>
                  <a:srgbClr val="FFFFFF"/>
                </a:solidFill>
              </a14:hiddenFill>
            </a:ext>
          </a:extLst>
        </p:spPr>
      </p:pic>
      <p:sp>
        <p:nvSpPr>
          <p:cNvPr id="29" name="Shape 206"/>
          <p:cNvSpPr>
            <a:spLocks noChangeArrowheads="1"/>
          </p:cNvSpPr>
          <p:nvPr/>
        </p:nvSpPr>
        <p:spPr bwMode="auto">
          <a:xfrm>
            <a:off x="324531" y="4933637"/>
            <a:ext cx="1976912" cy="861774"/>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b="1" dirty="0" smtClean="0"/>
              <a:t>Manuali: </a:t>
            </a:r>
          </a:p>
          <a:p>
            <a:pPr marL="180975" indent="-180975" eaLnBrk="1" hangingPunct="1">
              <a:spcBef>
                <a:spcPct val="0"/>
              </a:spcBef>
            </a:pPr>
            <a:r>
              <a:rPr lang="it-IT" altLang="it-IT" sz="1400" dirty="0"/>
              <a:t>CPI</a:t>
            </a:r>
          </a:p>
          <a:p>
            <a:pPr marL="180975" indent="-180975" eaLnBrk="1" hangingPunct="1">
              <a:spcBef>
                <a:spcPct val="0"/>
              </a:spcBef>
            </a:pPr>
            <a:r>
              <a:rPr lang="it-IT" altLang="it-IT" sz="1400" dirty="0" smtClean="0"/>
              <a:t>Cittadino</a:t>
            </a:r>
          </a:p>
          <a:p>
            <a:pPr marL="180975" indent="-180975" eaLnBrk="1" hangingPunct="1">
              <a:spcBef>
                <a:spcPct val="0"/>
              </a:spcBef>
            </a:pPr>
            <a:r>
              <a:rPr lang="it-IT" altLang="it-IT" sz="1400" dirty="0" smtClean="0"/>
              <a:t>Enti erogatori</a:t>
            </a:r>
            <a:endParaRPr lang="it-IT" altLang="it-IT" sz="1200" dirty="0"/>
          </a:p>
        </p:txBody>
      </p:sp>
      <p:cxnSp>
        <p:nvCxnSpPr>
          <p:cNvPr id="35" name="Connector 163"/>
          <p:cNvCxnSpPr>
            <a:cxnSpLocks noChangeShapeType="1"/>
          </p:cNvCxnSpPr>
          <p:nvPr/>
        </p:nvCxnSpPr>
        <p:spPr bwMode="auto">
          <a:xfrm flipH="1">
            <a:off x="2395036" y="2547567"/>
            <a:ext cx="286756" cy="0"/>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sp>
        <p:nvSpPr>
          <p:cNvPr id="38" name="Parentesi graffa chiusa 37"/>
          <p:cNvSpPr/>
          <p:nvPr/>
        </p:nvSpPr>
        <p:spPr>
          <a:xfrm>
            <a:off x="1314096" y="5239590"/>
            <a:ext cx="221456" cy="514176"/>
          </a:xfrm>
          <a:prstGeom prst="rightBrace">
            <a:avLst>
              <a:gd name="adj1" fmla="val 8333"/>
              <a:gd name="adj2" fmla="val 53705"/>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 name="CasellaDiTesto 3"/>
          <p:cNvSpPr txBox="1"/>
          <p:nvPr/>
        </p:nvSpPr>
        <p:spPr>
          <a:xfrm>
            <a:off x="1446260" y="5081998"/>
            <a:ext cx="934928" cy="646331"/>
          </a:xfrm>
          <a:prstGeom prst="rect">
            <a:avLst/>
          </a:prstGeom>
          <a:noFill/>
        </p:spPr>
        <p:txBody>
          <a:bodyPr wrap="square" rtlCol="0">
            <a:spAutoFit/>
          </a:bodyPr>
          <a:lstStyle/>
          <a:p>
            <a:pPr algn="ctr"/>
            <a:r>
              <a:rPr lang="it-IT" sz="1200" b="1" dirty="0" smtClean="0"/>
              <a:t>Procedure informati-</a:t>
            </a:r>
          </a:p>
          <a:p>
            <a:pPr algn="ctr"/>
            <a:r>
              <a:rPr lang="it-IT" sz="1200" b="1" dirty="0" smtClean="0"/>
              <a:t>che</a:t>
            </a:r>
            <a:endParaRPr lang="it-IT" sz="1200" b="1" dirty="0"/>
          </a:p>
        </p:txBody>
      </p:sp>
      <p:sp>
        <p:nvSpPr>
          <p:cNvPr id="6" name="Rectangle 1"/>
          <p:cNvSpPr>
            <a:spLocks noChangeArrowheads="1"/>
          </p:cNvSpPr>
          <p:nvPr/>
        </p:nvSpPr>
        <p:spPr bwMode="auto">
          <a:xfrm>
            <a:off x="3045619" y="2397810"/>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r>
            <a:br>
              <a:rPr kumimoji="0" lang="it-IT" sz="1800" b="0" i="0" u="none" strike="noStrike" cap="none" normalizeH="0" baseline="0" smtClean="0">
                <a:ln>
                  <a:noFill/>
                </a:ln>
                <a:solidFill>
                  <a:schemeClr val="tx1"/>
                </a:solidFill>
                <a:effectLst/>
                <a:latin typeface="Arial" pitchFamily="34" charset="0"/>
                <a:cs typeface="Arial" pitchFamily="34" charset="0"/>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Shape 206"/>
          <p:cNvSpPr>
            <a:spLocks noChangeArrowheads="1"/>
          </p:cNvSpPr>
          <p:nvPr/>
        </p:nvSpPr>
        <p:spPr bwMode="auto">
          <a:xfrm>
            <a:off x="290647" y="2131806"/>
            <a:ext cx="2073996" cy="646331"/>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dirty="0" smtClean="0"/>
              <a:t>Ha inviato le lettere al campione di </a:t>
            </a:r>
            <a:r>
              <a:rPr lang="it-IT" altLang="it-IT" sz="1400" b="1" dirty="0" smtClean="0"/>
              <a:t>destinatari</a:t>
            </a:r>
            <a:r>
              <a:rPr lang="it-IT" altLang="it-IT" sz="1400" dirty="0" smtClean="0"/>
              <a:t> </a:t>
            </a:r>
          </a:p>
          <a:p>
            <a:pPr algn="ctr" eaLnBrk="1" hangingPunct="1">
              <a:spcBef>
                <a:spcPct val="0"/>
              </a:spcBef>
              <a:buFontTx/>
              <a:buNone/>
            </a:pPr>
            <a:r>
              <a:rPr lang="it-IT" altLang="it-IT" sz="1400" dirty="0" smtClean="0"/>
              <a:t>estratto  a sorte </a:t>
            </a:r>
            <a:r>
              <a:rPr lang="it-IT" altLang="it-IT" sz="1400" b="1" dirty="0" smtClean="0"/>
              <a:t>(4.142)</a:t>
            </a:r>
            <a:endParaRPr lang="it-IT" altLang="it-IT" sz="1400" b="1" dirty="0"/>
          </a:p>
        </p:txBody>
      </p:sp>
    </p:spTree>
    <p:extLst>
      <p:ext uri="{BB962C8B-B14F-4D97-AF65-F5344CB8AC3E}">
        <p14:creationId xmlns:p14="http://schemas.microsoft.com/office/powerpoint/2010/main" val="223337664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flipH="1">
            <a:off x="2087166" y="941255"/>
            <a:ext cx="0" cy="5457825"/>
          </a:xfrm>
          <a:prstGeom prst="line">
            <a:avLst/>
          </a:prstGeom>
          <a:ln w="3175">
            <a:solidFill>
              <a:srgbClr val="BFBFBF"/>
            </a:solidFill>
            <a:prstDash val="dash"/>
          </a:ln>
        </p:spPr>
        <p:txBody>
          <a:bodyPr lIns="0" tIns="0" rIns="0" bIns="0"/>
          <a:lstStyle/>
          <a:p>
            <a:pPr defTabSz="457200">
              <a:defRPr sz="1200">
                <a:latin typeface="+mn-lt"/>
                <a:ea typeface="+mn-ea"/>
                <a:cs typeface="+mn-cs"/>
                <a:sym typeface="Helvetica"/>
              </a:defRPr>
            </a:pPr>
            <a:endParaRPr sz="1200">
              <a:sym typeface="Helvetica"/>
            </a:endParaRPr>
          </a:p>
        </p:txBody>
      </p:sp>
      <p:sp>
        <p:nvSpPr>
          <p:cNvPr id="191" name="Shape 191"/>
          <p:cNvSpPr/>
          <p:nvPr/>
        </p:nvSpPr>
        <p:spPr>
          <a:xfrm flipV="1">
            <a:off x="779549" y="1546092"/>
            <a:ext cx="7869833" cy="36115"/>
          </a:xfrm>
          <a:prstGeom prst="line">
            <a:avLst/>
          </a:prstGeom>
          <a:ln w="28575">
            <a:solidFill>
              <a:srgbClr val="077515"/>
            </a:solidFill>
          </a:ln>
        </p:spPr>
        <p:txBody>
          <a:bodyPr lIns="0" tIns="0" rIns="0" bIns="0"/>
          <a:lstStyle/>
          <a:p>
            <a:pPr defTabSz="457200">
              <a:defRPr sz="1200">
                <a:latin typeface="+mn-lt"/>
                <a:ea typeface="+mn-ea"/>
                <a:cs typeface="+mn-cs"/>
                <a:sym typeface="Helvetica"/>
              </a:defRPr>
            </a:pPr>
            <a:endParaRPr sz="1200">
              <a:sym typeface="Helvetica"/>
            </a:endParaRPr>
          </a:p>
        </p:txBody>
      </p:sp>
      <p:pic>
        <p:nvPicPr>
          <p:cNvPr id="21509" name="image5.jpeg" descr="C:\Users\Luca.Bertolaso\AppData\Local\Microsoft\Windows\Temporary Internet Files\Content.Outlook\7WROBBO0\perso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0285" y="1038673"/>
            <a:ext cx="310754"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1510" name="image2.jpeg" descr="C:\Users\Luca.Bertolaso\AppData\Local\Microsoft\Windows\Temporary Internet Files\Content.Outlook\7WROBBO0\C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6498" y="1093801"/>
            <a:ext cx="311944"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1511" name="Shape 194"/>
          <p:cNvSpPr>
            <a:spLocks noChangeArrowheads="1"/>
          </p:cNvSpPr>
          <p:nvPr/>
        </p:nvSpPr>
        <p:spPr bwMode="auto">
          <a:xfrm>
            <a:off x="5185387" y="1145432"/>
            <a:ext cx="496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600" dirty="0"/>
              <a:t>CPI</a:t>
            </a:r>
          </a:p>
        </p:txBody>
      </p:sp>
      <p:sp>
        <p:nvSpPr>
          <p:cNvPr id="21513" name="Shape 196"/>
          <p:cNvSpPr>
            <a:spLocks noChangeArrowheads="1"/>
          </p:cNvSpPr>
          <p:nvPr/>
        </p:nvSpPr>
        <p:spPr bwMode="auto">
          <a:xfrm>
            <a:off x="7236716" y="1003685"/>
            <a:ext cx="136564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600" dirty="0"/>
              <a:t>Soggetti privati accreditati</a:t>
            </a:r>
          </a:p>
        </p:txBody>
      </p:sp>
      <p:sp>
        <p:nvSpPr>
          <p:cNvPr id="21514" name="Shape 197"/>
          <p:cNvSpPr>
            <a:spLocks noChangeArrowheads="1"/>
          </p:cNvSpPr>
          <p:nvPr/>
        </p:nvSpPr>
        <p:spPr bwMode="auto">
          <a:xfrm>
            <a:off x="4377720" y="1705638"/>
            <a:ext cx="1641151" cy="430887"/>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smtClean="0"/>
              <a:t>Riceve la richiesta telematica</a:t>
            </a:r>
            <a:endParaRPr lang="it-IT" altLang="it-IT" sz="1400" dirty="0"/>
          </a:p>
        </p:txBody>
      </p:sp>
      <p:sp>
        <p:nvSpPr>
          <p:cNvPr id="21515" name="Shape 198"/>
          <p:cNvSpPr>
            <a:spLocks noChangeArrowheads="1"/>
          </p:cNvSpPr>
          <p:nvPr/>
        </p:nvSpPr>
        <p:spPr bwMode="auto">
          <a:xfrm>
            <a:off x="2704790" y="1169852"/>
            <a:ext cx="10444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600" dirty="0" smtClean="0"/>
              <a:t>Destinatari</a:t>
            </a:r>
            <a:endParaRPr lang="it-IT" altLang="it-IT" sz="1600" dirty="0"/>
          </a:p>
        </p:txBody>
      </p:sp>
      <p:sp>
        <p:nvSpPr>
          <p:cNvPr id="199" name="Shape 199"/>
          <p:cNvSpPr/>
          <p:nvPr/>
        </p:nvSpPr>
        <p:spPr>
          <a:xfrm flipH="1">
            <a:off x="6555780" y="941255"/>
            <a:ext cx="0" cy="5457825"/>
          </a:xfrm>
          <a:prstGeom prst="line">
            <a:avLst/>
          </a:prstGeom>
          <a:ln w="3175">
            <a:solidFill>
              <a:srgbClr val="BFBFBF"/>
            </a:solidFill>
            <a:prstDash val="dash"/>
          </a:ln>
        </p:spPr>
        <p:txBody>
          <a:bodyPr lIns="0" tIns="0" rIns="0" bIns="0"/>
          <a:lstStyle/>
          <a:p>
            <a:pPr defTabSz="457200">
              <a:defRPr sz="1200">
                <a:latin typeface="+mn-lt"/>
                <a:ea typeface="+mn-ea"/>
                <a:cs typeface="+mn-cs"/>
                <a:sym typeface="Helvetica"/>
              </a:defRPr>
            </a:pPr>
            <a:endParaRPr sz="1200">
              <a:sym typeface="Helvetica"/>
            </a:endParaRPr>
          </a:p>
        </p:txBody>
      </p:sp>
      <p:sp>
        <p:nvSpPr>
          <p:cNvPr id="21517" name="Shape 200"/>
          <p:cNvSpPr>
            <a:spLocks noChangeArrowheads="1"/>
          </p:cNvSpPr>
          <p:nvPr/>
        </p:nvSpPr>
        <p:spPr bwMode="auto">
          <a:xfrm>
            <a:off x="2505662" y="2742354"/>
            <a:ext cx="1252141" cy="646331"/>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dirty="0" smtClean="0"/>
              <a:t>Possono rivolgersi al </a:t>
            </a:r>
          </a:p>
          <a:p>
            <a:pPr algn="ctr" eaLnBrk="1" hangingPunct="1">
              <a:spcBef>
                <a:spcPct val="0"/>
              </a:spcBef>
              <a:buFontTx/>
              <a:buNone/>
            </a:pPr>
            <a:r>
              <a:rPr lang="it-IT" altLang="it-IT" sz="1400" b="1" dirty="0" smtClean="0"/>
              <a:t>CPI competente</a:t>
            </a:r>
          </a:p>
        </p:txBody>
      </p:sp>
      <p:sp>
        <p:nvSpPr>
          <p:cNvPr id="21518" name="Shape 201"/>
          <p:cNvSpPr>
            <a:spLocks noChangeArrowheads="1"/>
          </p:cNvSpPr>
          <p:nvPr/>
        </p:nvSpPr>
        <p:spPr bwMode="auto">
          <a:xfrm>
            <a:off x="3980707" y="3589323"/>
            <a:ext cx="1260606" cy="1477328"/>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None/>
            </a:pPr>
            <a:r>
              <a:rPr lang="it-IT" altLang="it-IT" sz="1400" dirty="0"/>
              <a:t>Il CPI </a:t>
            </a:r>
            <a:r>
              <a:rPr lang="it-IT" altLang="it-IT" sz="1200" dirty="0"/>
              <a:t>(eventualmente scelto)</a:t>
            </a:r>
            <a:r>
              <a:rPr lang="it-IT" altLang="it-IT" sz="1400" dirty="0"/>
              <a:t> </a:t>
            </a:r>
            <a:r>
              <a:rPr lang="it-IT" altLang="it-IT" sz="1400" dirty="0" smtClean="0"/>
              <a:t>sottoscrive il </a:t>
            </a:r>
            <a:r>
              <a:rPr lang="it-IT" altLang="it-IT" sz="1400" b="1" dirty="0" smtClean="0"/>
              <a:t>Programma </a:t>
            </a:r>
            <a:r>
              <a:rPr lang="it-IT" altLang="it-IT" sz="1400" b="1" dirty="0"/>
              <a:t>di ricerca </a:t>
            </a:r>
            <a:r>
              <a:rPr lang="it-IT" altLang="it-IT" sz="1400" b="1" dirty="0" smtClean="0"/>
              <a:t>intensiva</a:t>
            </a:r>
            <a:r>
              <a:rPr lang="it-IT" altLang="it-IT" sz="1400" b="1" dirty="0"/>
              <a:t> </a:t>
            </a:r>
            <a:r>
              <a:rPr lang="it-IT" altLang="it-IT" sz="1400" dirty="0" smtClean="0"/>
              <a:t>ed </a:t>
            </a:r>
            <a:endParaRPr lang="it-IT" altLang="it-IT" sz="1400" dirty="0"/>
          </a:p>
          <a:p>
            <a:pPr algn="ctr" eaLnBrk="1" hangingPunct="1">
              <a:spcBef>
                <a:spcPct val="0"/>
              </a:spcBef>
              <a:buFontTx/>
              <a:buNone/>
            </a:pPr>
            <a:r>
              <a:rPr lang="it-IT" altLang="it-IT" sz="1400" dirty="0" smtClean="0"/>
              <a:t>eroga </a:t>
            </a:r>
            <a:r>
              <a:rPr lang="it-IT" altLang="it-IT" sz="1400" dirty="0"/>
              <a:t>i </a:t>
            </a:r>
            <a:r>
              <a:rPr lang="it-IT" altLang="it-IT" sz="1400" dirty="0" smtClean="0"/>
              <a:t>servizi</a:t>
            </a:r>
          </a:p>
        </p:txBody>
      </p:sp>
      <p:sp>
        <p:nvSpPr>
          <p:cNvPr id="21520" name="Shape 203"/>
          <p:cNvSpPr>
            <a:spLocks noChangeArrowheads="1"/>
          </p:cNvSpPr>
          <p:nvPr/>
        </p:nvSpPr>
        <p:spPr bwMode="auto">
          <a:xfrm>
            <a:off x="5410983" y="4232006"/>
            <a:ext cx="1108061" cy="646331"/>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dirty="0"/>
              <a:t>Il CPI </a:t>
            </a:r>
            <a:r>
              <a:rPr lang="it-IT" altLang="it-IT" sz="1400" b="1" dirty="0" smtClean="0"/>
              <a:t>aggiorna </a:t>
            </a:r>
            <a:r>
              <a:rPr lang="it-IT" altLang="it-IT" sz="1400" dirty="0"/>
              <a:t>il patto di </a:t>
            </a:r>
            <a:r>
              <a:rPr lang="it-IT" altLang="it-IT" sz="1400" dirty="0" smtClean="0"/>
              <a:t>servizio </a:t>
            </a:r>
            <a:endParaRPr lang="it-IT" altLang="it-IT" sz="1400" dirty="0"/>
          </a:p>
        </p:txBody>
      </p:sp>
      <p:sp>
        <p:nvSpPr>
          <p:cNvPr id="21521" name="Shape 204"/>
          <p:cNvSpPr>
            <a:spLocks noChangeArrowheads="1"/>
          </p:cNvSpPr>
          <p:nvPr/>
        </p:nvSpPr>
        <p:spPr bwMode="auto">
          <a:xfrm>
            <a:off x="6768328" y="3682916"/>
            <a:ext cx="2118122" cy="861774"/>
          </a:xfrm>
          <a:prstGeom prst="rect">
            <a:avLst/>
          </a:prstGeom>
          <a:solidFill>
            <a:srgbClr val="FFFFFF"/>
          </a:solidFill>
          <a:ln w="12700">
            <a:solidFill>
              <a:srgbClr val="077515"/>
            </a:solidFill>
            <a:miter lim="800000"/>
            <a:headEnd/>
            <a:tailEnd/>
          </a:ln>
        </p:spPr>
        <p:txBody>
          <a:bodyPr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None/>
            </a:pPr>
            <a:r>
              <a:rPr lang="it-IT" altLang="it-IT" sz="1400" dirty="0"/>
              <a:t>L’accreditato </a:t>
            </a:r>
            <a:r>
              <a:rPr lang="it-IT" altLang="it-IT" sz="1200" dirty="0"/>
              <a:t>(eventualmente scelto)</a:t>
            </a:r>
            <a:r>
              <a:rPr lang="it-IT" altLang="it-IT" sz="1400" dirty="0"/>
              <a:t> sottoscrive il </a:t>
            </a:r>
            <a:r>
              <a:rPr lang="it-IT" altLang="it-IT" sz="1400" b="1" dirty="0"/>
              <a:t>Programma di ricerca intensiva </a:t>
            </a:r>
            <a:r>
              <a:rPr lang="it-IT" altLang="it-IT" sz="1400" dirty="0"/>
              <a:t>ed </a:t>
            </a:r>
            <a:r>
              <a:rPr lang="it-IT" altLang="it-IT" sz="1400" dirty="0" smtClean="0"/>
              <a:t>eroga </a:t>
            </a:r>
            <a:r>
              <a:rPr lang="it-IT" altLang="it-IT" sz="1400" dirty="0"/>
              <a:t>i servizi</a:t>
            </a:r>
          </a:p>
        </p:txBody>
      </p:sp>
      <p:sp>
        <p:nvSpPr>
          <p:cNvPr id="21522" name="Shape 206"/>
          <p:cNvSpPr>
            <a:spLocks noChangeArrowheads="1"/>
          </p:cNvSpPr>
          <p:nvPr/>
        </p:nvSpPr>
        <p:spPr bwMode="auto">
          <a:xfrm>
            <a:off x="2505473" y="1636322"/>
            <a:ext cx="1252141" cy="1077218"/>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sz="1400" b="1" dirty="0" smtClean="0"/>
              <a:t>Richiesta telematica</a:t>
            </a:r>
            <a:r>
              <a:rPr lang="it-IT" sz="1400" dirty="0" smtClean="0"/>
              <a:t> </a:t>
            </a:r>
            <a:r>
              <a:rPr lang="it-IT" sz="1400" dirty="0" smtClean="0">
                <a:solidFill>
                  <a:schemeClr val="accent1">
                    <a:lumMod val="75000"/>
                  </a:schemeClr>
                </a:solidFill>
              </a:rPr>
              <a:t>www.anpal.gov.it</a:t>
            </a:r>
            <a:endParaRPr lang="it-IT" sz="1400" b="1" dirty="0" smtClean="0"/>
          </a:p>
          <a:p>
            <a:pPr algn="ctr" eaLnBrk="1" hangingPunct="1">
              <a:spcBef>
                <a:spcPct val="0"/>
              </a:spcBef>
              <a:buFontTx/>
              <a:buNone/>
            </a:pPr>
            <a:r>
              <a:rPr lang="it-IT" altLang="it-IT" sz="1400" b="1" dirty="0" smtClean="0"/>
              <a:t>Scelgono l’operatore</a:t>
            </a:r>
            <a:endParaRPr lang="it-IT" altLang="it-IT" sz="1400" b="1" dirty="0"/>
          </a:p>
        </p:txBody>
      </p:sp>
      <p:cxnSp>
        <p:nvCxnSpPr>
          <p:cNvPr id="21527" name="Connector 163"/>
          <p:cNvCxnSpPr>
            <a:cxnSpLocks noChangeShapeType="1"/>
            <a:endCxn id="21521" idx="0"/>
          </p:cNvCxnSpPr>
          <p:nvPr/>
        </p:nvCxnSpPr>
        <p:spPr bwMode="auto">
          <a:xfrm>
            <a:off x="2332945" y="3487952"/>
            <a:ext cx="5494444" cy="194964"/>
          </a:xfrm>
          <a:prstGeom prst="bentConnector2">
            <a:avLst/>
          </a:prstGeom>
          <a:noFill/>
          <a:ln w="9525">
            <a:solidFill>
              <a:srgbClr val="077515"/>
            </a:solidFill>
            <a:miter lim="800000"/>
            <a:headEnd/>
            <a:tailEnd type="triangle" w="med" len="med"/>
          </a:ln>
          <a:extLst>
            <a:ext uri="{909E8E84-426E-40DD-AFC4-6F175D3DCCD1}">
              <a14:hiddenFill xmlns:a14="http://schemas.microsoft.com/office/drawing/2010/main">
                <a:noFill/>
              </a14:hiddenFill>
            </a:ext>
          </a:extLst>
        </p:spPr>
      </p:cxnSp>
      <p:sp>
        <p:nvSpPr>
          <p:cNvPr id="28" name="Rectangle 39"/>
          <p:cNvSpPr/>
          <p:nvPr/>
        </p:nvSpPr>
        <p:spPr>
          <a:xfrm>
            <a:off x="474785" y="2332878"/>
            <a:ext cx="1612381" cy="1169551"/>
          </a:xfrm>
          <a:prstGeom prst="rect">
            <a:avLst/>
          </a:prstGeom>
          <a:solidFill>
            <a:schemeClr val="bg1">
              <a:lumMod val="9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it-IT" sz="1400" dirty="0">
                <a:solidFill>
                  <a:schemeClr val="tx1"/>
                </a:solidFill>
              </a:rPr>
              <a:t>L’assegno ha una </a:t>
            </a:r>
            <a:r>
              <a:rPr lang="it-IT" sz="1400" b="1" dirty="0">
                <a:solidFill>
                  <a:schemeClr val="tx1"/>
                </a:solidFill>
              </a:rPr>
              <a:t>durata di 6 mesi </a:t>
            </a:r>
            <a:r>
              <a:rPr lang="it-IT" sz="1400" dirty="0">
                <a:solidFill>
                  <a:schemeClr val="tx1"/>
                </a:solidFill>
              </a:rPr>
              <a:t>(prorogabile</a:t>
            </a:r>
            <a:r>
              <a:rPr lang="it-IT" sz="1400" b="1" dirty="0">
                <a:solidFill>
                  <a:schemeClr val="tx1"/>
                </a:solidFill>
              </a:rPr>
              <a:t> </a:t>
            </a:r>
            <a:r>
              <a:rPr lang="it-IT" sz="1400" dirty="0">
                <a:solidFill>
                  <a:schemeClr val="tx1"/>
                </a:solidFill>
              </a:rPr>
              <a:t>per altri 6 se non </a:t>
            </a:r>
            <a:r>
              <a:rPr lang="it-IT" sz="1400" dirty="0" smtClean="0">
                <a:solidFill>
                  <a:schemeClr val="tx1"/>
                </a:solidFill>
              </a:rPr>
              <a:t>esaurito l’utilizzo</a:t>
            </a:r>
            <a:r>
              <a:rPr lang="it-IT" sz="1400" dirty="0">
                <a:solidFill>
                  <a:schemeClr val="tx1"/>
                </a:solidFill>
              </a:rPr>
              <a:t>)</a:t>
            </a:r>
          </a:p>
        </p:txBody>
      </p:sp>
      <p:sp>
        <p:nvSpPr>
          <p:cNvPr id="29" name="Shape 199"/>
          <p:cNvSpPr/>
          <p:nvPr/>
        </p:nvSpPr>
        <p:spPr>
          <a:xfrm flipH="1">
            <a:off x="3916448" y="932953"/>
            <a:ext cx="0" cy="5457825"/>
          </a:xfrm>
          <a:prstGeom prst="line">
            <a:avLst/>
          </a:prstGeom>
          <a:ln w="3175">
            <a:solidFill>
              <a:srgbClr val="BFBFBF"/>
            </a:solidFill>
            <a:prstDash val="dash"/>
          </a:ln>
        </p:spPr>
        <p:txBody>
          <a:bodyPr lIns="0" tIns="0" rIns="0" bIns="0"/>
          <a:lstStyle/>
          <a:p>
            <a:pPr defTabSz="457200">
              <a:defRPr sz="1200">
                <a:latin typeface="+mn-lt"/>
                <a:ea typeface="+mn-ea"/>
                <a:cs typeface="+mn-cs"/>
                <a:sym typeface="Helvetica"/>
              </a:defRPr>
            </a:pPr>
            <a:endParaRPr sz="1200">
              <a:sym typeface="Helvetica"/>
            </a:endParaRPr>
          </a:p>
        </p:txBody>
      </p:sp>
      <p:sp>
        <p:nvSpPr>
          <p:cNvPr id="30" name="Shape 194"/>
          <p:cNvSpPr>
            <a:spLocks noChangeArrowheads="1"/>
          </p:cNvSpPr>
          <p:nvPr/>
        </p:nvSpPr>
        <p:spPr bwMode="auto">
          <a:xfrm>
            <a:off x="1279493" y="1166943"/>
            <a:ext cx="7282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600" dirty="0" smtClean="0"/>
              <a:t>ANPAL</a:t>
            </a:r>
            <a:endParaRPr lang="it-IT" altLang="it-IT" sz="1600" dirty="0"/>
          </a:p>
        </p:txBody>
      </p:sp>
      <p:pic>
        <p:nvPicPr>
          <p:cNvPr id="31" name="image3.jpeg" descr="C:\Users\Luca.Bertolaso\AppData\Local\Microsoft\Windows\Temporary Internet Files\Content.Outlook\7WROBBO0\accreditati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811" y="1096830"/>
            <a:ext cx="311944"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1" name="Shape 206"/>
          <p:cNvSpPr>
            <a:spLocks noChangeArrowheads="1"/>
          </p:cNvSpPr>
          <p:nvPr/>
        </p:nvSpPr>
        <p:spPr bwMode="auto">
          <a:xfrm>
            <a:off x="474786" y="1916251"/>
            <a:ext cx="1524408" cy="215444"/>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sz="1400" dirty="0" smtClean="0"/>
              <a:t>Invia </a:t>
            </a:r>
            <a:r>
              <a:rPr lang="it-IT" sz="1400" b="1" dirty="0" smtClean="0"/>
              <a:t>comunicazione</a:t>
            </a:r>
            <a:endParaRPr lang="it-IT" altLang="it-IT" sz="1400" b="1" dirty="0"/>
          </a:p>
        </p:txBody>
      </p:sp>
      <p:sp>
        <p:nvSpPr>
          <p:cNvPr id="44" name="Shape 201"/>
          <p:cNvSpPr>
            <a:spLocks noChangeArrowheads="1"/>
          </p:cNvSpPr>
          <p:nvPr/>
        </p:nvSpPr>
        <p:spPr bwMode="auto">
          <a:xfrm>
            <a:off x="5576288" y="6254471"/>
            <a:ext cx="1197967" cy="215444"/>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b="1" dirty="0" smtClean="0"/>
              <a:t>Rendicontano</a:t>
            </a:r>
            <a:endParaRPr lang="it-IT" altLang="it-IT" sz="1400" b="1" dirty="0"/>
          </a:p>
        </p:txBody>
      </p:sp>
      <p:pic>
        <p:nvPicPr>
          <p:cNvPr id="1026" name="Picture 2" descr="C:\Users\gallo\Pictures\strategie-di-vendita-con-organizzazione-aziendal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0427" y="1119469"/>
            <a:ext cx="442526" cy="383630"/>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nector 163"/>
          <p:cNvCxnSpPr>
            <a:cxnSpLocks noChangeShapeType="1"/>
          </p:cNvCxnSpPr>
          <p:nvPr/>
        </p:nvCxnSpPr>
        <p:spPr bwMode="auto">
          <a:xfrm>
            <a:off x="1999193" y="2094795"/>
            <a:ext cx="451145" cy="0"/>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cxnSp>
        <p:nvCxnSpPr>
          <p:cNvPr id="42" name="Connector 163"/>
          <p:cNvCxnSpPr>
            <a:cxnSpLocks noChangeShapeType="1"/>
          </p:cNvCxnSpPr>
          <p:nvPr/>
        </p:nvCxnSpPr>
        <p:spPr bwMode="auto">
          <a:xfrm>
            <a:off x="3773709" y="1845756"/>
            <a:ext cx="581873" cy="0"/>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cxnSp>
        <p:nvCxnSpPr>
          <p:cNvPr id="51" name="Connector 163"/>
          <p:cNvCxnSpPr>
            <a:cxnSpLocks noChangeShapeType="1"/>
          </p:cNvCxnSpPr>
          <p:nvPr/>
        </p:nvCxnSpPr>
        <p:spPr bwMode="auto">
          <a:xfrm>
            <a:off x="3793150" y="2955781"/>
            <a:ext cx="574679" cy="0"/>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sp>
        <p:nvSpPr>
          <p:cNvPr id="54" name="Shape 197"/>
          <p:cNvSpPr>
            <a:spLocks noChangeArrowheads="1"/>
          </p:cNvSpPr>
          <p:nvPr/>
        </p:nvSpPr>
        <p:spPr bwMode="auto">
          <a:xfrm>
            <a:off x="4367829" y="2344358"/>
            <a:ext cx="1901086" cy="1077218"/>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400" dirty="0" smtClean="0"/>
              <a:t>Entro </a:t>
            </a:r>
            <a:r>
              <a:rPr lang="it-IT" altLang="it-IT" sz="1400" b="1" dirty="0" smtClean="0"/>
              <a:t>15 gg</a:t>
            </a:r>
            <a:r>
              <a:rPr lang="it-IT" altLang="it-IT" sz="1400" dirty="0" smtClean="0"/>
              <a:t> dalla notifica : </a:t>
            </a:r>
          </a:p>
          <a:p>
            <a:pPr marL="179388" indent="-88900" eaLnBrk="1" hangingPunct="1">
              <a:spcBef>
                <a:spcPct val="0"/>
              </a:spcBef>
              <a:buFontTx/>
              <a:buChar char="-"/>
            </a:pPr>
            <a:r>
              <a:rPr lang="it-IT" altLang="it-IT" sz="1400" dirty="0" smtClean="0"/>
              <a:t>verifica</a:t>
            </a:r>
          </a:p>
          <a:p>
            <a:pPr marL="179388" indent="-88900" eaLnBrk="1" hangingPunct="1">
              <a:spcBef>
                <a:spcPct val="0"/>
              </a:spcBef>
              <a:buFontTx/>
              <a:buChar char="-"/>
            </a:pPr>
            <a:r>
              <a:rPr lang="it-IT" altLang="it-IT" sz="1400" dirty="0" smtClean="0"/>
              <a:t>rilascia /nega</a:t>
            </a:r>
          </a:p>
          <a:p>
            <a:pPr marL="90488" eaLnBrk="1" hangingPunct="1">
              <a:spcBef>
                <a:spcPct val="0"/>
              </a:spcBef>
              <a:buNone/>
            </a:pPr>
            <a:r>
              <a:rPr lang="it-IT" altLang="it-IT" sz="1400" dirty="0" smtClean="0"/>
              <a:t>Altrimenti «</a:t>
            </a:r>
            <a:r>
              <a:rPr lang="it-IT" altLang="it-IT" sz="1400" b="1" dirty="0" smtClean="0"/>
              <a:t>silenzio assenso</a:t>
            </a:r>
            <a:r>
              <a:rPr lang="it-IT" altLang="it-IT" sz="1400" dirty="0" smtClean="0"/>
              <a:t>»</a:t>
            </a:r>
          </a:p>
        </p:txBody>
      </p:sp>
      <p:cxnSp>
        <p:nvCxnSpPr>
          <p:cNvPr id="55" name="Connector 163"/>
          <p:cNvCxnSpPr>
            <a:cxnSpLocks noChangeShapeType="1"/>
          </p:cNvCxnSpPr>
          <p:nvPr/>
        </p:nvCxnSpPr>
        <p:spPr bwMode="auto">
          <a:xfrm>
            <a:off x="5198295" y="2174931"/>
            <a:ext cx="1" cy="178367"/>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sp>
        <p:nvSpPr>
          <p:cNvPr id="69" name="Shape 204"/>
          <p:cNvSpPr>
            <a:spLocks noChangeArrowheads="1"/>
          </p:cNvSpPr>
          <p:nvPr/>
        </p:nvSpPr>
        <p:spPr bwMode="auto">
          <a:xfrm>
            <a:off x="6829558" y="5625174"/>
            <a:ext cx="1936373" cy="861774"/>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dirty="0" smtClean="0"/>
              <a:t>Comunica </a:t>
            </a:r>
          </a:p>
          <a:p>
            <a:pPr algn="ctr" eaLnBrk="1" hangingPunct="1">
              <a:spcBef>
                <a:spcPct val="0"/>
              </a:spcBef>
              <a:buFontTx/>
              <a:buNone/>
            </a:pPr>
            <a:r>
              <a:rPr lang="it-IT" altLang="it-IT" sz="1400" dirty="0" smtClean="0"/>
              <a:t>comportamenti per l’applicabilità delle </a:t>
            </a:r>
            <a:r>
              <a:rPr lang="it-IT" altLang="it-IT" sz="1400" b="1" dirty="0" smtClean="0"/>
              <a:t>sanzioni</a:t>
            </a:r>
          </a:p>
        </p:txBody>
      </p:sp>
      <p:cxnSp>
        <p:nvCxnSpPr>
          <p:cNvPr id="71" name="Connector 163"/>
          <p:cNvCxnSpPr>
            <a:cxnSpLocks noChangeShapeType="1"/>
          </p:cNvCxnSpPr>
          <p:nvPr/>
        </p:nvCxnSpPr>
        <p:spPr bwMode="auto">
          <a:xfrm flipH="1">
            <a:off x="5241313" y="5796643"/>
            <a:ext cx="1588247" cy="0"/>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sp>
        <p:nvSpPr>
          <p:cNvPr id="74" name="Rectangle 39"/>
          <p:cNvSpPr/>
          <p:nvPr/>
        </p:nvSpPr>
        <p:spPr>
          <a:xfrm>
            <a:off x="451482" y="3689351"/>
            <a:ext cx="1578208" cy="2754600"/>
          </a:xfrm>
          <a:prstGeom prst="rect">
            <a:avLst/>
          </a:prstGeom>
          <a:solidFill>
            <a:schemeClr val="bg1">
              <a:lumMod val="9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defRPr/>
            </a:pPr>
            <a:r>
              <a:rPr lang="it-IT" sz="1400" b="1" dirty="0" smtClean="0">
                <a:solidFill>
                  <a:schemeClr val="tx1"/>
                </a:solidFill>
              </a:rPr>
              <a:t>Il servizio di assistenza alla ricollocazione </a:t>
            </a:r>
            <a:r>
              <a:rPr lang="it-IT" sz="1400" dirty="0" smtClean="0">
                <a:solidFill>
                  <a:schemeClr val="tx1"/>
                </a:solidFill>
              </a:rPr>
              <a:t>si compone di due prestazioni: </a:t>
            </a:r>
          </a:p>
          <a:p>
            <a:pPr marL="179388" indent="-179388">
              <a:spcBef>
                <a:spcPct val="0"/>
              </a:spcBef>
              <a:buFontTx/>
              <a:buChar char="-"/>
              <a:defRPr/>
            </a:pPr>
            <a:r>
              <a:rPr lang="it-IT" sz="1400" b="1" dirty="0" smtClean="0">
                <a:solidFill>
                  <a:schemeClr val="tx1"/>
                </a:solidFill>
                <a:latin typeface="Calibri" panose="020F0502020204030204" pitchFamily="34" charset="0"/>
                <a:ea typeface="MS PGothic" panose="020B0600070205080204" pitchFamily="34" charset="-128"/>
              </a:rPr>
              <a:t>Assistenza </a:t>
            </a:r>
            <a:r>
              <a:rPr lang="it-IT" sz="1400" b="1" dirty="0">
                <a:solidFill>
                  <a:schemeClr val="tx1"/>
                </a:solidFill>
                <a:latin typeface="Calibri" panose="020F0502020204030204" pitchFamily="34" charset="0"/>
                <a:ea typeface="MS PGothic" panose="020B0600070205080204" pitchFamily="34" charset="-128"/>
              </a:rPr>
              <a:t>alla persona e </a:t>
            </a:r>
            <a:r>
              <a:rPr lang="it-IT" sz="1400" b="1" dirty="0" smtClean="0">
                <a:solidFill>
                  <a:schemeClr val="tx1"/>
                </a:solidFill>
                <a:latin typeface="Calibri" panose="020F0502020204030204" pitchFamily="34" charset="0"/>
                <a:ea typeface="MS PGothic" panose="020B0600070205080204" pitchFamily="34" charset="-128"/>
              </a:rPr>
              <a:t>tutoraggio</a:t>
            </a:r>
          </a:p>
          <a:p>
            <a:pPr>
              <a:spcBef>
                <a:spcPct val="0"/>
              </a:spcBef>
              <a:defRPr/>
            </a:pPr>
            <a:endParaRPr lang="it-IT" sz="500" b="1" dirty="0">
              <a:solidFill>
                <a:schemeClr val="tx1"/>
              </a:solidFill>
              <a:latin typeface="Calibri" panose="020F0502020204030204" pitchFamily="34" charset="0"/>
              <a:ea typeface="MS PGothic" panose="020B0600070205080204" pitchFamily="34" charset="-128"/>
            </a:endParaRPr>
          </a:p>
          <a:p>
            <a:pPr marL="179388" indent="-179388">
              <a:spcBef>
                <a:spcPct val="0"/>
              </a:spcBef>
              <a:buFontTx/>
              <a:buChar char="-"/>
              <a:defRPr/>
            </a:pPr>
            <a:r>
              <a:rPr lang="it-IT" sz="1400" b="1" dirty="0">
                <a:solidFill>
                  <a:schemeClr val="tx1"/>
                </a:solidFill>
                <a:latin typeface="Calibri" panose="020F0502020204030204" pitchFamily="34" charset="0"/>
                <a:ea typeface="MS PGothic" panose="020B0600070205080204" pitchFamily="34" charset="-128"/>
              </a:rPr>
              <a:t>Ricerca intensiva di opportunità </a:t>
            </a:r>
            <a:r>
              <a:rPr lang="it-IT" sz="1400" b="1" dirty="0" smtClean="0">
                <a:solidFill>
                  <a:schemeClr val="tx1"/>
                </a:solidFill>
                <a:latin typeface="Calibri" panose="020F0502020204030204" pitchFamily="34" charset="0"/>
                <a:ea typeface="MS PGothic" panose="020B0600070205080204" pitchFamily="34" charset="-128"/>
              </a:rPr>
              <a:t>occupazionali</a:t>
            </a:r>
          </a:p>
        </p:txBody>
      </p:sp>
      <p:sp>
        <p:nvSpPr>
          <p:cNvPr id="77" name="Shape 203"/>
          <p:cNvSpPr>
            <a:spLocks noChangeArrowheads="1"/>
          </p:cNvSpPr>
          <p:nvPr/>
        </p:nvSpPr>
        <p:spPr bwMode="auto">
          <a:xfrm>
            <a:off x="3972653" y="5194287"/>
            <a:ext cx="1260605" cy="1077218"/>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dirty="0"/>
              <a:t>Il CPI </a:t>
            </a:r>
            <a:r>
              <a:rPr lang="it-IT" altLang="it-IT" sz="1400" b="1" dirty="0" smtClean="0"/>
              <a:t>adotta </a:t>
            </a:r>
            <a:r>
              <a:rPr lang="it-IT" altLang="it-IT" sz="1400" dirty="0" smtClean="0"/>
              <a:t>i provvedimenti  di carattere </a:t>
            </a:r>
          </a:p>
          <a:p>
            <a:pPr marL="179388" indent="-88900" eaLnBrk="1" hangingPunct="1">
              <a:spcBef>
                <a:spcPct val="0"/>
              </a:spcBef>
              <a:buFontTx/>
              <a:buChar char="-"/>
            </a:pPr>
            <a:r>
              <a:rPr lang="it-IT" altLang="it-IT" sz="1400" dirty="0"/>
              <a:t>a</a:t>
            </a:r>
            <a:r>
              <a:rPr lang="it-IT" altLang="it-IT" sz="1400" dirty="0" smtClean="0"/>
              <a:t>ccertativo</a:t>
            </a:r>
          </a:p>
          <a:p>
            <a:pPr marL="179388" indent="-88900" eaLnBrk="1" hangingPunct="1">
              <a:spcBef>
                <a:spcPct val="0"/>
              </a:spcBef>
              <a:buFontTx/>
              <a:buChar char="-"/>
            </a:pPr>
            <a:r>
              <a:rPr lang="it-IT" altLang="it-IT" sz="1400" dirty="0" smtClean="0"/>
              <a:t>sanzionatorio</a:t>
            </a:r>
          </a:p>
        </p:txBody>
      </p:sp>
      <p:sp>
        <p:nvSpPr>
          <p:cNvPr id="94" name="Shape 204"/>
          <p:cNvSpPr>
            <a:spLocks noChangeArrowheads="1"/>
          </p:cNvSpPr>
          <p:nvPr/>
        </p:nvSpPr>
        <p:spPr bwMode="auto">
          <a:xfrm>
            <a:off x="7019125" y="4851207"/>
            <a:ext cx="1616528" cy="430887"/>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dirty="0" smtClean="0"/>
              <a:t>Ne dà </a:t>
            </a:r>
            <a:r>
              <a:rPr lang="it-IT" altLang="it-IT" sz="1400" b="1" dirty="0" smtClean="0"/>
              <a:t>comunicazione</a:t>
            </a:r>
            <a:r>
              <a:rPr lang="it-IT" altLang="it-IT" sz="1400" dirty="0" smtClean="0"/>
              <a:t> al CPI </a:t>
            </a:r>
            <a:endParaRPr lang="it-IT" altLang="it-IT" sz="1400" b="1" dirty="0"/>
          </a:p>
        </p:txBody>
      </p:sp>
      <p:cxnSp>
        <p:nvCxnSpPr>
          <p:cNvPr id="96" name="Connector 163"/>
          <p:cNvCxnSpPr>
            <a:cxnSpLocks noChangeShapeType="1"/>
          </p:cNvCxnSpPr>
          <p:nvPr/>
        </p:nvCxnSpPr>
        <p:spPr bwMode="auto">
          <a:xfrm>
            <a:off x="7827389" y="4590461"/>
            <a:ext cx="0" cy="200310"/>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cxnSp>
        <p:nvCxnSpPr>
          <p:cNvPr id="102" name="Connector 163"/>
          <p:cNvCxnSpPr>
            <a:cxnSpLocks noChangeShapeType="1"/>
          </p:cNvCxnSpPr>
          <p:nvPr/>
        </p:nvCxnSpPr>
        <p:spPr bwMode="auto">
          <a:xfrm flipH="1" flipV="1">
            <a:off x="6566178" y="4713735"/>
            <a:ext cx="420914" cy="128660"/>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cxnSp>
        <p:nvCxnSpPr>
          <p:cNvPr id="123" name="Connettore 1 122"/>
          <p:cNvCxnSpPr/>
          <p:nvPr/>
        </p:nvCxnSpPr>
        <p:spPr>
          <a:xfrm>
            <a:off x="2332945" y="2328472"/>
            <a:ext cx="0" cy="1166842"/>
          </a:xfrm>
          <a:prstGeom prst="line">
            <a:avLst/>
          </a:prstGeom>
          <a:ln w="95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4" name="Connettore 1 1023"/>
          <p:cNvCxnSpPr/>
          <p:nvPr/>
        </p:nvCxnSpPr>
        <p:spPr>
          <a:xfrm flipH="1">
            <a:off x="2332945" y="2328472"/>
            <a:ext cx="16413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67" name="Shape 203"/>
          <p:cNvSpPr>
            <a:spLocks noChangeArrowheads="1"/>
          </p:cNvSpPr>
          <p:nvPr/>
        </p:nvSpPr>
        <p:spPr bwMode="auto">
          <a:xfrm>
            <a:off x="5410981" y="5167642"/>
            <a:ext cx="1108061" cy="215444"/>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dirty="0" smtClean="0"/>
              <a:t>PSP </a:t>
            </a:r>
            <a:r>
              <a:rPr lang="it-IT" altLang="it-IT" sz="1400" b="1" dirty="0" smtClean="0"/>
              <a:t>sospeso</a:t>
            </a:r>
            <a:endParaRPr lang="it-IT" altLang="it-IT" sz="1400" dirty="0"/>
          </a:p>
        </p:txBody>
      </p:sp>
      <p:cxnSp>
        <p:nvCxnSpPr>
          <p:cNvPr id="180" name="Connector 163"/>
          <p:cNvCxnSpPr>
            <a:cxnSpLocks noChangeShapeType="1"/>
          </p:cNvCxnSpPr>
          <p:nvPr/>
        </p:nvCxnSpPr>
        <p:spPr bwMode="auto">
          <a:xfrm>
            <a:off x="5241313" y="4823915"/>
            <a:ext cx="169669" cy="311421"/>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cxnSp>
        <p:nvCxnSpPr>
          <p:cNvPr id="187" name="Connettore 1 186"/>
          <p:cNvCxnSpPr/>
          <p:nvPr/>
        </p:nvCxnSpPr>
        <p:spPr>
          <a:xfrm flipH="1">
            <a:off x="6633343" y="4335080"/>
            <a:ext cx="140912"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Connettore 1 187"/>
          <p:cNvCxnSpPr/>
          <p:nvPr/>
        </p:nvCxnSpPr>
        <p:spPr>
          <a:xfrm>
            <a:off x="6634614" y="4327987"/>
            <a:ext cx="0" cy="988492"/>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Connector 163"/>
          <p:cNvCxnSpPr>
            <a:cxnSpLocks noChangeShapeType="1"/>
          </p:cNvCxnSpPr>
          <p:nvPr/>
        </p:nvCxnSpPr>
        <p:spPr bwMode="auto">
          <a:xfrm flipH="1" flipV="1">
            <a:off x="6504677" y="5316479"/>
            <a:ext cx="140912" cy="4994"/>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cxnSp>
        <p:nvCxnSpPr>
          <p:cNvPr id="1052" name="Connettore 1 1051"/>
          <p:cNvCxnSpPr/>
          <p:nvPr/>
        </p:nvCxnSpPr>
        <p:spPr>
          <a:xfrm flipH="1">
            <a:off x="2332945" y="3487952"/>
            <a:ext cx="1" cy="548505"/>
          </a:xfrm>
          <a:prstGeom prst="line">
            <a:avLst/>
          </a:prstGeom>
          <a:ln w="95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1" name="Connector 163"/>
          <p:cNvCxnSpPr>
            <a:cxnSpLocks noChangeShapeType="1"/>
          </p:cNvCxnSpPr>
          <p:nvPr/>
        </p:nvCxnSpPr>
        <p:spPr bwMode="auto">
          <a:xfrm>
            <a:off x="2332944" y="4036456"/>
            <a:ext cx="1647763" cy="0"/>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cxnSp>
        <p:nvCxnSpPr>
          <p:cNvPr id="46" name="Connector 163"/>
          <p:cNvCxnSpPr>
            <a:cxnSpLocks noChangeShapeType="1"/>
            <a:stCxn id="44" idx="1"/>
            <a:endCxn id="189" idx="1"/>
          </p:cNvCxnSpPr>
          <p:nvPr/>
        </p:nvCxnSpPr>
        <p:spPr bwMode="auto">
          <a:xfrm flipH="1">
            <a:off x="2087165" y="6362193"/>
            <a:ext cx="3489123" cy="36887"/>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7606256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flipH="1">
            <a:off x="2772089" y="975123"/>
            <a:ext cx="0" cy="5457825"/>
          </a:xfrm>
          <a:prstGeom prst="line">
            <a:avLst/>
          </a:prstGeom>
          <a:ln w="3175">
            <a:solidFill>
              <a:srgbClr val="BFBFBF"/>
            </a:solidFill>
            <a:prstDash val="dash"/>
          </a:ln>
        </p:spPr>
        <p:txBody>
          <a:bodyPr lIns="0" tIns="0" rIns="0" bIns="0"/>
          <a:lstStyle/>
          <a:p>
            <a:pPr defTabSz="457200">
              <a:defRPr sz="1200">
                <a:latin typeface="+mn-lt"/>
                <a:ea typeface="+mn-ea"/>
                <a:cs typeface="+mn-cs"/>
                <a:sym typeface="Helvetica"/>
              </a:defRPr>
            </a:pPr>
            <a:endParaRPr sz="1200">
              <a:sym typeface="Helvetica"/>
            </a:endParaRPr>
          </a:p>
        </p:txBody>
      </p:sp>
      <p:sp>
        <p:nvSpPr>
          <p:cNvPr id="191" name="Shape 191"/>
          <p:cNvSpPr/>
          <p:nvPr/>
        </p:nvSpPr>
        <p:spPr>
          <a:xfrm flipV="1">
            <a:off x="324531" y="1486693"/>
            <a:ext cx="8012027" cy="0"/>
          </a:xfrm>
          <a:prstGeom prst="line">
            <a:avLst/>
          </a:prstGeom>
          <a:ln w="28575">
            <a:solidFill>
              <a:srgbClr val="077515"/>
            </a:solidFill>
          </a:ln>
        </p:spPr>
        <p:txBody>
          <a:bodyPr lIns="0" tIns="0" rIns="0" bIns="0"/>
          <a:lstStyle/>
          <a:p>
            <a:pPr defTabSz="457200">
              <a:defRPr sz="1200">
                <a:latin typeface="+mn-lt"/>
                <a:ea typeface="+mn-ea"/>
                <a:cs typeface="+mn-cs"/>
                <a:sym typeface="Helvetica"/>
              </a:defRPr>
            </a:pPr>
            <a:endParaRPr sz="1200">
              <a:sym typeface="Helvetica"/>
            </a:endParaRPr>
          </a:p>
        </p:txBody>
      </p:sp>
      <p:pic>
        <p:nvPicPr>
          <p:cNvPr id="21510" name="image2.jpeg" descr="C:\Users\Luca.Bertolaso\AppData\Local\Microsoft\Windows\Temporary Internet Files\Content.Outlook\7WROBBO0\C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8500" y="975123"/>
            <a:ext cx="311944"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1511" name="Shape 194"/>
          <p:cNvSpPr>
            <a:spLocks noChangeArrowheads="1"/>
          </p:cNvSpPr>
          <p:nvPr/>
        </p:nvSpPr>
        <p:spPr bwMode="auto">
          <a:xfrm>
            <a:off x="5183915" y="1014563"/>
            <a:ext cx="5486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600" dirty="0"/>
              <a:t>CPI</a:t>
            </a:r>
          </a:p>
        </p:txBody>
      </p:sp>
      <p:sp>
        <p:nvSpPr>
          <p:cNvPr id="21513" name="Shape 196"/>
          <p:cNvSpPr>
            <a:spLocks noChangeArrowheads="1"/>
          </p:cNvSpPr>
          <p:nvPr/>
        </p:nvSpPr>
        <p:spPr bwMode="auto">
          <a:xfrm>
            <a:off x="6582286" y="838597"/>
            <a:ext cx="136564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600" dirty="0"/>
              <a:t>Soggetti privati accreditati</a:t>
            </a:r>
          </a:p>
        </p:txBody>
      </p:sp>
      <p:sp>
        <p:nvSpPr>
          <p:cNvPr id="199" name="Shape 199"/>
          <p:cNvSpPr/>
          <p:nvPr/>
        </p:nvSpPr>
        <p:spPr>
          <a:xfrm flipH="1">
            <a:off x="6001207" y="944519"/>
            <a:ext cx="0" cy="5457825"/>
          </a:xfrm>
          <a:prstGeom prst="line">
            <a:avLst/>
          </a:prstGeom>
          <a:ln w="3175">
            <a:solidFill>
              <a:srgbClr val="BFBFBF"/>
            </a:solidFill>
            <a:prstDash val="dash"/>
          </a:ln>
        </p:spPr>
        <p:txBody>
          <a:bodyPr lIns="0" tIns="0" rIns="0" bIns="0"/>
          <a:lstStyle/>
          <a:p>
            <a:pPr defTabSz="457200">
              <a:defRPr sz="1200">
                <a:latin typeface="+mn-lt"/>
                <a:ea typeface="+mn-ea"/>
                <a:cs typeface="+mn-cs"/>
                <a:sym typeface="Helvetica"/>
              </a:defRPr>
            </a:pPr>
            <a:endParaRPr sz="1200">
              <a:sym typeface="Helvetica"/>
            </a:endParaRPr>
          </a:p>
        </p:txBody>
      </p:sp>
      <p:sp>
        <p:nvSpPr>
          <p:cNvPr id="30" name="Shape 194"/>
          <p:cNvSpPr>
            <a:spLocks noChangeArrowheads="1"/>
          </p:cNvSpPr>
          <p:nvPr/>
        </p:nvSpPr>
        <p:spPr bwMode="auto">
          <a:xfrm>
            <a:off x="1552762" y="1019325"/>
            <a:ext cx="7420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600" dirty="0" smtClean="0"/>
              <a:t>ANPAL</a:t>
            </a:r>
            <a:endParaRPr lang="it-IT" altLang="it-IT" sz="1600" dirty="0"/>
          </a:p>
        </p:txBody>
      </p:sp>
      <p:pic>
        <p:nvPicPr>
          <p:cNvPr id="31" name="image3.jpeg" descr="C:\Users\Luca.Bertolaso\AppData\Local\Microsoft\Windows\Temporary Internet Files\Content.Outlook\7WROBBO0\accreditati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2047" y="944518"/>
            <a:ext cx="311944"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3" name="Shape 194"/>
          <p:cNvSpPr>
            <a:spLocks noChangeArrowheads="1"/>
          </p:cNvSpPr>
          <p:nvPr/>
        </p:nvSpPr>
        <p:spPr bwMode="auto">
          <a:xfrm>
            <a:off x="3536187" y="1000086"/>
            <a:ext cx="35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it-IT" altLang="it-IT" sz="1600" dirty="0" smtClean="0"/>
              <a:t>RL</a:t>
            </a:r>
            <a:endParaRPr lang="it-IT" altLang="it-IT" sz="1600" dirty="0"/>
          </a:p>
        </p:txBody>
      </p:sp>
      <p:pic>
        <p:nvPicPr>
          <p:cNvPr id="2" name="Immagin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4761" y="1000104"/>
            <a:ext cx="441233" cy="392514"/>
          </a:xfrm>
          <a:prstGeom prst="rect">
            <a:avLst/>
          </a:prstGeom>
        </p:spPr>
      </p:pic>
      <p:sp>
        <p:nvSpPr>
          <p:cNvPr id="34" name="Shape 199"/>
          <p:cNvSpPr/>
          <p:nvPr/>
        </p:nvSpPr>
        <p:spPr>
          <a:xfrm flipH="1">
            <a:off x="4361747" y="891576"/>
            <a:ext cx="0" cy="5457825"/>
          </a:xfrm>
          <a:prstGeom prst="line">
            <a:avLst/>
          </a:prstGeom>
          <a:ln w="3175">
            <a:solidFill>
              <a:srgbClr val="BFBFBF"/>
            </a:solidFill>
            <a:prstDash val="dash"/>
          </a:ln>
        </p:spPr>
        <p:txBody>
          <a:bodyPr lIns="0" tIns="0" rIns="0" bIns="0"/>
          <a:lstStyle/>
          <a:p>
            <a:pPr defTabSz="457200">
              <a:defRPr sz="1200">
                <a:latin typeface="+mn-lt"/>
                <a:ea typeface="+mn-ea"/>
                <a:cs typeface="+mn-cs"/>
                <a:sym typeface="Helvetica"/>
              </a:defRPr>
            </a:pPr>
            <a:endParaRPr sz="1200">
              <a:sym typeface="Helvetica"/>
            </a:endParaRPr>
          </a:p>
        </p:txBody>
      </p:sp>
      <p:cxnSp>
        <p:nvCxnSpPr>
          <p:cNvPr id="46" name="Connector 163"/>
          <p:cNvCxnSpPr>
            <a:cxnSpLocks noChangeShapeType="1"/>
            <a:stCxn id="35" idx="1"/>
          </p:cNvCxnSpPr>
          <p:nvPr/>
        </p:nvCxnSpPr>
        <p:spPr bwMode="auto">
          <a:xfrm flipH="1">
            <a:off x="2604652" y="2547774"/>
            <a:ext cx="2898890" cy="1"/>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pic>
        <p:nvPicPr>
          <p:cNvPr id="73" name="Picture 2" descr="C:\Users\gallo\Pictures\strategie-di-vendita-con-organizzazione-azienda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4253" y="971739"/>
            <a:ext cx="442526" cy="459644"/>
          </a:xfrm>
          <a:prstGeom prst="rect">
            <a:avLst/>
          </a:prstGeom>
          <a:noFill/>
          <a:extLst>
            <a:ext uri="{909E8E84-426E-40DD-AFC4-6F175D3DCCD1}">
              <a14:hiddenFill xmlns:a14="http://schemas.microsoft.com/office/drawing/2010/main">
                <a:solidFill>
                  <a:srgbClr val="FFFFFF"/>
                </a:solidFill>
              </a14:hiddenFill>
            </a:ext>
          </a:extLst>
        </p:spPr>
      </p:pic>
      <p:sp>
        <p:nvSpPr>
          <p:cNvPr id="27" name="Shape 197"/>
          <p:cNvSpPr>
            <a:spLocks noChangeArrowheads="1"/>
          </p:cNvSpPr>
          <p:nvPr/>
        </p:nvSpPr>
        <p:spPr bwMode="auto">
          <a:xfrm>
            <a:off x="5503541" y="1594217"/>
            <a:ext cx="1761569" cy="430887"/>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dirty="0" smtClean="0"/>
              <a:t>Due </a:t>
            </a:r>
            <a:r>
              <a:rPr lang="it-IT" altLang="it-IT" sz="1400" b="1" dirty="0" smtClean="0"/>
              <a:t>domande di rimborso</a:t>
            </a:r>
            <a:r>
              <a:rPr lang="it-IT" altLang="it-IT" sz="1400" dirty="0" smtClean="0"/>
              <a:t>:</a:t>
            </a:r>
            <a:endParaRPr lang="it-IT" altLang="it-IT" sz="1400" dirty="0"/>
          </a:p>
        </p:txBody>
      </p:sp>
      <p:sp>
        <p:nvSpPr>
          <p:cNvPr id="29" name="Shape 206"/>
          <p:cNvSpPr>
            <a:spLocks noChangeArrowheads="1"/>
          </p:cNvSpPr>
          <p:nvPr/>
        </p:nvSpPr>
        <p:spPr bwMode="auto">
          <a:xfrm>
            <a:off x="679678" y="1701938"/>
            <a:ext cx="1911026" cy="215444"/>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sz="1400" b="1" dirty="0" smtClean="0"/>
              <a:t>Sistema informativo</a:t>
            </a:r>
          </a:p>
        </p:txBody>
      </p:sp>
      <p:sp>
        <p:nvSpPr>
          <p:cNvPr id="35" name="Shape 197"/>
          <p:cNvSpPr>
            <a:spLocks noChangeArrowheads="1"/>
          </p:cNvSpPr>
          <p:nvPr/>
        </p:nvSpPr>
        <p:spPr bwMode="auto">
          <a:xfrm>
            <a:off x="5503542" y="2224608"/>
            <a:ext cx="1818461" cy="646331"/>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b="1" dirty="0" err="1" smtClean="0"/>
              <a:t>AdR</a:t>
            </a:r>
            <a:r>
              <a:rPr lang="it-IT" altLang="it-IT" sz="1400" b="1" dirty="0" smtClean="0"/>
              <a:t> con successo occupazionale </a:t>
            </a:r>
          </a:p>
          <a:p>
            <a:pPr marL="90488" algn="ctr" eaLnBrk="1" hangingPunct="1">
              <a:spcBef>
                <a:spcPct val="0"/>
              </a:spcBef>
              <a:buNone/>
            </a:pPr>
            <a:r>
              <a:rPr lang="it-IT" altLang="it-IT" sz="1400" dirty="0" smtClean="0"/>
              <a:t>Base mensile</a:t>
            </a:r>
            <a:endParaRPr lang="it-IT" altLang="it-IT" sz="1400" dirty="0"/>
          </a:p>
        </p:txBody>
      </p:sp>
      <p:sp>
        <p:nvSpPr>
          <p:cNvPr id="38" name="Shape 197"/>
          <p:cNvSpPr>
            <a:spLocks noChangeArrowheads="1"/>
          </p:cNvSpPr>
          <p:nvPr/>
        </p:nvSpPr>
        <p:spPr bwMode="auto">
          <a:xfrm>
            <a:off x="5485958" y="3754381"/>
            <a:ext cx="1818462" cy="430887"/>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b="1" i="1" dirty="0" smtClean="0"/>
              <a:t>Fee4Service </a:t>
            </a:r>
          </a:p>
          <a:p>
            <a:pPr algn="ctr" eaLnBrk="1" hangingPunct="1">
              <a:spcBef>
                <a:spcPct val="0"/>
              </a:spcBef>
              <a:buFontTx/>
              <a:buNone/>
            </a:pPr>
            <a:r>
              <a:rPr lang="it-IT" altLang="it-IT" sz="1400" dirty="0" smtClean="0"/>
              <a:t>Base semestrale</a:t>
            </a:r>
          </a:p>
        </p:txBody>
      </p:sp>
      <p:sp>
        <p:nvSpPr>
          <p:cNvPr id="39" name="Shape 197"/>
          <p:cNvSpPr>
            <a:spLocks noChangeArrowheads="1"/>
          </p:cNvSpPr>
          <p:nvPr/>
        </p:nvSpPr>
        <p:spPr bwMode="auto">
          <a:xfrm>
            <a:off x="679678" y="2034646"/>
            <a:ext cx="1911026" cy="1292662"/>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90488" eaLnBrk="1" hangingPunct="1">
              <a:spcBef>
                <a:spcPct val="0"/>
              </a:spcBef>
              <a:buNone/>
            </a:pPr>
            <a:r>
              <a:rPr lang="it-IT" altLang="it-IT" sz="1400" b="1" dirty="0" smtClean="0"/>
              <a:t>Importo </a:t>
            </a:r>
            <a:r>
              <a:rPr lang="it-IT" altLang="it-IT" sz="1400" dirty="0" smtClean="0"/>
              <a:t>dipende </a:t>
            </a:r>
            <a:r>
              <a:rPr lang="it-IT" altLang="it-IT" sz="1400" dirty="0"/>
              <a:t>dalla</a:t>
            </a:r>
          </a:p>
          <a:p>
            <a:pPr marL="179388" indent="-88900" eaLnBrk="1" hangingPunct="1">
              <a:spcBef>
                <a:spcPct val="0"/>
              </a:spcBef>
              <a:buFontTx/>
              <a:buChar char="-"/>
            </a:pPr>
            <a:r>
              <a:rPr lang="it-IT" altLang="it-IT" sz="1400" dirty="0" err="1" smtClean="0"/>
              <a:t>Profiling</a:t>
            </a:r>
            <a:endParaRPr lang="it-IT" altLang="it-IT" sz="1400" dirty="0"/>
          </a:p>
          <a:p>
            <a:pPr marL="179388" indent="-88900" eaLnBrk="1" hangingPunct="1">
              <a:spcBef>
                <a:spcPct val="0"/>
              </a:spcBef>
              <a:buFontTx/>
              <a:buChar char="-"/>
            </a:pPr>
            <a:r>
              <a:rPr lang="it-IT" altLang="it-IT" sz="1400" dirty="0" smtClean="0"/>
              <a:t>Tipologia di contratto</a:t>
            </a:r>
            <a:endParaRPr lang="it-IT" altLang="it-IT" sz="1400" dirty="0"/>
          </a:p>
          <a:p>
            <a:pPr marL="90488" eaLnBrk="1" hangingPunct="1">
              <a:spcBef>
                <a:spcPct val="0"/>
              </a:spcBef>
              <a:buNone/>
            </a:pPr>
            <a:r>
              <a:rPr lang="it-IT" altLang="it-IT" sz="1400" b="1" dirty="0" smtClean="0"/>
              <a:t>Riconoscimento</a:t>
            </a:r>
            <a:r>
              <a:rPr lang="it-IT" altLang="it-IT" sz="1400" dirty="0" smtClean="0"/>
              <a:t>:</a:t>
            </a:r>
          </a:p>
          <a:p>
            <a:pPr marL="179388" indent="-88900" eaLnBrk="1" hangingPunct="1">
              <a:spcBef>
                <a:spcPct val="0"/>
              </a:spcBef>
              <a:buFontTx/>
              <a:buChar char="-"/>
            </a:pPr>
            <a:r>
              <a:rPr lang="it-IT" altLang="it-IT" sz="1400" dirty="0" smtClean="0"/>
              <a:t>4 ratei per contratto TI</a:t>
            </a:r>
          </a:p>
          <a:p>
            <a:pPr marL="179388" indent="-88900" eaLnBrk="1" hangingPunct="1">
              <a:spcBef>
                <a:spcPct val="0"/>
              </a:spcBef>
              <a:buFontTx/>
              <a:buChar char="-"/>
            </a:pPr>
            <a:r>
              <a:rPr lang="it-IT" altLang="it-IT" sz="1400" dirty="0" smtClean="0"/>
              <a:t>2 </a:t>
            </a:r>
            <a:r>
              <a:rPr lang="it-IT" altLang="it-IT" sz="1400" dirty="0"/>
              <a:t>ratei </a:t>
            </a:r>
            <a:r>
              <a:rPr lang="it-IT" altLang="it-IT" sz="1400" dirty="0" smtClean="0"/>
              <a:t>per contratto TD</a:t>
            </a:r>
          </a:p>
        </p:txBody>
      </p:sp>
      <p:sp>
        <p:nvSpPr>
          <p:cNvPr id="40" name="Shape 197"/>
          <p:cNvSpPr>
            <a:spLocks noChangeArrowheads="1"/>
          </p:cNvSpPr>
          <p:nvPr/>
        </p:nvSpPr>
        <p:spPr bwMode="auto">
          <a:xfrm>
            <a:off x="679677" y="3713469"/>
            <a:ext cx="1904070" cy="1292662"/>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90488" eaLnBrk="1" hangingPunct="1">
              <a:spcBef>
                <a:spcPct val="0"/>
              </a:spcBef>
              <a:buNone/>
            </a:pPr>
            <a:r>
              <a:rPr lang="it-IT" altLang="it-IT" sz="1400" b="1" dirty="0" smtClean="0"/>
              <a:t>Valore</a:t>
            </a:r>
            <a:r>
              <a:rPr lang="it-IT" altLang="it-IT" sz="1400" dirty="0" smtClean="0"/>
              <a:t> fisso </a:t>
            </a:r>
            <a:r>
              <a:rPr lang="it-IT" altLang="it-IT" sz="1400" b="1" i="1" dirty="0" smtClean="0"/>
              <a:t>€ 106,50</a:t>
            </a:r>
            <a:endParaRPr lang="it-IT" altLang="it-IT" sz="1400" dirty="0"/>
          </a:p>
          <a:p>
            <a:pPr marL="90488" eaLnBrk="1" hangingPunct="1">
              <a:spcBef>
                <a:spcPct val="0"/>
              </a:spcBef>
              <a:buNone/>
            </a:pPr>
            <a:r>
              <a:rPr lang="it-IT" altLang="it-IT" sz="1400" b="1" dirty="0" smtClean="0"/>
              <a:t>Riconoscimento</a:t>
            </a:r>
            <a:r>
              <a:rPr lang="it-IT" altLang="it-IT" sz="1400" dirty="0" smtClean="0"/>
              <a:t>:</a:t>
            </a:r>
          </a:p>
          <a:p>
            <a:pPr marL="179388" indent="-88900" eaLnBrk="1" hangingPunct="1">
              <a:spcBef>
                <a:spcPct val="0"/>
              </a:spcBef>
              <a:buFontTx/>
              <a:buChar char="-"/>
            </a:pPr>
            <a:r>
              <a:rPr lang="it-IT" altLang="it-IT" sz="1400" dirty="0" smtClean="0"/>
              <a:t>All’avverarsi di una % "</a:t>
            </a:r>
            <a:r>
              <a:rPr lang="it-IT" altLang="it-IT" sz="1400" i="1" dirty="0" smtClean="0"/>
              <a:t>soglia minima</a:t>
            </a:r>
            <a:r>
              <a:rPr lang="it-IT" altLang="it-IT" sz="1400" dirty="0" smtClean="0"/>
              <a:t>" di successi occupazionali</a:t>
            </a:r>
          </a:p>
          <a:p>
            <a:pPr marL="90488" eaLnBrk="1" hangingPunct="1">
              <a:spcBef>
                <a:spcPct val="0"/>
              </a:spcBef>
              <a:buNone/>
            </a:pPr>
            <a:r>
              <a:rPr lang="it-IT" altLang="it-IT" sz="1400" dirty="0" smtClean="0"/>
              <a:t>  (calcolata dal sistema)</a:t>
            </a:r>
          </a:p>
        </p:txBody>
      </p:sp>
      <p:sp>
        <p:nvSpPr>
          <p:cNvPr id="43" name="Shape 197"/>
          <p:cNvSpPr>
            <a:spLocks noChangeArrowheads="1"/>
          </p:cNvSpPr>
          <p:nvPr/>
        </p:nvSpPr>
        <p:spPr bwMode="auto">
          <a:xfrm>
            <a:off x="686635" y="5343145"/>
            <a:ext cx="1904069" cy="415498"/>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90488" eaLnBrk="1" hangingPunct="1">
              <a:spcBef>
                <a:spcPct val="0"/>
              </a:spcBef>
              <a:buNone/>
            </a:pPr>
            <a:r>
              <a:rPr lang="it-IT" altLang="it-IT" sz="1400" b="1" dirty="0" smtClean="0"/>
              <a:t>Svolge controlli </a:t>
            </a:r>
            <a:r>
              <a:rPr lang="it-IT" altLang="it-IT" sz="1300" dirty="0" smtClean="0"/>
              <a:t>On desk e In loco</a:t>
            </a:r>
          </a:p>
        </p:txBody>
      </p:sp>
      <p:cxnSp>
        <p:nvCxnSpPr>
          <p:cNvPr id="44" name="Connector 163"/>
          <p:cNvCxnSpPr>
            <a:cxnSpLocks noChangeShapeType="1"/>
          </p:cNvCxnSpPr>
          <p:nvPr/>
        </p:nvCxnSpPr>
        <p:spPr bwMode="auto">
          <a:xfrm flipV="1">
            <a:off x="2604652" y="5909341"/>
            <a:ext cx="2689731" cy="51290"/>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sp>
        <p:nvSpPr>
          <p:cNvPr id="48" name="Shape 197"/>
          <p:cNvSpPr>
            <a:spLocks noChangeArrowheads="1"/>
          </p:cNvSpPr>
          <p:nvPr/>
        </p:nvSpPr>
        <p:spPr bwMode="auto">
          <a:xfrm>
            <a:off x="5294383" y="5263010"/>
            <a:ext cx="2621689" cy="646331"/>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dirty="0" smtClean="0"/>
              <a:t>I servizi prestati sono remunerati al </a:t>
            </a:r>
            <a:r>
              <a:rPr lang="it-IT" altLang="it-IT" sz="1400" b="1" dirty="0" smtClean="0"/>
              <a:t>soggetto erogatore </a:t>
            </a:r>
            <a:r>
              <a:rPr lang="it-IT" altLang="it-IT" sz="1400" dirty="0" smtClean="0"/>
              <a:t>cui fanno riferimento una o più sedi operative</a:t>
            </a:r>
          </a:p>
        </p:txBody>
      </p:sp>
      <p:sp>
        <p:nvSpPr>
          <p:cNvPr id="49" name="Shape 197"/>
          <p:cNvSpPr>
            <a:spLocks noChangeArrowheads="1"/>
          </p:cNvSpPr>
          <p:nvPr/>
        </p:nvSpPr>
        <p:spPr bwMode="auto">
          <a:xfrm>
            <a:off x="679677" y="5916670"/>
            <a:ext cx="1904069" cy="215444"/>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90488" algn="ctr" eaLnBrk="1" hangingPunct="1">
              <a:spcBef>
                <a:spcPct val="0"/>
              </a:spcBef>
              <a:buNone/>
            </a:pPr>
            <a:r>
              <a:rPr lang="it-IT" altLang="it-IT" sz="1400" b="1" dirty="0" smtClean="0"/>
              <a:t>Remunera</a:t>
            </a:r>
            <a:endParaRPr lang="it-IT" altLang="it-IT" sz="1400" dirty="0" smtClean="0"/>
          </a:p>
        </p:txBody>
      </p:sp>
      <p:cxnSp>
        <p:nvCxnSpPr>
          <p:cNvPr id="57" name="Connector 163"/>
          <p:cNvCxnSpPr>
            <a:cxnSpLocks noChangeShapeType="1"/>
          </p:cNvCxnSpPr>
          <p:nvPr/>
        </p:nvCxnSpPr>
        <p:spPr bwMode="auto">
          <a:xfrm flipH="1">
            <a:off x="2583748" y="3969825"/>
            <a:ext cx="2898890" cy="1"/>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sp>
        <p:nvSpPr>
          <p:cNvPr id="59" name="Shape 197"/>
          <p:cNvSpPr>
            <a:spLocks noChangeArrowheads="1"/>
          </p:cNvSpPr>
          <p:nvPr/>
        </p:nvSpPr>
        <p:spPr bwMode="auto">
          <a:xfrm>
            <a:off x="3190210" y="4828426"/>
            <a:ext cx="1299982" cy="861774"/>
          </a:xfrm>
          <a:prstGeom prst="rect">
            <a:avLst/>
          </a:prstGeom>
          <a:solidFill>
            <a:srgbClr val="FFFFFF"/>
          </a:solidFill>
          <a:ln w="12700">
            <a:solidFill>
              <a:srgbClr val="077515"/>
            </a:solidFill>
            <a:miter lim="800000"/>
            <a:headEnd/>
            <a:tailEnd/>
          </a:ln>
        </p:spPr>
        <p:txBody>
          <a:bodyPr wrap="square" lIns="0" tIns="0" rIns="0" bIns="0"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it-IT" altLang="it-IT" sz="1400" dirty="0" smtClean="0"/>
              <a:t>I servizi prestati dai CPI sono remunerati alla </a:t>
            </a:r>
            <a:r>
              <a:rPr lang="it-IT" altLang="it-IT" sz="1400" b="1" dirty="0" smtClean="0"/>
              <a:t>Regione</a:t>
            </a:r>
          </a:p>
        </p:txBody>
      </p:sp>
      <p:cxnSp>
        <p:nvCxnSpPr>
          <p:cNvPr id="60" name="Connector 163"/>
          <p:cNvCxnSpPr>
            <a:cxnSpLocks noChangeShapeType="1"/>
            <a:endCxn id="59" idx="1"/>
          </p:cNvCxnSpPr>
          <p:nvPr/>
        </p:nvCxnSpPr>
        <p:spPr bwMode="auto">
          <a:xfrm flipV="1">
            <a:off x="2583748" y="5259313"/>
            <a:ext cx="606462" cy="701317"/>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cxnSp>
        <p:nvCxnSpPr>
          <p:cNvPr id="36" name="Connector 163"/>
          <p:cNvCxnSpPr>
            <a:cxnSpLocks noChangeShapeType="1"/>
          </p:cNvCxnSpPr>
          <p:nvPr/>
        </p:nvCxnSpPr>
        <p:spPr bwMode="auto">
          <a:xfrm flipH="1" flipV="1">
            <a:off x="2590704" y="6151357"/>
            <a:ext cx="3645457" cy="14235"/>
          </a:xfrm>
          <a:prstGeom prst="straightConnector1">
            <a:avLst/>
          </a:prstGeom>
          <a:noFill/>
          <a:ln w="9525">
            <a:solidFill>
              <a:srgbClr val="077515"/>
            </a:solidFill>
            <a:round/>
            <a:headEnd/>
            <a:tailEnd type="triangle" w="med" len="med"/>
          </a:ln>
          <a:extLst>
            <a:ext uri="{909E8E84-426E-40DD-AFC4-6F175D3DCCD1}">
              <a14:hiddenFill xmlns:a14="http://schemas.microsoft.com/office/drawing/2010/main">
                <a:noFill/>
              </a14:hiddenFill>
            </a:ext>
          </a:extLst>
        </p:spPr>
      </p:cxnSp>
      <p:cxnSp>
        <p:nvCxnSpPr>
          <p:cNvPr id="10" name="Connettore 1 9"/>
          <p:cNvCxnSpPr/>
          <p:nvPr/>
        </p:nvCxnSpPr>
        <p:spPr>
          <a:xfrm flipV="1">
            <a:off x="6236161" y="5960631"/>
            <a:ext cx="0" cy="1907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0646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95850" y="1566255"/>
            <a:ext cx="3189817" cy="713154"/>
          </a:xfrm>
        </p:spPr>
        <p:txBody>
          <a:bodyPr>
            <a:normAutofit fontScale="90000"/>
          </a:bodyPr>
          <a:lstStyle/>
          <a:p>
            <a:pPr algn="ctr"/>
            <a:r>
              <a:rPr lang="it-IT" sz="2800" b="1" dirty="0">
                <a:latin typeface="+mn-lt"/>
              </a:rPr>
              <a:t>COMUNICAZIONE </a:t>
            </a:r>
            <a:r>
              <a:rPr lang="it-IT" sz="2800" b="1" dirty="0" smtClean="0">
                <a:latin typeface="+mn-lt"/>
              </a:rPr>
              <a:t>ANPAL TRASMESSA AI DESTINATARI </a:t>
            </a:r>
            <a:r>
              <a:rPr lang="it-IT" sz="3600" dirty="0"/>
              <a:t/>
            </a:r>
            <a:br>
              <a:rPr lang="it-IT" sz="3600" dirty="0"/>
            </a:br>
            <a:endParaRPr lang="it-IT"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055077"/>
            <a:ext cx="3626166" cy="520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e 3"/>
          <p:cNvSpPr/>
          <p:nvPr/>
        </p:nvSpPr>
        <p:spPr>
          <a:xfrm>
            <a:off x="635242" y="5657851"/>
            <a:ext cx="3556487" cy="41983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1"/>
          <p:cNvSpPr txBox="1">
            <a:spLocks/>
          </p:cNvSpPr>
          <p:nvPr/>
        </p:nvSpPr>
        <p:spPr>
          <a:xfrm>
            <a:off x="4642338" y="2822331"/>
            <a:ext cx="3846634" cy="1178169"/>
          </a:xfrm>
          <a:prstGeom prst="rect">
            <a:avLst/>
          </a:prstGeom>
          <a:ln>
            <a:solidFill>
              <a:schemeClr val="accent1">
                <a:lumMod val="75000"/>
              </a:schemeClr>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t-IT" sz="1600" dirty="0" smtClean="0"/>
              <a:t>Per richiedere l’Assegno di ricollocazione, deve collegarsi al portale dell’Agenzia Nazionale delle Politiche Attive del Lavoro (www.anpal.gov.it) e seguire la procedura indicata. </a:t>
            </a:r>
            <a:endParaRPr lang="it-IT" sz="1600" dirty="0"/>
          </a:p>
        </p:txBody>
      </p:sp>
      <p:sp>
        <p:nvSpPr>
          <p:cNvPr id="7" name="Titolo 1"/>
          <p:cNvSpPr txBox="1">
            <a:spLocks/>
          </p:cNvSpPr>
          <p:nvPr/>
        </p:nvSpPr>
        <p:spPr>
          <a:xfrm>
            <a:off x="4642338" y="4543422"/>
            <a:ext cx="4066442" cy="1314450"/>
          </a:xfrm>
          <a:prstGeom prst="rect">
            <a:avLst/>
          </a:prstGeom>
          <a:ln>
            <a:solidFill>
              <a:schemeClr val="accent6">
                <a:lumMod val="75000"/>
              </a:schemeClr>
            </a:solid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t-IT" sz="1600" dirty="0" smtClean="0"/>
              <a:t>Per ulteriori informazioni sulle modalità di funzionamento del programma e sulle opportunità ad esso </a:t>
            </a:r>
            <a:r>
              <a:rPr lang="it-IT" sz="1600" b="1" dirty="0" smtClean="0"/>
              <a:t>connesse può rivolgersi al suo Centro per l’Impiego, visitare il sito www.anpal.gov.it o chiamare il numero verde 800.00.00.39.</a:t>
            </a:r>
            <a:endParaRPr lang="it-IT" sz="1600" b="1" dirty="0"/>
          </a:p>
        </p:txBody>
      </p:sp>
      <p:cxnSp>
        <p:nvCxnSpPr>
          <p:cNvPr id="8" name="Connettore 2 7"/>
          <p:cNvCxnSpPr/>
          <p:nvPr/>
        </p:nvCxnSpPr>
        <p:spPr>
          <a:xfrm flipV="1">
            <a:off x="3903785" y="5416062"/>
            <a:ext cx="738553" cy="241789"/>
          </a:xfrm>
          <a:prstGeom prst="straightConnector1">
            <a:avLst/>
          </a:prstGeom>
          <a:ln>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Ovale 8"/>
          <p:cNvSpPr/>
          <p:nvPr/>
        </p:nvSpPr>
        <p:spPr>
          <a:xfrm>
            <a:off x="608867" y="5284175"/>
            <a:ext cx="3556487" cy="351693"/>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2 11"/>
          <p:cNvCxnSpPr/>
          <p:nvPr/>
        </p:nvCxnSpPr>
        <p:spPr>
          <a:xfrm flipV="1">
            <a:off x="3903785" y="3894994"/>
            <a:ext cx="677007" cy="1459522"/>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397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7998" y="1279526"/>
            <a:ext cx="7886700" cy="887942"/>
          </a:xfrm>
        </p:spPr>
        <p:txBody>
          <a:bodyPr>
            <a:normAutofit/>
          </a:bodyPr>
          <a:lstStyle/>
          <a:p>
            <a:pPr algn="ctr"/>
            <a:r>
              <a:rPr lang="it-IT" sz="2800" b="1" dirty="0">
                <a:latin typeface="+mn-lt"/>
              </a:rPr>
              <a:t>Dati </a:t>
            </a:r>
            <a:r>
              <a:rPr lang="it-IT" sz="2800" b="1" dirty="0" err="1">
                <a:latin typeface="+mn-lt"/>
              </a:rPr>
              <a:t>AdR</a:t>
            </a:r>
            <a:r>
              <a:rPr lang="it-IT" sz="2800" b="1" dirty="0">
                <a:latin typeface="+mn-lt"/>
              </a:rPr>
              <a:t> aggiornati al </a:t>
            </a:r>
            <a:r>
              <a:rPr lang="it-IT" sz="2800" b="1" dirty="0" smtClean="0">
                <a:latin typeface="+mn-lt"/>
              </a:rPr>
              <a:t>02 maggio 2017</a:t>
            </a:r>
            <a:endParaRPr lang="it-IT" sz="2800" b="1" dirty="0">
              <a:latin typeface="+mn-lt"/>
            </a:endParaRPr>
          </a:p>
        </p:txBody>
      </p:sp>
      <p:sp>
        <p:nvSpPr>
          <p:cNvPr id="3" name="Segnaposto contenuto 2"/>
          <p:cNvSpPr>
            <a:spLocks noGrp="1"/>
          </p:cNvSpPr>
          <p:nvPr>
            <p:ph idx="1"/>
          </p:nvPr>
        </p:nvSpPr>
        <p:spPr>
          <a:xfrm>
            <a:off x="687998" y="2175934"/>
            <a:ext cx="7768004" cy="3947747"/>
          </a:xfrm>
        </p:spPr>
        <p:txBody>
          <a:bodyPr>
            <a:noAutofit/>
          </a:bodyPr>
          <a:lstStyle/>
          <a:p>
            <a:pPr marL="536575" indent="-536575">
              <a:lnSpc>
                <a:spcPct val="150000"/>
              </a:lnSpc>
              <a:buNone/>
            </a:pPr>
            <a:r>
              <a:rPr lang="it-IT" sz="2000" dirty="0" smtClean="0"/>
              <a:t>Richiesti </a:t>
            </a:r>
            <a:r>
              <a:rPr lang="it-IT" sz="2000" dirty="0"/>
              <a:t> </a:t>
            </a:r>
            <a:r>
              <a:rPr lang="it-IT" sz="2000" b="1" u="sng" dirty="0" smtClean="0"/>
              <a:t>153 </a:t>
            </a:r>
            <a:r>
              <a:rPr lang="it-IT" sz="2000" b="1" u="sng" dirty="0"/>
              <a:t>ADR</a:t>
            </a:r>
            <a:r>
              <a:rPr lang="it-IT" sz="2000" dirty="0"/>
              <a:t>, di questi: </a:t>
            </a:r>
            <a:br>
              <a:rPr lang="it-IT" sz="2000" dirty="0"/>
            </a:br>
            <a:r>
              <a:rPr lang="it-IT" sz="2000" dirty="0"/>
              <a:t>· </a:t>
            </a:r>
            <a:r>
              <a:rPr lang="it-IT" sz="2000" b="1" dirty="0" smtClean="0"/>
              <a:t>121</a:t>
            </a:r>
            <a:r>
              <a:rPr lang="it-IT" sz="2000" dirty="0" smtClean="0"/>
              <a:t> </a:t>
            </a:r>
            <a:r>
              <a:rPr lang="it-IT" sz="2000" dirty="0"/>
              <a:t>sono stati </a:t>
            </a:r>
            <a:r>
              <a:rPr lang="it-IT" sz="2000" dirty="0" smtClean="0"/>
              <a:t>rilasciati</a:t>
            </a:r>
            <a:r>
              <a:rPr lang="it-IT" sz="2000" dirty="0"/>
              <a:t> </a:t>
            </a:r>
            <a:br>
              <a:rPr lang="it-IT" sz="2000" dirty="0"/>
            </a:br>
            <a:r>
              <a:rPr lang="it-IT" sz="2000" dirty="0"/>
              <a:t>· </a:t>
            </a:r>
            <a:r>
              <a:rPr lang="it-IT" sz="2000" dirty="0" smtClean="0"/>
              <a:t>  </a:t>
            </a:r>
            <a:r>
              <a:rPr lang="it-IT" sz="2000" b="1" dirty="0" smtClean="0"/>
              <a:t>27</a:t>
            </a:r>
            <a:r>
              <a:rPr lang="it-IT" sz="2000" dirty="0" smtClean="0"/>
              <a:t> </a:t>
            </a:r>
            <a:r>
              <a:rPr lang="it-IT" sz="2000" dirty="0"/>
              <a:t>sono ancora in </a:t>
            </a:r>
            <a:r>
              <a:rPr lang="it-IT" sz="2000" dirty="0" smtClean="0"/>
              <a:t>stato richiesto</a:t>
            </a:r>
            <a:r>
              <a:rPr lang="it-IT" sz="2000" dirty="0"/>
              <a:t> </a:t>
            </a:r>
            <a:br>
              <a:rPr lang="it-IT" sz="2000" dirty="0"/>
            </a:br>
            <a:r>
              <a:rPr lang="it-IT" sz="2000" dirty="0"/>
              <a:t>· </a:t>
            </a:r>
            <a:r>
              <a:rPr lang="it-IT" sz="2000" dirty="0" smtClean="0"/>
              <a:t> </a:t>
            </a:r>
            <a:r>
              <a:rPr lang="it-IT" sz="2000" dirty="0"/>
              <a:t> </a:t>
            </a:r>
            <a:r>
              <a:rPr lang="it-IT" sz="2000" dirty="0" smtClean="0"/>
              <a:t>  </a:t>
            </a:r>
            <a:r>
              <a:rPr lang="it-IT" sz="2000" b="1" dirty="0" smtClean="0"/>
              <a:t>5</a:t>
            </a:r>
            <a:r>
              <a:rPr lang="it-IT" sz="2000" dirty="0" smtClean="0"/>
              <a:t> preavviso di rigetto</a:t>
            </a:r>
            <a:r>
              <a:rPr lang="it-IT" sz="2000" dirty="0"/>
              <a:t> </a:t>
            </a:r>
            <a:endParaRPr lang="it-IT" sz="2000" dirty="0" smtClean="0"/>
          </a:p>
          <a:p>
            <a:pPr marL="0" indent="0">
              <a:lnSpc>
                <a:spcPct val="150000"/>
              </a:lnSpc>
              <a:buNone/>
            </a:pPr>
            <a:r>
              <a:rPr lang="it-IT" sz="2000" dirty="0" smtClean="0"/>
              <a:t>Se </a:t>
            </a:r>
            <a:r>
              <a:rPr lang="it-IT" sz="2000" dirty="0"/>
              <a:t>consideriamo i </a:t>
            </a:r>
            <a:r>
              <a:rPr lang="it-IT" sz="2000" b="1" dirty="0"/>
              <a:t>soggetti </a:t>
            </a:r>
            <a:r>
              <a:rPr lang="it-IT" sz="2000" b="1" dirty="0" smtClean="0"/>
              <a:t>attuatori, </a:t>
            </a:r>
            <a:r>
              <a:rPr lang="it-IT" sz="2000" dirty="0"/>
              <a:t>dei </a:t>
            </a:r>
            <a:r>
              <a:rPr lang="it-IT" sz="2000" dirty="0" smtClean="0"/>
              <a:t>153 </a:t>
            </a:r>
            <a:r>
              <a:rPr lang="it-IT" sz="2000" dirty="0" err="1"/>
              <a:t>AdR</a:t>
            </a:r>
            <a:r>
              <a:rPr lang="it-IT" sz="2000" dirty="0"/>
              <a:t> </a:t>
            </a:r>
            <a:r>
              <a:rPr lang="it-IT" sz="2000" dirty="0" smtClean="0"/>
              <a:t>richiesti:</a:t>
            </a:r>
            <a:r>
              <a:rPr lang="it-IT" sz="2000" dirty="0"/>
              <a:t> </a:t>
            </a:r>
            <a:br>
              <a:rPr lang="it-IT" sz="2000" dirty="0"/>
            </a:br>
            <a:r>
              <a:rPr lang="it-IT" sz="2000" dirty="0"/>
              <a:t>·  </a:t>
            </a:r>
            <a:r>
              <a:rPr lang="it-IT" sz="2000" b="1" dirty="0" smtClean="0"/>
              <a:t>87</a:t>
            </a:r>
            <a:r>
              <a:rPr lang="it-IT" sz="2000" dirty="0" smtClean="0"/>
              <a:t> </a:t>
            </a:r>
            <a:r>
              <a:rPr lang="it-IT" sz="2000" dirty="0"/>
              <a:t>sono trattati da CPI </a:t>
            </a:r>
            <a:br>
              <a:rPr lang="it-IT" sz="2000" dirty="0"/>
            </a:br>
            <a:r>
              <a:rPr lang="it-IT" sz="2000" dirty="0"/>
              <a:t>·  </a:t>
            </a:r>
            <a:r>
              <a:rPr lang="it-IT" sz="2000" dirty="0" smtClean="0"/>
              <a:t>  </a:t>
            </a:r>
            <a:r>
              <a:rPr lang="it-IT" sz="2000" b="1" dirty="0" smtClean="0"/>
              <a:t>2</a:t>
            </a:r>
            <a:r>
              <a:rPr lang="it-IT" sz="2000" dirty="0" smtClean="0"/>
              <a:t> </a:t>
            </a:r>
            <a:r>
              <a:rPr lang="it-IT" sz="2000" dirty="0"/>
              <a:t>da Fondazioni Consulenti del lavoro </a:t>
            </a:r>
            <a:br>
              <a:rPr lang="it-IT" sz="2000" dirty="0"/>
            </a:br>
            <a:r>
              <a:rPr lang="it-IT" sz="2000" dirty="0"/>
              <a:t>·  </a:t>
            </a:r>
            <a:r>
              <a:rPr lang="it-IT" sz="2000" b="1" dirty="0" smtClean="0"/>
              <a:t>64</a:t>
            </a:r>
            <a:r>
              <a:rPr lang="it-IT" sz="2000" dirty="0" smtClean="0"/>
              <a:t> </a:t>
            </a:r>
            <a:r>
              <a:rPr lang="it-IT" sz="2000" dirty="0"/>
              <a:t>da operatori </a:t>
            </a:r>
            <a:r>
              <a:rPr lang="it-IT" sz="2000" dirty="0" smtClean="0"/>
              <a:t>accreditati.</a:t>
            </a:r>
            <a:endParaRPr lang="it-IT" sz="2000" dirty="0"/>
          </a:p>
        </p:txBody>
      </p:sp>
    </p:spTree>
    <p:extLst>
      <p:ext uri="{BB962C8B-B14F-4D97-AF65-F5344CB8AC3E}">
        <p14:creationId xmlns:p14="http://schemas.microsoft.com/office/powerpoint/2010/main" val="3328163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7013" y="1431994"/>
            <a:ext cx="7886700" cy="376918"/>
          </a:xfrm>
        </p:spPr>
        <p:txBody>
          <a:bodyPr>
            <a:normAutofit/>
          </a:bodyPr>
          <a:lstStyle/>
          <a:p>
            <a:r>
              <a:rPr lang="it-IT" b="1" dirty="0" smtClean="0"/>
              <a:t>       Regione Lombardia: adempimenti </a:t>
            </a:r>
            <a:r>
              <a:rPr lang="it-IT" b="1" dirty="0" err="1" smtClean="0"/>
              <a:t>Anpal</a:t>
            </a:r>
            <a:endParaRPr lang="it-IT" sz="3200" b="1" dirty="0"/>
          </a:p>
        </p:txBody>
      </p:sp>
      <p:sp>
        <p:nvSpPr>
          <p:cNvPr id="3" name="Segnaposto contenuto 2"/>
          <p:cNvSpPr>
            <a:spLocks noGrp="1"/>
          </p:cNvSpPr>
          <p:nvPr>
            <p:ph idx="1"/>
          </p:nvPr>
        </p:nvSpPr>
        <p:spPr>
          <a:xfrm>
            <a:off x="666867" y="2001946"/>
            <a:ext cx="7744846" cy="4362450"/>
          </a:xfrm>
        </p:spPr>
        <p:txBody>
          <a:bodyPr>
            <a:normAutofit/>
          </a:bodyPr>
          <a:lstStyle/>
          <a:p>
            <a:pPr>
              <a:lnSpc>
                <a:spcPct val="120000"/>
              </a:lnSpc>
            </a:pPr>
            <a:r>
              <a:rPr lang="it-IT" dirty="0" smtClean="0"/>
              <a:t>Ha effettuato le </a:t>
            </a:r>
            <a:r>
              <a:rPr lang="it-IT" b="1" dirty="0" smtClean="0"/>
              <a:t>verifiche sul campione dei potenziali destinatari </a:t>
            </a:r>
            <a:r>
              <a:rPr lang="it-IT" dirty="0" smtClean="0"/>
              <a:t>e ha dato riscontro degli esiti</a:t>
            </a:r>
          </a:p>
          <a:p>
            <a:pPr>
              <a:lnSpc>
                <a:spcPct val="120000"/>
              </a:lnSpc>
            </a:pPr>
            <a:r>
              <a:rPr lang="it-IT" dirty="0" smtClean="0"/>
              <a:t>Ha trasmesso i riferimenti dei </a:t>
            </a:r>
            <a:r>
              <a:rPr lang="it-IT" b="1" dirty="0" smtClean="0"/>
              <a:t>CPI </a:t>
            </a:r>
            <a:r>
              <a:rPr lang="it-IT" dirty="0" smtClean="0"/>
              <a:t>della Lombardia</a:t>
            </a:r>
          </a:p>
          <a:p>
            <a:pPr>
              <a:lnSpc>
                <a:spcPct val="120000"/>
              </a:lnSpc>
            </a:pPr>
            <a:r>
              <a:rPr lang="it-IT" dirty="0" smtClean="0"/>
              <a:t>Sta caricando i dati degli </a:t>
            </a:r>
            <a:r>
              <a:rPr lang="it-IT" b="1" dirty="0" smtClean="0"/>
              <a:t>accreditati regionali </a:t>
            </a:r>
            <a:r>
              <a:rPr lang="it-IT" dirty="0" smtClean="0"/>
              <a:t>ai servizi al lavoro </a:t>
            </a:r>
            <a:r>
              <a:rPr lang="it-IT" dirty="0" smtClean="0">
                <a:sym typeface="Wingdings" pitchFamily="2" charset="2"/>
              </a:rPr>
              <a:t> alcuni record non caricati per problemi sulle informazioni relative a: </a:t>
            </a:r>
          </a:p>
          <a:p>
            <a:pPr lvl="1"/>
            <a:r>
              <a:rPr lang="it-IT" dirty="0" smtClean="0">
                <a:sym typeface="Wingdings" pitchFamily="2" charset="2"/>
              </a:rPr>
              <a:t>CF</a:t>
            </a:r>
          </a:p>
          <a:p>
            <a:pPr lvl="1"/>
            <a:r>
              <a:rPr lang="it-IT" dirty="0" smtClean="0">
                <a:sym typeface="Wingdings" pitchFamily="2" charset="2"/>
              </a:rPr>
              <a:t>IBAN</a:t>
            </a:r>
          </a:p>
          <a:p>
            <a:pPr lvl="1"/>
            <a:r>
              <a:rPr lang="it-IT" dirty="0" smtClean="0">
                <a:sym typeface="Wingdings" pitchFamily="2" charset="2"/>
              </a:rPr>
              <a:t>Indirizzo e-mail e/o indirizzo PEC</a:t>
            </a:r>
          </a:p>
          <a:p>
            <a:pPr lvl="1"/>
            <a:r>
              <a:rPr lang="it-IT" dirty="0" smtClean="0">
                <a:sym typeface="Wingdings" pitchFamily="2" charset="2"/>
              </a:rPr>
              <a:t>Denominazione dell’ente (le sedi </a:t>
            </a:r>
          </a:p>
          <a:p>
            <a:pPr marL="342900" lvl="1" indent="0">
              <a:buNone/>
            </a:pPr>
            <a:r>
              <a:rPr lang="it-IT" dirty="0">
                <a:sym typeface="Wingdings" pitchFamily="2" charset="2"/>
              </a:rPr>
              <a:t> </a:t>
            </a:r>
            <a:r>
              <a:rPr lang="it-IT" dirty="0" smtClean="0">
                <a:sym typeface="Wingdings" pitchFamily="2" charset="2"/>
              </a:rPr>
              <a:t>   operative devono avere una </a:t>
            </a:r>
          </a:p>
          <a:p>
            <a:pPr marL="342900" lvl="1" indent="0">
              <a:buNone/>
            </a:pPr>
            <a:r>
              <a:rPr lang="it-IT" dirty="0">
                <a:sym typeface="Wingdings" pitchFamily="2" charset="2"/>
              </a:rPr>
              <a:t> </a:t>
            </a:r>
            <a:r>
              <a:rPr lang="it-IT" dirty="0" smtClean="0">
                <a:sym typeface="Wingdings" pitchFamily="2" charset="2"/>
              </a:rPr>
              <a:t>    denominazione diversa)</a:t>
            </a:r>
            <a:endParaRPr lang="it-IT" dirty="0" smtClean="0"/>
          </a:p>
        </p:txBody>
      </p:sp>
      <p:sp>
        <p:nvSpPr>
          <p:cNvPr id="4" name="Parentesi graffa chiusa 3"/>
          <p:cNvSpPr/>
          <p:nvPr/>
        </p:nvSpPr>
        <p:spPr>
          <a:xfrm>
            <a:off x="4506057" y="3818060"/>
            <a:ext cx="328613" cy="1524000"/>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975" y="622872"/>
            <a:ext cx="563273" cy="501078"/>
          </a:xfrm>
          <a:prstGeom prst="rect">
            <a:avLst/>
          </a:prstGeom>
        </p:spPr>
      </p:pic>
      <p:sp>
        <p:nvSpPr>
          <p:cNvPr id="7" name="CasellaDiTesto 6"/>
          <p:cNvSpPr txBox="1"/>
          <p:nvPr/>
        </p:nvSpPr>
        <p:spPr>
          <a:xfrm>
            <a:off x="5125915" y="4118395"/>
            <a:ext cx="3007519" cy="923330"/>
          </a:xfrm>
          <a:prstGeom prst="rect">
            <a:avLst/>
          </a:prstGeom>
          <a:noFill/>
          <a:ln>
            <a:solidFill>
              <a:srgbClr val="00B050"/>
            </a:solidFill>
          </a:ln>
        </p:spPr>
        <p:txBody>
          <a:bodyPr wrap="square" rtlCol="0">
            <a:spAutoFit/>
          </a:bodyPr>
          <a:lstStyle/>
          <a:p>
            <a:pPr algn="just"/>
            <a:r>
              <a:rPr lang="it-IT" dirty="0" smtClean="0"/>
              <a:t>In corso le </a:t>
            </a:r>
            <a:r>
              <a:rPr lang="it-IT" b="1" dirty="0" smtClean="0"/>
              <a:t>azioni per la risoluzione </a:t>
            </a:r>
            <a:r>
              <a:rPr lang="it-IT" dirty="0" smtClean="0"/>
              <a:t>della trasmissione dei dati.</a:t>
            </a:r>
            <a:endParaRPr lang="it-IT" dirty="0"/>
          </a:p>
        </p:txBody>
      </p:sp>
    </p:spTree>
    <p:extLst>
      <p:ext uri="{BB962C8B-B14F-4D97-AF65-F5344CB8AC3E}">
        <p14:creationId xmlns:p14="http://schemas.microsoft.com/office/powerpoint/2010/main" val="3200473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2709</TotalTime>
  <Words>1716</Words>
  <Application>Microsoft Office PowerPoint</Application>
  <PresentationFormat>Presentazione su schermo (4:3)</PresentationFormat>
  <Paragraphs>245</Paragraphs>
  <Slides>20</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20</vt:i4>
      </vt:variant>
    </vt:vector>
  </HeadingPairs>
  <TitlesOfParts>
    <vt:vector size="28" baseType="lpstr">
      <vt:lpstr>MS PGothic</vt:lpstr>
      <vt:lpstr>Arial</vt:lpstr>
      <vt:lpstr>Calibri</vt:lpstr>
      <vt:lpstr>Helvetica</vt:lpstr>
      <vt:lpstr>Times New Roman</vt:lpstr>
      <vt:lpstr>Trebuchet MS</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COMUNICAZIONE ANPAL TRASMESSA AI DESTINATARI  </vt:lpstr>
      <vt:lpstr>Dati AdR aggiornati al 02 maggio 2017</vt:lpstr>
      <vt:lpstr>       Regione Lombardia: adempimenti Anpal</vt:lpstr>
      <vt:lpstr>         Operatori accreditati</vt:lpstr>
      <vt:lpstr>        Regione Lombardia: meccanismi di raccordo con DUL</vt:lpstr>
      <vt:lpstr>Presentazione standard di PowerPoint</vt:lpstr>
      <vt:lpstr>Attivati nel mercato del lavoro in Lombardia: 90.264</vt:lpstr>
      <vt:lpstr>  Chiusura Fase I di Garanzia Giovani</vt:lpstr>
      <vt:lpstr>Periodo transitorio</vt:lpstr>
      <vt:lpstr>Presentazione standard di PowerPoint</vt:lpstr>
      <vt:lpstr>Fase II: rifinanziamento</vt:lpstr>
      <vt:lpstr>Fase II: revisione delle schede di intervento</vt:lpstr>
      <vt:lpstr>Fase II: Formazione - scheda 2 Nazionale</vt:lpstr>
      <vt:lpstr>Presentazione standard di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 ••</dc:creator>
  <cp:lastModifiedBy>Lara Lagonegro</cp:lastModifiedBy>
  <cp:revision>169</cp:revision>
  <cp:lastPrinted>2017-05-04T07:44:32Z</cp:lastPrinted>
  <dcterms:created xsi:type="dcterms:W3CDTF">2016-08-02T10:47:49Z</dcterms:created>
  <dcterms:modified xsi:type="dcterms:W3CDTF">2017-05-11T05:14:12Z</dcterms:modified>
</cp:coreProperties>
</file>