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16"/>
  </p:notesMasterIdLst>
  <p:sldIdLst>
    <p:sldId id="276" r:id="rId3"/>
    <p:sldId id="287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5" r:id="rId12"/>
    <p:sldId id="284" r:id="rId13"/>
    <p:sldId id="286" r:id="rId14"/>
    <p:sldId id="288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41" autoAdjust="0"/>
    <p:restoredTop sz="96559" autoAdjust="0"/>
  </p:normalViewPr>
  <p:slideViewPr>
    <p:cSldViewPr snapToGrid="0" showGuides="1">
      <p:cViewPr varScale="1">
        <p:scale>
          <a:sx n="109" d="100"/>
          <a:sy n="109" d="100"/>
        </p:scale>
        <p:origin x="126" y="2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57A71-8B7C-4101-991A-2C2C29D22148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B812D-66C4-4779-8379-763C8F208E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9471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59D2E-FA4E-4E47-A50E-EC6E64F8C0E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4741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D59D2E-FA4E-4E47-A50E-EC6E64F8C0E1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294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A0B565-14B9-4722-B344-5474748C0797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628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B812D-66C4-4779-8379-763C8F208EBF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294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use of energy vectors (electricity and</a:t>
            </a:r>
            <a:r>
              <a:rPr lang="en-AU" baseline="0" dirty="0" smtClean="0"/>
              <a:t> gas vectors)</a:t>
            </a:r>
            <a:r>
              <a:rPr lang="en-AU" dirty="0" smtClean="0"/>
              <a:t> with higher energy efficiency is part of the expected evolution of the industry.</a:t>
            </a:r>
          </a:p>
          <a:p>
            <a:r>
              <a:rPr lang="en-AU" dirty="0" smtClean="0"/>
              <a:t>There are no clean</a:t>
            </a:r>
            <a:r>
              <a:rPr lang="en-AU" baseline="0" dirty="0" smtClean="0"/>
              <a:t> or dirty energy conversion technology (= heating appliances). It is the energy vector that can be more or less green.</a:t>
            </a:r>
          </a:p>
          <a:p>
            <a:r>
              <a:rPr lang="en-AU" baseline="0" dirty="0" smtClean="0"/>
              <a:t>The use of hydrogen blend and or bio-methane or bio-LPG can be accelerated by a more efficient energy conversion appliance.   </a:t>
            </a:r>
            <a:endParaRPr lang="en-AU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B812D-66C4-4779-8379-763C8F208EBF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9060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Siamo partiti da un brevetto di Albert Einstein e Leo </a:t>
            </a:r>
            <a:r>
              <a:rPr lang="it-IT" dirty="0" err="1" smtClean="0"/>
              <a:t>Zilard</a:t>
            </a:r>
            <a:r>
              <a:rPr lang="it-IT" dirty="0" smtClean="0"/>
              <a:t>, </a:t>
            </a:r>
          </a:p>
          <a:p>
            <a:r>
              <a:rPr lang="it-IT" dirty="0" smtClean="0"/>
              <a:t>che consente di avere ottenere rilevanti vantaggi…</a:t>
            </a:r>
          </a:p>
          <a:p>
            <a:r>
              <a:rPr lang="it-IT" dirty="0" smtClean="0"/>
              <a:t>…e lo abbiamo confezionato in un package adatta alle applicazioni residenziali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B812D-66C4-4779-8379-763C8F208EBF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47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250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8370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6562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33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175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696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0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551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AH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105067"/>
            <a:ext cx="2734887" cy="612529"/>
          </a:xfrm>
          <a:prstGeom prst="rect">
            <a:avLst/>
          </a:prstGeom>
          <a:solidFill>
            <a:srgbClr val="79A3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 sz="1600">
              <a:solidFill>
                <a:srgbClr val="FFFFFF"/>
              </a:solidFill>
              <a:ea typeface="Fira Sans Extra Condensed Medium"/>
              <a:cs typeface="Fira Sans Extra Condensed Medium"/>
            </a:endParaRPr>
          </a:p>
        </p:txBody>
      </p:sp>
      <p:sp>
        <p:nvSpPr>
          <p:cNvPr id="4" name="Round Diagonal Corner Rectangle 3"/>
          <p:cNvSpPr/>
          <p:nvPr userDrawn="1"/>
        </p:nvSpPr>
        <p:spPr>
          <a:xfrm>
            <a:off x="2574116" y="105068"/>
            <a:ext cx="881264" cy="61252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solidFill>
                <a:schemeClr val="tx1"/>
              </a:solidFill>
              <a:ea typeface="Fira Sans Extra Condensed"/>
              <a:cs typeface="Fira Sans Extra Condensed"/>
            </a:endParaRP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think-cell Slide" r:id="rId4" imgW="306" imgH="306" progId="TCLayout.ActiveDocument.1">
                  <p:embed/>
                </p:oleObj>
              </mc:Choice>
              <mc:Fallback>
                <p:oleObj name="think-cell Slide" r:id="rId4" imgW="306" imgH="306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228600" y="1130300"/>
            <a:ext cx="11537666" cy="5046663"/>
          </a:xfrm>
          <a:prstGeom prst="rect">
            <a:avLst/>
          </a:prstGeom>
        </p:spPr>
        <p:txBody>
          <a:bodyPr/>
          <a:lstStyle>
            <a:lvl1pPr rtl="0">
              <a:defRPr sz="18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1pPr>
            <a:lvl2pPr rtl="0">
              <a:defRPr sz="16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2pPr>
            <a:lvl3pPr rtl="0">
              <a:defRPr sz="16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3pPr>
            <a:lvl4pPr rtl="0">
              <a:defRPr sz="14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4pPr>
            <a:lvl5pPr rtl="0">
              <a:defRPr sz="14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5pPr>
          </a:lstStyle>
          <a:p>
            <a:pPr lvl="0"/>
            <a:r>
              <a:rPr lang="en-GB" err="1"/>
              <a:t>Modifica</a:t>
            </a:r>
            <a:r>
              <a:rPr lang="en-GB"/>
              <a:t> </a:t>
            </a:r>
            <a:r>
              <a:rPr lang="en-GB" err="1"/>
              <a:t>gli</a:t>
            </a:r>
            <a:r>
              <a:rPr lang="en-GB"/>
              <a:t> </a:t>
            </a:r>
            <a:r>
              <a:rPr lang="en-GB" err="1"/>
              <a:t>stili</a:t>
            </a:r>
            <a:r>
              <a:rPr lang="en-GB"/>
              <a:t> del </a:t>
            </a:r>
            <a:r>
              <a:rPr lang="en-GB" err="1"/>
              <a:t>testo</a:t>
            </a:r>
            <a:r>
              <a:rPr lang="en-GB"/>
              <a:t> </a:t>
            </a:r>
            <a:r>
              <a:rPr lang="en-GB" err="1"/>
              <a:t>dello</a:t>
            </a:r>
            <a:r>
              <a:rPr lang="en-GB"/>
              <a:t> schema</a:t>
            </a:r>
          </a:p>
          <a:p>
            <a:pPr lvl="1"/>
            <a:r>
              <a:rPr lang="en-GB"/>
              <a:t>Secondo </a:t>
            </a:r>
            <a:r>
              <a:rPr lang="en-GB" err="1"/>
              <a:t>livello</a:t>
            </a:r>
            <a:endParaRPr lang="en-GB"/>
          </a:p>
          <a:p>
            <a:pPr lvl="2"/>
            <a:r>
              <a:rPr lang="en-GB" err="1"/>
              <a:t>Terzo</a:t>
            </a:r>
            <a:r>
              <a:rPr lang="en-GB"/>
              <a:t> </a:t>
            </a:r>
            <a:r>
              <a:rPr lang="en-GB" err="1"/>
              <a:t>livello</a:t>
            </a:r>
            <a:endParaRPr lang="en-GB"/>
          </a:p>
          <a:p>
            <a:pPr lvl="3"/>
            <a:r>
              <a:rPr lang="en-GB"/>
              <a:t>Quarto </a:t>
            </a:r>
            <a:r>
              <a:rPr lang="en-GB" err="1"/>
              <a:t>livello</a:t>
            </a:r>
            <a:endParaRPr lang="en-GB"/>
          </a:p>
          <a:p>
            <a:pPr lvl="4"/>
            <a:r>
              <a:rPr lang="en-GB"/>
              <a:t>Quinto </a:t>
            </a:r>
            <a:r>
              <a:rPr lang="en-GB" err="1"/>
              <a:t>livello</a:t>
            </a: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324005" y="135872"/>
            <a:ext cx="540000" cy="540000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ea typeface="Fira Sans Extra Condensed"/>
              <a:cs typeface="Fira Sans Extra Condensed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815898" y="132821"/>
            <a:ext cx="1811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Gas Absorption</a:t>
            </a:r>
            <a:b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</a:br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Heat Hump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425734" y="271964"/>
            <a:ext cx="347781" cy="319491"/>
            <a:chOff x="3605212" y="1443037"/>
            <a:chExt cx="5726508" cy="4565877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605212" y="1443037"/>
              <a:ext cx="5726508" cy="4565877"/>
            </a:xfrm>
            <a:prstGeom prst="rect">
              <a:avLst/>
            </a:prstGeom>
          </p:spPr>
        </p:pic>
        <p:pic>
          <p:nvPicPr>
            <p:cNvPr id="12" name="Picture 2" descr="https://icons555.com/images/icons-green/image_icon_flame_pic_512x512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2374" y="3730170"/>
              <a:ext cx="1383573" cy="1383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B52E9-4D1A-4158-A3CB-C6F0E030966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30APR2021 UPDATE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155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3DC8C-35F1-49BB-A77B-3798B9BD9E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2405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0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83169" y="105067"/>
            <a:ext cx="2734887" cy="612529"/>
          </a:xfrm>
          <a:prstGeom prst="rect">
            <a:avLst/>
          </a:prstGeom>
          <a:solidFill>
            <a:srgbClr val="79A3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ea typeface="Fira Sans Extra Condensed Medium"/>
                <a:cs typeface="Fira Sans Extra Condensed Medium"/>
              </a:rPr>
              <a:t>TDHP</a:t>
            </a:r>
            <a:endParaRPr lang="en-US" sz="1600" dirty="0">
              <a:solidFill>
                <a:srgbClr val="FFFFFF"/>
              </a:solidFill>
              <a:ea typeface="Fira Sans Extra Condensed Medium"/>
              <a:cs typeface="Fira Sans Extra Condensed Medium"/>
            </a:endParaRPr>
          </a:p>
        </p:txBody>
      </p:sp>
      <p:sp>
        <p:nvSpPr>
          <p:cNvPr id="4" name="Round Diagonal Corner Rectangle 3"/>
          <p:cNvSpPr/>
          <p:nvPr userDrawn="1"/>
        </p:nvSpPr>
        <p:spPr>
          <a:xfrm>
            <a:off x="2748927" y="105068"/>
            <a:ext cx="5574323" cy="61252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-US">
              <a:solidFill>
                <a:schemeClr val="tx1"/>
              </a:solidFill>
              <a:ea typeface="Fira Sans Extra Condensed"/>
              <a:cs typeface="Fira Sans Extra Condense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8056" y="105067"/>
            <a:ext cx="8335744" cy="612529"/>
          </a:xfrm>
          <a:prstGeom prst="rect">
            <a:avLst/>
          </a:prstGeom>
        </p:spPr>
        <p:txBody>
          <a:bodyPr vert="horz"/>
          <a:lstStyle>
            <a:lvl1pPr>
              <a:defRPr lang="en-GB" sz="2400" b="0" i="0" u="none">
                <a:solidFill>
                  <a:schemeClr val="tx1">
                    <a:lumMod val="50000"/>
                    <a:lumOff val="50000"/>
                  </a:schemeClr>
                </a:solidFill>
                <a:latin typeface="Pluto Sans Regular"/>
                <a:ea typeface="+mn-ea"/>
                <a:cs typeface="Pluto Sans Regular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266699" y="962251"/>
            <a:ext cx="11087100" cy="5046663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Pluto Sans Regular" panose="02000000000000000000" pitchFamily="50" charset="0"/>
              </a:defRPr>
            </a:lvl1pPr>
            <a:lvl2pPr>
              <a:defRPr sz="1800">
                <a:latin typeface="Pluto Sans Regular" panose="02000000000000000000" pitchFamily="50" charset="0"/>
              </a:defRPr>
            </a:lvl2pPr>
            <a:lvl3pPr>
              <a:defRPr sz="1600">
                <a:latin typeface="Pluto Sans Regular" panose="02000000000000000000" pitchFamily="50" charset="0"/>
              </a:defRPr>
            </a:lvl3pPr>
            <a:lvl4pPr>
              <a:defRPr sz="1400">
                <a:latin typeface="Pluto Sans Regular" panose="02000000000000000000" pitchFamily="50" charset="0"/>
              </a:defRPr>
            </a:lvl4pPr>
            <a:lvl5pPr>
              <a:defRPr sz="1400">
                <a:latin typeface="Pluto Sans Regular" panose="02000000000000000000" pitchFamily="50" charset="0"/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378574" y="135872"/>
            <a:ext cx="540000" cy="540000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lang="en-US">
              <a:ea typeface="Fira Sans Extra Condensed"/>
              <a:cs typeface="Fira Sans Extra Condensed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474683" y="259222"/>
            <a:ext cx="347781" cy="319491"/>
            <a:chOff x="3605212" y="1443037"/>
            <a:chExt cx="5726508" cy="4565877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605212" y="1443037"/>
              <a:ext cx="5726508" cy="4565877"/>
            </a:xfrm>
            <a:prstGeom prst="rect">
              <a:avLst/>
            </a:prstGeom>
          </p:spPr>
        </p:pic>
        <p:pic>
          <p:nvPicPr>
            <p:cNvPr id="8194" name="Picture 2" descr="https://icons555.com/images/icons-green/image_icon_flame_pic_512x512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2374" y="3730170"/>
              <a:ext cx="1383573" cy="1383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87258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AH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28600" y="105067"/>
            <a:ext cx="2734887" cy="612529"/>
          </a:xfrm>
          <a:prstGeom prst="rect">
            <a:avLst/>
          </a:prstGeom>
          <a:solidFill>
            <a:srgbClr val="79A3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 sz="1600">
              <a:solidFill>
                <a:srgbClr val="FFFFFF"/>
              </a:solidFill>
              <a:ea typeface="Fira Sans Extra Condensed Medium"/>
              <a:cs typeface="Fira Sans Extra Condensed Medium"/>
            </a:endParaRPr>
          </a:p>
        </p:txBody>
      </p:sp>
      <p:sp>
        <p:nvSpPr>
          <p:cNvPr id="4" name="Round Diagonal Corner Rectangle 3"/>
          <p:cNvSpPr/>
          <p:nvPr userDrawn="1"/>
        </p:nvSpPr>
        <p:spPr>
          <a:xfrm>
            <a:off x="2574116" y="105068"/>
            <a:ext cx="881264" cy="61252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solidFill>
                <a:schemeClr val="tx1"/>
              </a:solidFill>
              <a:ea typeface="Fira Sans Extra Condensed"/>
              <a:cs typeface="Fira Sans Extra Condensed"/>
            </a:endParaRP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think-cell Slide" r:id="rId4" imgW="306" imgH="306" progId="TCLayout.ActiveDocument.1">
                  <p:embed/>
                </p:oleObj>
              </mc:Choice>
              <mc:Fallback>
                <p:oleObj name="think-cell Slide" r:id="rId4" imgW="306" imgH="306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228600" y="1130300"/>
            <a:ext cx="11537666" cy="5046663"/>
          </a:xfrm>
          <a:prstGeom prst="rect">
            <a:avLst/>
          </a:prstGeom>
        </p:spPr>
        <p:txBody>
          <a:bodyPr/>
          <a:lstStyle>
            <a:lvl1pPr rtl="0">
              <a:defRPr sz="18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1pPr>
            <a:lvl2pPr rtl="0">
              <a:defRPr sz="16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2pPr>
            <a:lvl3pPr rtl="0">
              <a:defRPr sz="16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3pPr>
            <a:lvl4pPr rtl="0">
              <a:defRPr sz="14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4pPr>
            <a:lvl5pPr rtl="0">
              <a:defRPr sz="1400">
                <a:solidFill>
                  <a:schemeClr val="bg2">
                    <a:lumMod val="50000"/>
                  </a:schemeClr>
                </a:solidFill>
                <a:latin typeface="Pluto Sans Regular" panose="02000000000000000000" pitchFamily="50" charset="0"/>
              </a:defRPr>
            </a:lvl5pPr>
          </a:lstStyle>
          <a:p>
            <a:pPr lvl="0"/>
            <a:r>
              <a:rPr lang="en-GB" err="1"/>
              <a:t>Modifica</a:t>
            </a:r>
            <a:r>
              <a:rPr lang="en-GB"/>
              <a:t> </a:t>
            </a:r>
            <a:r>
              <a:rPr lang="en-GB" err="1"/>
              <a:t>gli</a:t>
            </a:r>
            <a:r>
              <a:rPr lang="en-GB"/>
              <a:t> </a:t>
            </a:r>
            <a:r>
              <a:rPr lang="en-GB" err="1"/>
              <a:t>stili</a:t>
            </a:r>
            <a:r>
              <a:rPr lang="en-GB"/>
              <a:t> del </a:t>
            </a:r>
            <a:r>
              <a:rPr lang="en-GB" err="1"/>
              <a:t>testo</a:t>
            </a:r>
            <a:r>
              <a:rPr lang="en-GB"/>
              <a:t> </a:t>
            </a:r>
            <a:r>
              <a:rPr lang="en-GB" err="1"/>
              <a:t>dello</a:t>
            </a:r>
            <a:r>
              <a:rPr lang="en-GB"/>
              <a:t> schema</a:t>
            </a:r>
          </a:p>
          <a:p>
            <a:pPr lvl="1"/>
            <a:r>
              <a:rPr lang="en-GB"/>
              <a:t>Secondo </a:t>
            </a:r>
            <a:r>
              <a:rPr lang="en-GB" err="1"/>
              <a:t>livello</a:t>
            </a:r>
            <a:endParaRPr lang="en-GB"/>
          </a:p>
          <a:p>
            <a:pPr lvl="2"/>
            <a:r>
              <a:rPr lang="en-GB" err="1"/>
              <a:t>Terzo</a:t>
            </a:r>
            <a:r>
              <a:rPr lang="en-GB"/>
              <a:t> </a:t>
            </a:r>
            <a:r>
              <a:rPr lang="en-GB" err="1"/>
              <a:t>livello</a:t>
            </a:r>
            <a:endParaRPr lang="en-GB"/>
          </a:p>
          <a:p>
            <a:pPr lvl="3"/>
            <a:r>
              <a:rPr lang="en-GB"/>
              <a:t>Quarto </a:t>
            </a:r>
            <a:r>
              <a:rPr lang="en-GB" err="1"/>
              <a:t>livello</a:t>
            </a:r>
            <a:endParaRPr lang="en-GB"/>
          </a:p>
          <a:p>
            <a:pPr lvl="4"/>
            <a:r>
              <a:rPr lang="en-GB"/>
              <a:t>Quinto </a:t>
            </a:r>
            <a:r>
              <a:rPr lang="en-GB" err="1"/>
              <a:t>livello</a:t>
            </a: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324005" y="135872"/>
            <a:ext cx="540000" cy="540000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ea typeface="Fira Sans Extra Condensed"/>
              <a:cs typeface="Fira Sans Extra Condensed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815898" y="132821"/>
            <a:ext cx="1811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Gas Absorption</a:t>
            </a:r>
            <a:b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</a:br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Heat Hump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425734" y="271964"/>
            <a:ext cx="347781" cy="319491"/>
            <a:chOff x="3605212" y="1443037"/>
            <a:chExt cx="5726508" cy="4565877"/>
          </a:xfrm>
        </p:grpSpPr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605212" y="1443037"/>
              <a:ext cx="5726508" cy="4565877"/>
            </a:xfrm>
            <a:prstGeom prst="rect">
              <a:avLst/>
            </a:prstGeom>
          </p:spPr>
        </p:pic>
        <p:pic>
          <p:nvPicPr>
            <p:cNvPr id="12" name="Picture 2" descr="https://icons555.com/images/icons-green/image_icon_flame_pic_512x512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2374" y="3730170"/>
              <a:ext cx="1383573" cy="1383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B52E9-4D1A-4158-A3CB-C6F0E030966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30APR2021 UPDATE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155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3DC8C-35F1-49BB-A77B-3798B9BD9E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217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4579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909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ggetto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ggetto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1107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7995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165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9683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580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5259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834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911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849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21.xml"/><Relationship Id="rId7" Type="http://schemas.openxmlformats.org/officeDocument/2006/relationships/tags" Target="../tags/tag2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vmlDrawing" Target="../drawings/vmlDrawing2.vml"/><Relationship Id="rId11" Type="http://schemas.openxmlformats.org/officeDocument/2006/relationships/image" Target="../media/image2.png"/><Relationship Id="rId5" Type="http://schemas.openxmlformats.org/officeDocument/2006/relationships/theme" Target="../theme/theme2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22.xml"/><Relationship Id="rId9" Type="http://schemas.openxmlformats.org/officeDocument/2006/relationships/oleObject" Target="../embeddings/oleObject2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F0C34-BCB9-4A9A-8A58-6B86C0158E8A}" type="datetimeFigureOut">
              <a:rPr lang="it-IT" smtClean="0"/>
              <a:t>29/11/2022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45A76-98CA-41EF-85F6-F388786DDF8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793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72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44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890546"/>
            <a:ext cx="10515600" cy="5286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016ED-58B5-460A-A2EC-A5534EEB0772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30APR2021 UPDATE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AA7F2-05D9-4F22-8C1C-73D7C0B91C7D}" type="slidenum">
              <a:rPr lang="en-US" smtClean="0"/>
              <a:t>‹N›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F24607-EE02-4A81-B266-650B0551FAF9}"/>
              </a:ext>
            </a:extLst>
          </p:cNvPr>
          <p:cNvSpPr/>
          <p:nvPr userDrawn="1"/>
        </p:nvSpPr>
        <p:spPr>
          <a:xfrm>
            <a:off x="1428145" y="132821"/>
            <a:ext cx="1238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Gas sorption</a:t>
            </a:r>
            <a:b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</a:br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Heat Hump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2C4086-6332-4905-9EA1-F68ABDF4276D}"/>
              </a:ext>
            </a:extLst>
          </p:cNvPr>
          <p:cNvSpPr/>
          <p:nvPr userDrawn="1"/>
        </p:nvSpPr>
        <p:spPr>
          <a:xfrm>
            <a:off x="840847" y="105067"/>
            <a:ext cx="2734887" cy="612529"/>
          </a:xfrm>
          <a:prstGeom prst="rect">
            <a:avLst/>
          </a:prstGeom>
          <a:solidFill>
            <a:srgbClr val="79A3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 sz="1600">
              <a:solidFill>
                <a:srgbClr val="FFFFFF"/>
              </a:solidFill>
              <a:ea typeface="Fira Sans Extra Condensed Medium"/>
              <a:cs typeface="Fira Sans Extra Condensed Medium"/>
            </a:endParaRPr>
          </a:p>
        </p:txBody>
      </p:sp>
      <p:sp>
        <p:nvSpPr>
          <p:cNvPr id="16" name="Round Diagonal Corner Rectangle 3">
            <a:extLst>
              <a:ext uri="{FF2B5EF4-FFF2-40B4-BE49-F238E27FC236}">
                <a16:creationId xmlns:a16="http://schemas.microsoft.com/office/drawing/2014/main" id="{39C6E6F5-3E27-49DC-B902-53169E9D637D}"/>
              </a:ext>
            </a:extLst>
          </p:cNvPr>
          <p:cNvSpPr/>
          <p:nvPr userDrawn="1"/>
        </p:nvSpPr>
        <p:spPr>
          <a:xfrm>
            <a:off x="3186363" y="105068"/>
            <a:ext cx="5574323" cy="61252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solidFill>
                <a:schemeClr val="tx1"/>
              </a:solidFill>
              <a:ea typeface="Fira Sans Extra Condensed"/>
              <a:cs typeface="Fira Sans Extra Condensed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FD3B225-0115-4A4C-9794-CA675C4192F6}"/>
              </a:ext>
            </a:extLst>
          </p:cNvPr>
          <p:cNvSpPr/>
          <p:nvPr userDrawn="1"/>
        </p:nvSpPr>
        <p:spPr>
          <a:xfrm>
            <a:off x="936252" y="135872"/>
            <a:ext cx="540000" cy="540000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/>
            <a:endParaRPr lang="en-GB">
              <a:ea typeface="Fira Sans Extra Condensed"/>
              <a:cs typeface="Fira Sans Extra Condensed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F10868-B2C6-4781-9B87-39D0BD6154BC}"/>
              </a:ext>
            </a:extLst>
          </p:cNvPr>
          <p:cNvSpPr/>
          <p:nvPr userDrawn="1"/>
        </p:nvSpPr>
        <p:spPr>
          <a:xfrm>
            <a:off x="1428145" y="132821"/>
            <a:ext cx="1811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Gas Absorption</a:t>
            </a:r>
            <a:b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</a:br>
            <a:r>
              <a:rPr lang="en-GB" sz="1600">
                <a:solidFill>
                  <a:schemeClr val="bg1"/>
                </a:solidFill>
                <a:latin typeface="Pluto Sans Regular" panose="02000000000000000000" pitchFamily="50" charset="0"/>
                <a:cs typeface="Pluto Sans Regular"/>
              </a:rPr>
              <a:t>Heat Hump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A2628AC-1F6C-4E8D-A49E-E2A8B4B7CAEF}"/>
              </a:ext>
            </a:extLst>
          </p:cNvPr>
          <p:cNvGrpSpPr/>
          <p:nvPr userDrawn="1"/>
        </p:nvGrpSpPr>
        <p:grpSpPr>
          <a:xfrm>
            <a:off x="1037981" y="271964"/>
            <a:ext cx="347781" cy="319491"/>
            <a:chOff x="3605212" y="1443037"/>
            <a:chExt cx="5726508" cy="456587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39ABB40-4965-4F2B-89DC-5104D26AA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3605212" y="1443037"/>
              <a:ext cx="5726508" cy="4565877"/>
            </a:xfrm>
            <a:prstGeom prst="rect">
              <a:avLst/>
            </a:prstGeom>
          </p:spPr>
        </p:pic>
        <p:pic>
          <p:nvPicPr>
            <p:cNvPr id="22" name="Picture 2" descr="https://icons555.com/images/icons-green/image_icon_flame_pic_512x512.png">
              <a:extLst>
                <a:ext uri="{FF2B5EF4-FFF2-40B4-BE49-F238E27FC236}">
                  <a16:creationId xmlns:a16="http://schemas.microsoft.com/office/drawing/2014/main" id="{AA878C28-B607-4A67-84AB-2F2D33F10D4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2374" y="3730170"/>
              <a:ext cx="1383573" cy="1383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551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0" r:id="rId2"/>
    <p:sldLayoutId id="2147483671" r:id="rId3"/>
    <p:sldLayoutId id="214748367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4.jpeg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3.emf"/><Relationship Id="rId11" Type="http://schemas.openxmlformats.org/officeDocument/2006/relationships/image" Target="../media/image48.png"/><Relationship Id="rId5" Type="http://schemas.openxmlformats.org/officeDocument/2006/relationships/image" Target="../media/image21.emf"/><Relationship Id="rId10" Type="http://schemas.openxmlformats.org/officeDocument/2006/relationships/image" Target="../media/image47.jpeg"/><Relationship Id="rId4" Type="http://schemas.openxmlformats.org/officeDocument/2006/relationships/oleObject" Target="../embeddings/oleObject6.bin"/><Relationship Id="rId9" Type="http://schemas.openxmlformats.org/officeDocument/2006/relationships/image" Target="../media/image4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hyperlink" Target="https://www.ehpa.org/publications/report-thermally-driven-heat-pump-technology/" TargetMode="External"/><Relationship Id="rId2" Type="http://schemas.openxmlformats.org/officeDocument/2006/relationships/hyperlink" Target="http://www.theheatingsolution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tags" Target="../tags/tag6.xml"/><Relationship Id="rId16" Type="http://schemas.openxmlformats.org/officeDocument/2006/relationships/image" Target="../media/image31.png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emf"/><Relationship Id="rId11" Type="http://schemas.openxmlformats.org/officeDocument/2006/relationships/image" Target="../media/image26.png"/><Relationship Id="rId5" Type="http://schemas.openxmlformats.org/officeDocument/2006/relationships/oleObject" Target="../embeddings/oleObject4.bin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8.xml"/><Relationship Id="rId7" Type="http://schemas.openxmlformats.org/officeDocument/2006/relationships/image" Target="../media/image21.emf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8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78960A01-1256-884E-9DC3-911E023182BD}"/>
              </a:ext>
            </a:extLst>
          </p:cNvPr>
          <p:cNvSpPr/>
          <p:nvPr/>
        </p:nvSpPr>
        <p:spPr>
          <a:xfrm>
            <a:off x="161" y="90"/>
            <a:ext cx="12191481" cy="6857820"/>
          </a:xfrm>
          <a:prstGeom prst="rect">
            <a:avLst/>
          </a:prstGeom>
          <a:solidFill>
            <a:srgbClr val="C1022D"/>
          </a:solidFill>
          <a:ln>
            <a:solidFill>
              <a:srgbClr val="C10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94"/>
          </a:p>
        </p:txBody>
      </p:sp>
      <p:pic>
        <p:nvPicPr>
          <p:cNvPr id="4" name="Immagine 3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33592" b="31277"/>
          <a:stretch/>
        </p:blipFill>
        <p:spPr>
          <a:xfrm>
            <a:off x="150656" y="165686"/>
            <a:ext cx="11890488" cy="6526628"/>
          </a:xfrm>
          <a:prstGeom prst="rect">
            <a:avLst/>
          </a:prstGeom>
        </p:spPr>
      </p:pic>
      <p:sp>
        <p:nvSpPr>
          <p:cNvPr id="5" name="Titolo 2"/>
          <p:cNvSpPr txBox="1">
            <a:spLocks/>
          </p:cNvSpPr>
          <p:nvPr/>
        </p:nvSpPr>
        <p:spPr>
          <a:xfrm>
            <a:off x="589759" y="3006177"/>
            <a:ext cx="10858340" cy="1218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rgbClr val="C1022D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it-IT" sz="4400" b="1" dirty="0" smtClean="0">
                <a:solidFill>
                  <a:schemeClr val="bg1"/>
                </a:solidFill>
                <a:latin typeface="Proxima Nova"/>
              </a:rPr>
              <a:t>Thermally Driven Heat Pumps</a:t>
            </a:r>
            <a:endParaRPr lang="it-IT" sz="4400" b="1" dirty="0">
              <a:solidFill>
                <a:schemeClr val="bg1"/>
              </a:solidFill>
              <a:latin typeface="Proxima Nova"/>
            </a:endParaRPr>
          </a:p>
          <a:p>
            <a:pPr algn="r"/>
            <a:r>
              <a:rPr lang="it-IT" sz="4400" dirty="0">
                <a:solidFill>
                  <a:schemeClr val="bg1"/>
                </a:solidFill>
                <a:latin typeface="Proxima Nova"/>
              </a:rPr>
              <a:t>La soluzione per il retrofit sostenibile</a:t>
            </a:r>
          </a:p>
        </p:txBody>
      </p:sp>
      <p:sp>
        <p:nvSpPr>
          <p:cNvPr id="7" name="Segnaposto contenuto 3"/>
          <p:cNvSpPr txBox="1">
            <a:spLocks/>
          </p:cNvSpPr>
          <p:nvPr/>
        </p:nvSpPr>
        <p:spPr>
          <a:xfrm>
            <a:off x="819514" y="4685366"/>
            <a:ext cx="10628585" cy="20360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endParaRPr lang="it-IT" sz="1200" dirty="0" smtClean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436414" y="4826205"/>
            <a:ext cx="308693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dirty="0">
                <a:solidFill>
                  <a:schemeClr val="bg1"/>
                </a:solidFill>
              </a:rPr>
              <a:t>1 Dicembre 2022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@ Regione Lombardia </a:t>
            </a:r>
            <a:r>
              <a:rPr lang="it-IT" dirty="0" smtClean="0">
                <a:solidFill>
                  <a:schemeClr val="bg1"/>
                </a:solidFill>
              </a:rPr>
              <a:t>- </a:t>
            </a:r>
            <a:r>
              <a:rPr lang="it-IT" dirty="0">
                <a:solidFill>
                  <a:schemeClr val="bg1"/>
                </a:solidFill>
              </a:rPr>
              <a:t>Milano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Luigi Tischer</a:t>
            </a:r>
          </a:p>
          <a:p>
            <a:pPr algn="r"/>
            <a:r>
              <a:rPr lang="it-IT" dirty="0">
                <a:solidFill>
                  <a:schemeClr val="bg1"/>
                </a:solidFill>
              </a:rPr>
              <a:t>R&amp;D Senior </a:t>
            </a:r>
            <a:r>
              <a:rPr lang="it-IT" dirty="0" err="1" smtClean="0">
                <a:solidFill>
                  <a:schemeClr val="bg1"/>
                </a:solidFill>
              </a:rPr>
              <a:t>Director</a:t>
            </a:r>
            <a:endParaRPr lang="it-IT" dirty="0" smtClean="0">
              <a:solidFill>
                <a:schemeClr val="bg1"/>
              </a:solidFill>
            </a:endParaRPr>
          </a:p>
          <a:p>
            <a:pPr algn="r"/>
            <a:r>
              <a:rPr lang="it-IT" dirty="0" smtClean="0">
                <a:solidFill>
                  <a:schemeClr val="bg1"/>
                </a:solidFill>
              </a:rPr>
              <a:t>Ariston </a:t>
            </a:r>
            <a:r>
              <a:rPr lang="it-IT" dirty="0">
                <a:solidFill>
                  <a:schemeClr val="bg1"/>
                </a:solidFill>
              </a:rPr>
              <a:t>Group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303" y="367343"/>
            <a:ext cx="2326796" cy="60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25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01"/>
          <a:stretch/>
        </p:blipFill>
        <p:spPr>
          <a:xfrm>
            <a:off x="6756608" y="1869957"/>
            <a:ext cx="2669708" cy="28561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8056" y="105067"/>
            <a:ext cx="9002494" cy="612529"/>
          </a:xfrm>
        </p:spPr>
        <p:txBody>
          <a:bodyPr>
            <a:noAutofit/>
          </a:bodyPr>
          <a:lstStyle/>
          <a:p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Lombhe@t: </a:t>
            </a:r>
            <a:r>
              <a:rPr lang="en-US" sz="2700" dirty="0" err="1" smtClean="0">
                <a:solidFill>
                  <a:schemeClr val="bg2">
                    <a:lumMod val="50000"/>
                  </a:schemeClr>
                </a:solidFill>
              </a:rPr>
              <a:t>Ricerca</a:t>
            </a:r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 per </a:t>
            </a:r>
            <a:r>
              <a:rPr lang="en-US" sz="2700" dirty="0" err="1" smtClean="0">
                <a:solidFill>
                  <a:schemeClr val="bg2">
                    <a:lumMod val="50000"/>
                  </a:schemeClr>
                </a:solidFill>
              </a:rPr>
              <a:t>consentire</a:t>
            </a:r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700" dirty="0" err="1" smtClean="0">
                <a:solidFill>
                  <a:schemeClr val="bg2">
                    <a:lumMod val="50000"/>
                  </a:schemeClr>
                </a:solidFill>
              </a:rPr>
              <a:t>prodotti</a:t>
            </a:r>
            <a:r>
              <a:rPr lang="en-US" sz="27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700" dirty="0" err="1" smtClean="0">
                <a:solidFill>
                  <a:schemeClr val="bg2">
                    <a:lumMod val="50000"/>
                  </a:schemeClr>
                </a:solidFill>
              </a:rPr>
              <a:t>reali</a:t>
            </a:r>
            <a:endParaRPr lang="en-US" sz="27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7577" y="5338385"/>
            <a:ext cx="2909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 defTabSz="685867">
              <a:defRPr sz="1400">
                <a:solidFill>
                  <a:schemeClr val="bg2">
                    <a:lumMod val="50000"/>
                  </a:schemeClr>
                </a:solidFill>
                <a:latin typeface="Pluto Sans Regular"/>
                <a:cs typeface="Pluto Sans Regular"/>
              </a:defRPr>
            </a:lvl1pPr>
          </a:lstStyle>
          <a:p>
            <a:r>
              <a:rPr lang="en-US" dirty="0"/>
              <a:t>ELCO THALION (DE, CH)</a:t>
            </a:r>
            <a:br>
              <a:rPr lang="en-US" dirty="0"/>
            </a:br>
            <a:r>
              <a:rPr lang="en-US" dirty="0"/>
              <a:t>ATAG THERMION (NL)</a:t>
            </a:r>
          </a:p>
          <a:p>
            <a:r>
              <a:rPr lang="en-US" dirty="0"/>
              <a:t>15kW </a:t>
            </a:r>
          </a:p>
          <a:p>
            <a:endParaRPr lang="en-US" dirty="0"/>
          </a:p>
        </p:txBody>
      </p:sp>
      <p:pic>
        <p:nvPicPr>
          <p:cNvPr id="9" name="Immagine 3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5791" y="1869956"/>
            <a:ext cx="2323714" cy="30204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25791" y="5338385"/>
            <a:ext cx="2504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67"/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Pluto Sans Regular"/>
                <a:cs typeface="Pluto Sans Regular"/>
              </a:rPr>
              <a:t>ARISTON ELOGOS (IT, FR)</a:t>
            </a:r>
          </a:p>
          <a:p>
            <a:pPr algn="ctr" defTabSz="685867"/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  <a:latin typeface="Pluto Sans Regular"/>
                <a:cs typeface="Pluto Sans Regular"/>
              </a:rPr>
              <a:t>10kW</a:t>
            </a:r>
            <a:endParaRPr lang="en-US" sz="1400" dirty="0">
              <a:solidFill>
                <a:schemeClr val="bg2">
                  <a:lumMod val="50000"/>
                </a:schemeClr>
              </a:solidFill>
              <a:latin typeface="Pluto Sans Regular"/>
              <a:cs typeface="Pluto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01434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744C6873-D223-463E-899C-931DA6DFDC42}"/>
              </a:ext>
            </a:extLst>
          </p:cNvPr>
          <p:cNvSpPr txBox="1">
            <a:spLocks/>
          </p:cNvSpPr>
          <p:nvPr/>
        </p:nvSpPr>
        <p:spPr>
          <a:xfrm>
            <a:off x="3476625" y="1326737"/>
            <a:ext cx="4789398" cy="4284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lang="it-IT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it-IT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2163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lang="it-IT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Vantaggi</a:t>
            </a:r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GB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resi</a:t>
            </a:r>
            <a:r>
              <a:rPr lang="en-GB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GB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disponibili</a:t>
            </a:r>
            <a:r>
              <a:rPr lang="en-GB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:</a:t>
            </a:r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Utilizzo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del Principio “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Pompa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di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Calore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”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Utilizzo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di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Energia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Rinnovabile</a:t>
            </a:r>
            <a:endParaRPr lang="en-US" sz="1800" b="1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Efficienza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energetica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anche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con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radiatori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Potenza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termica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anche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 con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</a:rPr>
              <a:t>radiatori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Ridotti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costi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di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esercizio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(-30-40%)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Affidabilità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(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assenza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di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parti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in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movimento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)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Funzionamento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silenzioso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(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assenza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di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compressore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e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ridotto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flusso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dell’aria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)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Basse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emissioni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(CO2, NOx, PMs, F-GAS)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  <a:p>
            <a:pPr>
              <a:buFont typeface="Calibri" panose="020F0502020204030204" pitchFamily="34" charset="0"/>
              <a:buChar char="−"/>
            </a:pP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Compatibile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con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evoluzione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dei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green gases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(</a:t>
            </a:r>
            <a:r>
              <a:rPr lang="en-US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BioMetano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Cond Light" panose="02000000000000000000" pitchFamily="50" charset="0"/>
                <a:ea typeface="+mj-ea"/>
                <a:cs typeface="+mj-cs"/>
              </a:rPr>
              <a:t>, Bio-GPL, H2 Blend e H2 100%) 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  <a:latin typeface="Pluto Sans Cond Light" panose="02000000000000000000" pitchFamily="50" charset="0"/>
              <a:ea typeface="+mj-ea"/>
              <a:cs typeface="+mj-cs"/>
            </a:endParaRPr>
          </a:p>
        </p:txBody>
      </p:sp>
      <p:pic>
        <p:nvPicPr>
          <p:cNvPr id="4" name="Picture 2" descr="https://upload.wikimedia.org/wikipedia/commons/d/df/Einstein_Refrigerator.png">
            <a:extLst>
              <a:ext uri="{FF2B5EF4-FFF2-40B4-BE49-F238E27FC236}">
                <a16:creationId xmlns:a16="http://schemas.microsoft.com/office/drawing/2014/main" id="{A76DE246-916D-4A63-975F-8F1DE44B2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59" y="1459681"/>
            <a:ext cx="2959932" cy="459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Regular"/>
                <a:cs typeface="Pluto Sans Regular"/>
              </a:rPr>
              <a:t>Lombhe@t</a:t>
            </a:r>
            <a:r>
              <a:rPr lang="it-IT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Regular"/>
                <a:cs typeface="Pluto Sans Regular"/>
              </a:rPr>
              <a:t>: r</a:t>
            </a:r>
            <a:r>
              <a:rPr lang="it-IT" b="0" i="0" u="none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Regular"/>
                <a:cs typeface="Pluto Sans Regular"/>
              </a:rPr>
              <a:t>isultati ottenuti</a:t>
            </a:r>
            <a:endParaRPr lang="it-IT" b="0" i="0" u="none" kern="1200" dirty="0">
              <a:solidFill>
                <a:schemeClr val="tx1">
                  <a:lumMod val="50000"/>
                  <a:lumOff val="50000"/>
                </a:schemeClr>
              </a:solidFill>
              <a:latin typeface="Pluto Sans Regular"/>
              <a:cs typeface="Pluto Sans Regular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3057" y="1459681"/>
            <a:ext cx="3350717" cy="238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2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Object 31" hidden="1">
            <a:extLst>
              <a:ext uri="{FF2B5EF4-FFF2-40B4-BE49-F238E27FC236}">
                <a16:creationId xmlns:a16="http://schemas.microsoft.com/office/drawing/2014/main" id="{D093F283-8829-4F2D-9C74-CE7E7D0F213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32" name="Object 31" hidden="1">
                        <a:extLst>
                          <a:ext uri="{FF2B5EF4-FFF2-40B4-BE49-F238E27FC236}">
                            <a16:creationId xmlns:a16="http://schemas.microsoft.com/office/drawing/2014/main" id="{D093F283-8829-4F2D-9C74-CE7E7D0F2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uppo 8">
            <a:extLst>
              <a:ext uri="{FF2B5EF4-FFF2-40B4-BE49-F238E27FC236}">
                <a16:creationId xmlns:a16="http://schemas.microsoft.com/office/drawing/2014/main" id="{E55F0573-B9F5-4B2D-81A1-BB58E42EF9A6}"/>
              </a:ext>
            </a:extLst>
          </p:cNvPr>
          <p:cNvGrpSpPr/>
          <p:nvPr/>
        </p:nvGrpSpPr>
        <p:grpSpPr>
          <a:xfrm>
            <a:off x="264524" y="1608449"/>
            <a:ext cx="2006844" cy="2204533"/>
            <a:chOff x="660400" y="1717137"/>
            <a:chExt cx="1884018" cy="2109630"/>
          </a:xfrm>
        </p:grpSpPr>
        <p:sp>
          <p:nvSpPr>
            <p:cNvPr id="7" name="Segnaposto testo 5">
              <a:extLst>
                <a:ext uri="{FF2B5EF4-FFF2-40B4-BE49-F238E27FC236}">
                  <a16:creationId xmlns:a16="http://schemas.microsoft.com/office/drawing/2014/main" id="{A466661E-92CA-4E6D-ABDE-EDA0BA0A43EF}"/>
                </a:ext>
              </a:extLst>
            </p:cNvPr>
            <p:cNvSpPr txBox="1">
              <a:spLocks/>
            </p:cNvSpPr>
            <p:nvPr/>
          </p:nvSpPr>
          <p:spPr>
            <a:xfrm>
              <a:off x="660400" y="3508677"/>
              <a:ext cx="1884018" cy="31809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92163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Easy retrofit solution for customers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Rettangolo 10">
              <a:extLst>
                <a:ext uri="{FF2B5EF4-FFF2-40B4-BE49-F238E27FC236}">
                  <a16:creationId xmlns:a16="http://schemas.microsoft.com/office/drawing/2014/main" id="{433DD64F-834B-477C-BC44-07188037EBE2}"/>
                </a:ext>
              </a:extLst>
            </p:cNvPr>
            <p:cNvSpPr/>
            <p:nvPr/>
          </p:nvSpPr>
          <p:spPr>
            <a:xfrm>
              <a:off x="660400" y="1717137"/>
              <a:ext cx="1884018" cy="171186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9" name="Immagine 11">
              <a:extLst>
                <a:ext uri="{FF2B5EF4-FFF2-40B4-BE49-F238E27FC236}">
                  <a16:creationId xmlns:a16="http://schemas.microsoft.com/office/drawing/2014/main" id="{CC16CD44-22B4-459E-8909-CC9ADDBB5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7450" y="2011468"/>
              <a:ext cx="1629917" cy="1123200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</p:grpSp>
      <p:grpSp>
        <p:nvGrpSpPr>
          <p:cNvPr id="10" name="Gruppo 12">
            <a:extLst>
              <a:ext uri="{FF2B5EF4-FFF2-40B4-BE49-F238E27FC236}">
                <a16:creationId xmlns:a16="http://schemas.microsoft.com/office/drawing/2014/main" id="{B6E116D4-2892-4157-BA93-2E9FF36A13D8}"/>
              </a:ext>
            </a:extLst>
          </p:cNvPr>
          <p:cNvGrpSpPr/>
          <p:nvPr/>
        </p:nvGrpSpPr>
        <p:grpSpPr>
          <a:xfrm>
            <a:off x="2590443" y="1608449"/>
            <a:ext cx="2006844" cy="2680314"/>
            <a:chOff x="2852255" y="1717137"/>
            <a:chExt cx="1884018" cy="2564926"/>
          </a:xfrm>
        </p:grpSpPr>
        <p:sp>
          <p:nvSpPr>
            <p:cNvPr id="11" name="Segnaposto testo 5">
              <a:extLst>
                <a:ext uri="{FF2B5EF4-FFF2-40B4-BE49-F238E27FC236}">
                  <a16:creationId xmlns:a16="http://schemas.microsoft.com/office/drawing/2014/main" id="{6C0A5D59-F3DD-4AA5-B03B-B6378FE3A671}"/>
                </a:ext>
              </a:extLst>
            </p:cNvPr>
            <p:cNvSpPr txBox="1">
              <a:spLocks/>
            </p:cNvSpPr>
            <p:nvPr/>
          </p:nvSpPr>
          <p:spPr>
            <a:xfrm>
              <a:off x="2852255" y="3523165"/>
              <a:ext cx="1884018" cy="758898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it-IT"/>
              </a:defPPr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  <a:lvl2pPr marL="609600" indent="-3429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600"/>
              </a:lvl2pPr>
              <a:lvl3pPr marL="792163" indent="-3429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6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9pPr>
            </a:lstStyle>
            <a:p>
              <a:r>
                <a:rPr lang="en-US" dirty="0" smtClean="0"/>
                <a:t>High efficient solution that lowers bills for customers.</a:t>
              </a:r>
            </a:p>
            <a:p>
              <a:r>
                <a:rPr lang="en-US" dirty="0" smtClean="0"/>
                <a:t>Simultaneously low operating costs and low emissions</a:t>
              </a:r>
              <a:endParaRPr lang="en-US" dirty="0"/>
            </a:p>
          </p:txBody>
        </p:sp>
        <p:sp>
          <p:nvSpPr>
            <p:cNvPr id="12" name="Rettangolo 14">
              <a:extLst>
                <a:ext uri="{FF2B5EF4-FFF2-40B4-BE49-F238E27FC236}">
                  <a16:creationId xmlns:a16="http://schemas.microsoft.com/office/drawing/2014/main" id="{1A71D5B5-2BEB-426E-B5C5-FFB9A0FD6F2A}"/>
                </a:ext>
              </a:extLst>
            </p:cNvPr>
            <p:cNvSpPr/>
            <p:nvPr/>
          </p:nvSpPr>
          <p:spPr>
            <a:xfrm>
              <a:off x="2852255" y="1717137"/>
              <a:ext cx="1884018" cy="171186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3" name="Picture 2" descr="Image result for salvadanaio">
              <a:extLst>
                <a:ext uri="{FF2B5EF4-FFF2-40B4-BE49-F238E27FC236}">
                  <a16:creationId xmlns:a16="http://schemas.microsoft.com/office/drawing/2014/main" id="{6EE4EF2B-5209-48FC-B1CB-DDCEC84C43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4672" y="2011468"/>
              <a:ext cx="1719184" cy="1123200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po 16">
            <a:extLst>
              <a:ext uri="{FF2B5EF4-FFF2-40B4-BE49-F238E27FC236}">
                <a16:creationId xmlns:a16="http://schemas.microsoft.com/office/drawing/2014/main" id="{C8FEFE92-06F1-47D1-9023-49ADF06689FE}"/>
              </a:ext>
            </a:extLst>
          </p:cNvPr>
          <p:cNvGrpSpPr/>
          <p:nvPr/>
        </p:nvGrpSpPr>
        <p:grpSpPr>
          <a:xfrm>
            <a:off x="4920092" y="1608449"/>
            <a:ext cx="2001651" cy="2879584"/>
            <a:chOff x="5044110" y="1717137"/>
            <a:chExt cx="1884018" cy="2762769"/>
          </a:xfrm>
        </p:grpSpPr>
        <p:sp>
          <p:nvSpPr>
            <p:cNvPr id="15" name="Segnaposto testo 5">
              <a:extLst>
                <a:ext uri="{FF2B5EF4-FFF2-40B4-BE49-F238E27FC236}">
                  <a16:creationId xmlns:a16="http://schemas.microsoft.com/office/drawing/2014/main" id="{C75AE286-A031-419D-8637-D7A790D53B8B}"/>
                </a:ext>
              </a:extLst>
            </p:cNvPr>
            <p:cNvSpPr txBox="1">
              <a:spLocks/>
            </p:cNvSpPr>
            <p:nvPr/>
          </p:nvSpPr>
          <p:spPr>
            <a:xfrm>
              <a:off x="5108301" y="3523163"/>
              <a:ext cx="1651000" cy="95674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92163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Use of renewable </a:t>
              </a:r>
              <a: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energy while reducing gas consumption and dependency.</a:t>
              </a:r>
              <a:b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Enabling green hydrogen potential </a:t>
              </a:r>
            </a:p>
          </p:txBody>
        </p:sp>
        <p:sp>
          <p:nvSpPr>
            <p:cNvPr id="16" name="Rettangolo 22">
              <a:extLst>
                <a:ext uri="{FF2B5EF4-FFF2-40B4-BE49-F238E27FC236}">
                  <a16:creationId xmlns:a16="http://schemas.microsoft.com/office/drawing/2014/main" id="{21E8FBC7-206E-4E65-BA22-028BB9A1A7F8}"/>
                </a:ext>
              </a:extLst>
            </p:cNvPr>
            <p:cNvSpPr/>
            <p:nvPr/>
          </p:nvSpPr>
          <p:spPr>
            <a:xfrm>
              <a:off x="5044110" y="1717137"/>
              <a:ext cx="1884018" cy="171186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17" name="Picture 4" descr="Image result for energia rinnovabile">
              <a:extLst>
                <a:ext uri="{FF2B5EF4-FFF2-40B4-BE49-F238E27FC236}">
                  <a16:creationId xmlns:a16="http://schemas.microsoft.com/office/drawing/2014/main" id="{667FACF4-B2AD-4D0F-AECC-6D234494D8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6558" y="2044536"/>
              <a:ext cx="1597440" cy="1123200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uppo 24">
            <a:extLst>
              <a:ext uri="{FF2B5EF4-FFF2-40B4-BE49-F238E27FC236}">
                <a16:creationId xmlns:a16="http://schemas.microsoft.com/office/drawing/2014/main" id="{FA23F203-DD7F-455F-9BD0-0103D8EE1425}"/>
              </a:ext>
            </a:extLst>
          </p:cNvPr>
          <p:cNvGrpSpPr/>
          <p:nvPr/>
        </p:nvGrpSpPr>
        <p:grpSpPr>
          <a:xfrm>
            <a:off x="7229553" y="1608449"/>
            <a:ext cx="2001651" cy="2357651"/>
            <a:chOff x="7235965" y="1717137"/>
            <a:chExt cx="1884018" cy="2262004"/>
          </a:xfrm>
        </p:grpSpPr>
        <p:sp>
          <p:nvSpPr>
            <p:cNvPr id="19" name="Segnaposto testo 5">
              <a:extLst>
                <a:ext uri="{FF2B5EF4-FFF2-40B4-BE49-F238E27FC236}">
                  <a16:creationId xmlns:a16="http://schemas.microsoft.com/office/drawing/2014/main" id="{6453DF2F-1C45-4DD0-A2EB-EECE99BBBF73}"/>
                </a:ext>
              </a:extLst>
            </p:cNvPr>
            <p:cNvSpPr txBox="1">
              <a:spLocks/>
            </p:cNvSpPr>
            <p:nvPr/>
          </p:nvSpPr>
          <p:spPr>
            <a:xfrm>
              <a:off x="7235965" y="3500771"/>
              <a:ext cx="1884018" cy="47837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>
              <a:defPPr>
                <a:defRPr lang="it-IT"/>
              </a:defPPr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  <a:lvl2pPr marL="609600" indent="-3429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600"/>
              </a:lvl2pPr>
              <a:lvl3pPr marL="792163" indent="-3429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6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</a:lvl9pPr>
            </a:lstStyle>
            <a:p>
              <a:r>
                <a:rPr lang="en-US" dirty="0" smtClean="0"/>
                <a:t>TDHPs on hydrogen maximize the efficient use of gas grid to heat more buildings</a:t>
              </a:r>
              <a:endParaRPr lang="en-US" dirty="0"/>
            </a:p>
          </p:txBody>
        </p:sp>
        <p:sp>
          <p:nvSpPr>
            <p:cNvPr id="20" name="Rettangolo 26">
              <a:extLst>
                <a:ext uri="{FF2B5EF4-FFF2-40B4-BE49-F238E27FC236}">
                  <a16:creationId xmlns:a16="http://schemas.microsoft.com/office/drawing/2014/main" id="{A5FDE33D-CA33-4B1F-B5CE-3846385C99F9}"/>
                </a:ext>
              </a:extLst>
            </p:cNvPr>
            <p:cNvSpPr/>
            <p:nvPr/>
          </p:nvSpPr>
          <p:spPr>
            <a:xfrm>
              <a:off x="7235965" y="1717137"/>
              <a:ext cx="1884018" cy="171186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1" name="Immagine 27">
              <a:extLst>
                <a:ext uri="{FF2B5EF4-FFF2-40B4-BE49-F238E27FC236}">
                  <a16:creationId xmlns:a16="http://schemas.microsoft.com/office/drawing/2014/main" id="{C9F8575E-2506-4A57-BA16-96729C063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417977" y="2044536"/>
              <a:ext cx="1629918" cy="1123200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</p:grpSp>
      <p:grpSp>
        <p:nvGrpSpPr>
          <p:cNvPr id="22" name="Gruppo 28">
            <a:extLst>
              <a:ext uri="{FF2B5EF4-FFF2-40B4-BE49-F238E27FC236}">
                <a16:creationId xmlns:a16="http://schemas.microsoft.com/office/drawing/2014/main" id="{076FDA35-2E18-468A-AB31-09497B21242E}"/>
              </a:ext>
            </a:extLst>
          </p:cNvPr>
          <p:cNvGrpSpPr/>
          <p:nvPr/>
        </p:nvGrpSpPr>
        <p:grpSpPr>
          <a:xfrm>
            <a:off x="9164566" y="1608449"/>
            <a:ext cx="2825932" cy="2227024"/>
            <a:chOff x="9208335" y="1717137"/>
            <a:chExt cx="2666642" cy="2142125"/>
          </a:xfrm>
        </p:grpSpPr>
        <p:sp>
          <p:nvSpPr>
            <p:cNvPr id="23" name="Segnaposto testo 5">
              <a:extLst>
                <a:ext uri="{FF2B5EF4-FFF2-40B4-BE49-F238E27FC236}">
                  <a16:creationId xmlns:a16="http://schemas.microsoft.com/office/drawing/2014/main" id="{16698AF3-1E70-48CB-8E8E-3776D07A2C7F}"/>
                </a:ext>
              </a:extLst>
            </p:cNvPr>
            <p:cNvSpPr txBox="1">
              <a:spLocks/>
            </p:cNvSpPr>
            <p:nvPr/>
          </p:nvSpPr>
          <p:spPr>
            <a:xfrm>
              <a:off x="9208335" y="3539535"/>
              <a:ext cx="2666642" cy="319727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92163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lang="it-IT" sz="1600" kern="1200" dirty="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Suitable for existing </a:t>
              </a:r>
              <a: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“Gas  </a:t>
              </a:r>
              <a:b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1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Service” organizations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Rettangolo 30">
              <a:extLst>
                <a:ext uri="{FF2B5EF4-FFF2-40B4-BE49-F238E27FC236}">
                  <a16:creationId xmlns:a16="http://schemas.microsoft.com/office/drawing/2014/main" id="{0FD551CE-CD88-424F-A38E-4531209337EB}"/>
                </a:ext>
              </a:extLst>
            </p:cNvPr>
            <p:cNvSpPr/>
            <p:nvPr/>
          </p:nvSpPr>
          <p:spPr>
            <a:xfrm>
              <a:off x="9599647" y="1717137"/>
              <a:ext cx="1884018" cy="171186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5" name="Picture 6" descr="Image result for service ariston">
              <a:extLst>
                <a:ext uri="{FF2B5EF4-FFF2-40B4-BE49-F238E27FC236}">
                  <a16:creationId xmlns:a16="http://schemas.microsoft.com/office/drawing/2014/main" id="{EECED688-AD14-45E2-94FC-A46CA5DE41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0469" y="1914266"/>
              <a:ext cx="1162377" cy="1383308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3018056" y="105067"/>
            <a:ext cx="8888194" cy="61252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it-IT" sz="2800" dirty="0" smtClean="0"/>
              <a:t>Lombhe@t: </a:t>
            </a:r>
            <a:br>
              <a:rPr lang="it-IT" sz="2800" dirty="0" smtClean="0"/>
            </a:br>
            <a:r>
              <a:rPr lang="it-IT" sz="2800" dirty="0" smtClean="0"/>
              <a:t>innovazione tecnologica per la </a:t>
            </a:r>
            <a:r>
              <a:rPr lang="it-IT" sz="2800" dirty="0" err="1" smtClean="0"/>
              <a:t>decarbonizzazione</a:t>
            </a:r>
            <a:endParaRPr lang="it-IT" sz="28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11"/>
          <a:srcRect b="6140"/>
          <a:stretch/>
        </p:blipFill>
        <p:spPr>
          <a:xfrm>
            <a:off x="9164566" y="4488033"/>
            <a:ext cx="2076450" cy="206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9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8056" y="175403"/>
            <a:ext cx="8335744" cy="612529"/>
          </a:xfrm>
        </p:spPr>
        <p:txBody>
          <a:bodyPr>
            <a:normAutofit fontScale="90000"/>
          </a:bodyPr>
          <a:lstStyle/>
          <a:p>
            <a:r>
              <a:rPr lang="it-IT" sz="4400" b="0" i="0" u="none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luto Sans Regular"/>
                <a:ea typeface="+mn-ea"/>
                <a:cs typeface="Pluto Sans Regular"/>
              </a:rPr>
              <a:t>Grazie</a:t>
            </a:r>
            <a:endParaRPr lang="it-IT" sz="4400" b="0" i="0" u="none" kern="1200" dirty="0">
              <a:solidFill>
                <a:schemeClr val="tx1">
                  <a:lumMod val="50000"/>
                  <a:lumOff val="50000"/>
                </a:schemeClr>
              </a:solidFill>
              <a:latin typeface="Pluto Sans Regular"/>
              <a:ea typeface="+mn-ea"/>
              <a:cs typeface="Pluto Sans Regular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500355" y="3614900"/>
            <a:ext cx="5035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67"/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Pluto Sans Regular"/>
                <a:cs typeface="Pluto Sans Regular"/>
                <a:hlinkClick r:id="rId2"/>
              </a:rPr>
              <a:t>www.theheatingsolution.com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Pluto Sans Regular"/>
                <a:cs typeface="Pluto Sans Regular"/>
              </a:rPr>
              <a:t> </a:t>
            </a:r>
            <a:endParaRPr lang="en-US" dirty="0">
              <a:solidFill>
                <a:schemeClr val="bg2">
                  <a:lumMod val="50000"/>
                </a:schemeClr>
              </a:solidFill>
              <a:latin typeface="Pluto Sans Regular"/>
              <a:cs typeface="Pluto Sans Regular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29691" y="1099554"/>
            <a:ext cx="7449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/>
              <a:t>More info </a:t>
            </a:r>
            <a:r>
              <a:rPr lang="it-IT" sz="2400" dirty="0" err="1" smtClean="0"/>
              <a:t>about</a:t>
            </a:r>
            <a:r>
              <a:rPr lang="it-IT" sz="2400" dirty="0" smtClean="0"/>
              <a:t> TDHP </a:t>
            </a:r>
            <a:r>
              <a:rPr lang="it-IT" sz="2400" dirty="0" err="1" smtClean="0"/>
              <a:t>technology</a:t>
            </a:r>
            <a:r>
              <a:rPr lang="it-IT" sz="2400" dirty="0" smtClean="0"/>
              <a:t> and TDHP </a:t>
            </a:r>
            <a:r>
              <a:rPr lang="it-IT" sz="2400" dirty="0" err="1" smtClean="0"/>
              <a:t>products</a:t>
            </a:r>
            <a:r>
              <a:rPr lang="it-IT" sz="2400" dirty="0" smtClean="0"/>
              <a:t> on:  </a:t>
            </a:r>
            <a:endParaRPr lang="en-AU" sz="24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t="8984" r="9639" b="10411"/>
          <a:stretch/>
        </p:blipFill>
        <p:spPr>
          <a:xfrm>
            <a:off x="499815" y="1681582"/>
            <a:ext cx="1890346" cy="189034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3565" y="1631612"/>
            <a:ext cx="7403138" cy="2079179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0109" y="4262210"/>
            <a:ext cx="1364448" cy="192762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1" t="6636" r="6342" b="7549"/>
          <a:stretch/>
        </p:blipFill>
        <p:spPr>
          <a:xfrm>
            <a:off x="430823" y="4220307"/>
            <a:ext cx="2048608" cy="2022231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429691" y="6189836"/>
            <a:ext cx="10077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7"/>
              </a:rPr>
              <a:t>https://www.ehpa.org/publications/report-thermally-driven-heat-pump-technology</a:t>
            </a:r>
            <a:r>
              <a:rPr lang="en-AU" dirty="0" smtClean="0">
                <a:hlinkClick r:id="rId7"/>
              </a:rPr>
              <a:t>/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701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78960A01-1256-884E-9DC3-911E023182BD}"/>
              </a:ext>
            </a:extLst>
          </p:cNvPr>
          <p:cNvSpPr/>
          <p:nvPr/>
        </p:nvSpPr>
        <p:spPr>
          <a:xfrm>
            <a:off x="161" y="90"/>
            <a:ext cx="12191481" cy="6857820"/>
          </a:xfrm>
          <a:prstGeom prst="rect">
            <a:avLst/>
          </a:prstGeom>
          <a:solidFill>
            <a:srgbClr val="C1022D"/>
          </a:solidFill>
          <a:ln>
            <a:solidFill>
              <a:srgbClr val="C102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94"/>
          </a:p>
        </p:txBody>
      </p:sp>
      <p:pic>
        <p:nvPicPr>
          <p:cNvPr id="4" name="Immagine 3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33592" b="31277"/>
          <a:stretch/>
        </p:blipFill>
        <p:spPr>
          <a:xfrm>
            <a:off x="150656" y="165686"/>
            <a:ext cx="11890488" cy="6526628"/>
          </a:xfrm>
          <a:prstGeom prst="rect">
            <a:avLst/>
          </a:prstGeom>
        </p:spPr>
      </p:pic>
      <p:sp>
        <p:nvSpPr>
          <p:cNvPr id="5" name="Titolo 2"/>
          <p:cNvSpPr txBox="1">
            <a:spLocks/>
          </p:cNvSpPr>
          <p:nvPr/>
        </p:nvSpPr>
        <p:spPr>
          <a:xfrm>
            <a:off x="589759" y="3006177"/>
            <a:ext cx="10858340" cy="1218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rgbClr val="C1022D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it-IT" sz="4400" b="1" dirty="0" smtClean="0">
                <a:solidFill>
                  <a:schemeClr val="bg1"/>
                </a:solidFill>
                <a:latin typeface="Proxima Nova"/>
              </a:rPr>
              <a:t>Thermally Driven Heat Pumps</a:t>
            </a:r>
            <a:endParaRPr lang="it-IT" sz="4400" b="1" dirty="0">
              <a:solidFill>
                <a:schemeClr val="bg1"/>
              </a:solidFill>
              <a:latin typeface="Proxima Nova"/>
            </a:endParaRPr>
          </a:p>
          <a:p>
            <a:pPr algn="r"/>
            <a:r>
              <a:rPr lang="it-IT" sz="4400" dirty="0">
                <a:solidFill>
                  <a:schemeClr val="bg1"/>
                </a:solidFill>
                <a:latin typeface="Proxima Nova"/>
              </a:rPr>
              <a:t>La soluzione per il retrofit sostenibile</a:t>
            </a:r>
          </a:p>
        </p:txBody>
      </p:sp>
      <p:sp>
        <p:nvSpPr>
          <p:cNvPr id="7" name="Segnaposto contenuto 3"/>
          <p:cNvSpPr txBox="1">
            <a:spLocks/>
          </p:cNvSpPr>
          <p:nvPr/>
        </p:nvSpPr>
        <p:spPr>
          <a:xfrm>
            <a:off x="819514" y="4685366"/>
            <a:ext cx="10628585" cy="20360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Font typeface="Arial" panose="020B0604020202020204" pitchFamily="34" charset="0"/>
              <a:buNone/>
            </a:pPr>
            <a:endParaRPr lang="it-IT" sz="1200" dirty="0" smtClean="0">
              <a:solidFill>
                <a:schemeClr val="bg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57" y="5225551"/>
            <a:ext cx="7841978" cy="1205971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715" y="373237"/>
            <a:ext cx="2326796" cy="606424"/>
          </a:xfrm>
          <a:prstGeom prst="rect">
            <a:avLst/>
          </a:prstGeom>
        </p:spPr>
      </p:pic>
      <p:pic>
        <p:nvPicPr>
          <p:cNvPr id="13" name="Picture 3" descr="logo RGB tras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657" y="161662"/>
            <a:ext cx="12192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3755" y="412229"/>
            <a:ext cx="1816856" cy="417877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14568" y="1264093"/>
            <a:ext cx="995762" cy="995762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32265" y="1591437"/>
            <a:ext cx="1751490" cy="414161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5196" y="1194571"/>
            <a:ext cx="1543050" cy="1133475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0159" y="5225551"/>
            <a:ext cx="3167411" cy="120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87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it-IT" sz="3600" kern="1200" dirty="0" smtClean="0">
                <a:solidFill>
                  <a:schemeClr val="bg1">
                    <a:lumMod val="65000"/>
                  </a:schemeClr>
                </a:solidFill>
                <a:effectLst/>
                <a:latin typeface="Pluto Sans Regular" panose="02000000000000000000" pitchFamily="50" charset="0"/>
                <a:ea typeface="+mn-ea"/>
                <a:cs typeface="+mn-cs"/>
              </a:rPr>
              <a:t>Transizione Energetica</a:t>
            </a:r>
            <a:endParaRPr lang="it-IT" sz="7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8674" name="Picture 2" descr="text over a background picture of a water bod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291" y="1028375"/>
            <a:ext cx="7671989" cy="535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86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Building Stock and Energy Transition </a:t>
            </a:r>
            <a:br>
              <a:rPr lang="en-AU" dirty="0" smtClean="0"/>
            </a:br>
            <a:r>
              <a:rPr lang="en-AU" sz="2000" dirty="0" smtClean="0"/>
              <a:t>(example of  ITALY @2020)</a:t>
            </a:r>
            <a:endParaRPr lang="en-AU" sz="2000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323800" y="962025"/>
            <a:ext cx="11220499" cy="564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2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14" y="1657211"/>
            <a:ext cx="1970116" cy="2656226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1980392" y="1257129"/>
            <a:ext cx="2028119" cy="254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67">
              <a:defRPr/>
            </a:pPr>
            <a:r>
              <a:rPr lang="en-US" sz="1051">
                <a:solidFill>
                  <a:prstClr val="black"/>
                </a:solidFill>
                <a:latin typeface="Calibri" panose="020F0502020204030204"/>
              </a:rPr>
              <a:t>Number of cities for Climate Zone</a:t>
            </a:r>
          </a:p>
        </p:txBody>
      </p:sp>
      <p:graphicFrame>
        <p:nvGraphicFramePr>
          <p:cNvPr id="26" name="Tabella 25"/>
          <p:cNvGraphicFramePr>
            <a:graphicFrameLocks noGrp="1"/>
          </p:cNvGraphicFramePr>
          <p:nvPr>
            <p:extLst/>
          </p:nvPr>
        </p:nvGraphicFramePr>
        <p:xfrm>
          <a:off x="7722724" y="1478246"/>
          <a:ext cx="2828584" cy="1691082"/>
        </p:xfrm>
        <a:graphic>
          <a:graphicData uri="http://schemas.openxmlformats.org/drawingml/2006/table">
            <a:tbl>
              <a:tblPr/>
              <a:tblGrid>
                <a:gridCol w="1052496">
                  <a:extLst>
                    <a:ext uri="{9D8B030D-6E8A-4147-A177-3AD203B41FA5}">
                      <a16:colId xmlns:a16="http://schemas.microsoft.com/office/drawing/2014/main" val="1038272001"/>
                    </a:ext>
                  </a:extLst>
                </a:gridCol>
                <a:gridCol w="1776088">
                  <a:extLst>
                    <a:ext uri="{9D8B030D-6E8A-4147-A177-3AD203B41FA5}">
                      <a16:colId xmlns:a16="http://schemas.microsoft.com/office/drawing/2014/main" val="3027802924"/>
                    </a:ext>
                  </a:extLst>
                </a:gridCol>
              </a:tblGrid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4852095"/>
                  </a:ext>
                </a:extLst>
              </a:tr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20686"/>
                  </a:ext>
                </a:extLst>
              </a:tr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16792"/>
                  </a:ext>
                </a:extLst>
              </a:tr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187479"/>
                  </a:ext>
                </a:extLst>
              </a:tr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628739"/>
                  </a:ext>
                </a:extLst>
              </a:tr>
              <a:tr h="2818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454809"/>
                  </a:ext>
                </a:extLst>
              </a:tr>
            </a:tbl>
          </a:graphicData>
        </a:graphic>
      </p:graphicFrame>
      <p:sp>
        <p:nvSpPr>
          <p:cNvPr id="27" name="CasellaDiTesto 26"/>
          <p:cNvSpPr txBox="1"/>
          <p:nvPr/>
        </p:nvSpPr>
        <p:spPr>
          <a:xfrm>
            <a:off x="7602695" y="1255239"/>
            <a:ext cx="3047629" cy="2540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67">
              <a:defRPr/>
            </a:pPr>
            <a:r>
              <a:rPr lang="en-US" sz="1051">
                <a:solidFill>
                  <a:prstClr val="black"/>
                </a:solidFill>
                <a:latin typeface="Calibri" panose="020F0502020204030204"/>
              </a:rPr>
              <a:t>Average Project Temperature per Climate Zones [°C]</a:t>
            </a:r>
          </a:p>
        </p:txBody>
      </p:sp>
      <p:pic>
        <p:nvPicPr>
          <p:cNvPr id="28" name="Immagine 27"/>
          <p:cNvPicPr>
            <a:picLocks noChangeAspect="1"/>
          </p:cNvPicPr>
          <p:nvPr/>
        </p:nvPicPr>
        <p:blipFill rotWithShape="1">
          <a:blip r:embed="rId4"/>
          <a:srcRect b="8970"/>
          <a:stretch/>
        </p:blipFill>
        <p:spPr>
          <a:xfrm>
            <a:off x="1144719" y="3711232"/>
            <a:ext cx="3209837" cy="2302482"/>
          </a:xfrm>
          <a:prstGeom prst="rect">
            <a:avLst/>
          </a:prstGeom>
        </p:spPr>
      </p:pic>
      <p:graphicFrame>
        <p:nvGraphicFramePr>
          <p:cNvPr id="31" name="Tabella 30"/>
          <p:cNvGraphicFramePr>
            <a:graphicFrameLocks noGrp="1"/>
          </p:cNvGraphicFramePr>
          <p:nvPr>
            <p:extLst/>
          </p:nvPr>
        </p:nvGraphicFramePr>
        <p:xfrm>
          <a:off x="1410160" y="1480446"/>
          <a:ext cx="2969545" cy="1666320"/>
        </p:xfrm>
        <a:graphic>
          <a:graphicData uri="http://schemas.openxmlformats.org/drawingml/2006/table">
            <a:tbl>
              <a:tblPr/>
              <a:tblGrid>
                <a:gridCol w="1104947">
                  <a:extLst>
                    <a:ext uri="{9D8B030D-6E8A-4147-A177-3AD203B41FA5}">
                      <a16:colId xmlns:a16="http://schemas.microsoft.com/office/drawing/2014/main" val="640873109"/>
                    </a:ext>
                  </a:extLst>
                </a:gridCol>
                <a:gridCol w="1864598">
                  <a:extLst>
                    <a:ext uri="{9D8B030D-6E8A-4147-A177-3AD203B41FA5}">
                      <a16:colId xmlns:a16="http://schemas.microsoft.com/office/drawing/2014/main" val="1199146118"/>
                    </a:ext>
                  </a:extLst>
                </a:gridCol>
              </a:tblGrid>
              <a:tr h="27772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836554"/>
                  </a:ext>
                </a:extLst>
              </a:tr>
              <a:tr h="2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427248"/>
                  </a:ext>
                </a:extLst>
              </a:tr>
              <a:tr h="2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352220"/>
                  </a:ext>
                </a:extLst>
              </a:tr>
              <a:tr h="2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123438"/>
                  </a:ext>
                </a:extLst>
              </a:tr>
              <a:tr h="2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4272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088248"/>
                  </a:ext>
                </a:extLst>
              </a:tr>
              <a:tr h="2777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90901"/>
                  </a:ext>
                </a:extLst>
              </a:tr>
            </a:tbl>
          </a:graphicData>
        </a:graphic>
      </p:graphicFrame>
      <p:sp>
        <p:nvSpPr>
          <p:cNvPr id="32" name="CasellaDiTesto 31"/>
          <p:cNvSpPr txBox="1"/>
          <p:nvPr/>
        </p:nvSpPr>
        <p:spPr>
          <a:xfrm>
            <a:off x="5320987" y="4568518"/>
            <a:ext cx="5054277" cy="7852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685867">
              <a:defRPr/>
            </a:pP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More than </a:t>
            </a:r>
            <a:r>
              <a:rPr lang="en-US" sz="1501" b="1">
                <a:solidFill>
                  <a:prstClr val="black"/>
                </a:solidFill>
                <a:latin typeface="Calibri" panose="020F0502020204030204"/>
              </a:rPr>
              <a:t>66%</a:t>
            </a: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 of Italian cities are in </a:t>
            </a:r>
            <a:r>
              <a:rPr lang="en-US" sz="1501" b="1">
                <a:solidFill>
                  <a:prstClr val="black"/>
                </a:solidFill>
                <a:latin typeface="Calibri" panose="020F0502020204030204"/>
              </a:rPr>
              <a:t>E</a:t>
            </a: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 and </a:t>
            </a:r>
            <a:r>
              <a:rPr lang="en-US" sz="1501" b="1">
                <a:solidFill>
                  <a:prstClr val="black"/>
                </a:solidFill>
                <a:latin typeface="Calibri" panose="020F0502020204030204"/>
              </a:rPr>
              <a:t>F</a:t>
            </a: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 Climate Zone:</a:t>
            </a:r>
          </a:p>
          <a:p>
            <a:pPr marL="214333" indent="-214333" defTabSz="685867">
              <a:buFont typeface="Arial" panose="020B0604020202020204" pitchFamily="34" charset="0"/>
              <a:buChar char="•"/>
              <a:defRPr/>
            </a:pP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52,8% in E with an average Temp. project of </a:t>
            </a:r>
            <a:r>
              <a:rPr lang="en-US" sz="1501" b="1">
                <a:solidFill>
                  <a:prstClr val="black"/>
                </a:solidFill>
                <a:latin typeface="Calibri" panose="020F0502020204030204"/>
              </a:rPr>
              <a:t>-6°C</a:t>
            </a:r>
          </a:p>
          <a:p>
            <a:pPr marL="214333" indent="-214333" defTabSz="685867">
              <a:buFont typeface="Arial" panose="020B0604020202020204" pitchFamily="34" charset="0"/>
              <a:buChar char="•"/>
              <a:defRPr/>
            </a:pPr>
            <a:r>
              <a:rPr lang="en-US" sz="1501">
                <a:solidFill>
                  <a:prstClr val="black"/>
                </a:solidFill>
                <a:latin typeface="Calibri" panose="020F0502020204030204"/>
              </a:rPr>
              <a:t>13,3% in F with an average Temp. project of </a:t>
            </a:r>
            <a:r>
              <a:rPr lang="en-US" sz="1501" b="1">
                <a:solidFill>
                  <a:prstClr val="black"/>
                </a:solidFill>
                <a:latin typeface="Calibri" panose="020F0502020204030204"/>
              </a:rPr>
              <a:t>-13°C   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2749637" y="3169324"/>
            <a:ext cx="96000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67">
              <a:defRPr/>
            </a:pPr>
            <a:r>
              <a:rPr lang="en-US" sz="1350" b="1">
                <a:solidFill>
                  <a:prstClr val="black"/>
                </a:solidFill>
                <a:latin typeface="Calibri" panose="020F0502020204030204"/>
              </a:rPr>
              <a:t>Tot.    8088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C3529F4-6B84-43FC-BFAC-098F04641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solidFill>
                  <a:schemeClr val="bg1">
                    <a:lumMod val="65000"/>
                  </a:schemeClr>
                </a:solidFill>
                <a:latin typeface="Pluto Sans Regular" panose="02000000000000000000" pitchFamily="50" charset="0"/>
                <a:cs typeface="+mn-cs"/>
              </a:rPr>
              <a:t>Distribuzione</a:t>
            </a:r>
            <a:r>
              <a:rPr lang="en-US" sz="3600" dirty="0" smtClean="0">
                <a:solidFill>
                  <a:schemeClr val="bg1">
                    <a:lumMod val="65000"/>
                  </a:schemeClr>
                </a:solidFill>
                <a:latin typeface="Pluto Sans Regular" panose="02000000000000000000" pitchFamily="50" charset="0"/>
                <a:cs typeface="+mn-cs"/>
              </a:rPr>
              <a:t> </a:t>
            </a:r>
            <a:r>
              <a:rPr lang="en-US" sz="3600" dirty="0" err="1" smtClean="0">
                <a:solidFill>
                  <a:schemeClr val="bg1">
                    <a:lumMod val="65000"/>
                  </a:schemeClr>
                </a:solidFill>
                <a:latin typeface="Pluto Sans Regular" panose="02000000000000000000" pitchFamily="50" charset="0"/>
                <a:cs typeface="+mn-cs"/>
              </a:rPr>
              <a:t>della</a:t>
            </a:r>
            <a:r>
              <a:rPr lang="en-US" sz="3600" dirty="0" smtClean="0">
                <a:solidFill>
                  <a:schemeClr val="bg1">
                    <a:lumMod val="65000"/>
                  </a:schemeClr>
                </a:solidFill>
                <a:latin typeface="Pluto Sans Regular" panose="02000000000000000000" pitchFamily="50" charset="0"/>
                <a:cs typeface="+mn-cs"/>
              </a:rPr>
              <a:t> </a:t>
            </a:r>
            <a:r>
              <a:rPr lang="en-US" sz="3600" dirty="0" err="1" smtClean="0">
                <a:solidFill>
                  <a:schemeClr val="bg1">
                    <a:lumMod val="65000"/>
                  </a:schemeClr>
                </a:solidFill>
                <a:latin typeface="Pluto Sans Regular" panose="02000000000000000000" pitchFamily="50" charset="0"/>
                <a:cs typeface="+mn-cs"/>
              </a:rPr>
              <a:t>popolazione</a:t>
            </a:r>
            <a:endParaRPr lang="en-US" sz="3600" dirty="0">
              <a:solidFill>
                <a:schemeClr val="bg1">
                  <a:lumMod val="65000"/>
                </a:schemeClr>
              </a:solidFill>
              <a:latin typeface="Pluto Sans Regular" panose="02000000000000000000" pitchFamily="50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18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2800" dirty="0" err="1" smtClean="0"/>
              <a:t>Infrastruttura</a:t>
            </a:r>
            <a:r>
              <a:rPr lang="en-AU" sz="2800" dirty="0" smtClean="0"/>
              <a:t> </a:t>
            </a:r>
            <a:r>
              <a:rPr lang="en-AU" sz="2800" dirty="0" err="1" smtClean="0"/>
              <a:t>energetica</a:t>
            </a:r>
            <a:r>
              <a:rPr lang="en-AU" sz="2800" dirty="0" smtClean="0"/>
              <a:t> </a:t>
            </a: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1800" dirty="0" smtClean="0"/>
              <a:t>(</a:t>
            </a:r>
            <a:r>
              <a:rPr lang="en-AU" sz="1800" dirty="0" err="1" smtClean="0"/>
              <a:t>esempio</a:t>
            </a:r>
            <a:r>
              <a:rPr lang="en-AU" sz="1800" dirty="0" smtClean="0"/>
              <a:t> Italia)</a:t>
            </a:r>
            <a:endParaRPr lang="en-AU" sz="3100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086" y="772858"/>
            <a:ext cx="11076805" cy="608514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8968459" y="6284448"/>
            <a:ext cx="3011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Picture courtesy of SNAM</a:t>
            </a:r>
            <a:endParaRPr lang="en-AU" dirty="0"/>
          </a:p>
        </p:txBody>
      </p:sp>
      <p:grpSp>
        <p:nvGrpSpPr>
          <p:cNvPr id="13" name="Gruppo 12"/>
          <p:cNvGrpSpPr/>
          <p:nvPr/>
        </p:nvGrpSpPr>
        <p:grpSpPr>
          <a:xfrm>
            <a:off x="333375" y="1943100"/>
            <a:ext cx="601980" cy="3343645"/>
            <a:chOff x="114300" y="1943100"/>
            <a:chExt cx="601980" cy="3343645"/>
          </a:xfrm>
        </p:grpSpPr>
        <p:sp>
          <p:nvSpPr>
            <p:cNvPr id="3" name="CasellaDiTesto 2"/>
            <p:cNvSpPr txBox="1"/>
            <p:nvPr/>
          </p:nvSpPr>
          <p:spPr>
            <a:xfrm>
              <a:off x="194568" y="2340338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252276" y="435858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50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194568" y="3692188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00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309984" y="5009746"/>
              <a:ext cx="263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0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194568" y="2987688"/>
              <a:ext cx="4203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150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194568" y="2110622"/>
              <a:ext cx="4213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b="1" dirty="0" smtClean="0">
                  <a:solidFill>
                    <a:schemeClr val="bg1">
                      <a:lumMod val="50000"/>
                    </a:schemeClr>
                  </a:solidFill>
                </a:rPr>
                <a:t>GW</a:t>
              </a:r>
              <a:endParaRPr lang="en-AU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114300" y="1943100"/>
              <a:ext cx="601980" cy="331286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2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2" name="Rettangolo 11"/>
          <p:cNvSpPr/>
          <p:nvPr/>
        </p:nvSpPr>
        <p:spPr>
          <a:xfrm>
            <a:off x="958215" y="2148840"/>
            <a:ext cx="601980" cy="310712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712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27" y="1918252"/>
            <a:ext cx="1991593" cy="302149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581060" y="961814"/>
            <a:ext cx="940774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The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largest heating market 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in Europe is the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retrofit segment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, where low-efficiency heating systems are installed.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Renovating and upgrading 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this building stock to a lower energy consumption profile will be one of the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biggest challenges of the coming years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. </a:t>
            </a:r>
          </a:p>
          <a:p>
            <a:endParaRPr lang="en-US" sz="2400" dirty="0">
              <a:solidFill>
                <a:srgbClr val="7F7F7F"/>
              </a:solidFill>
              <a:latin typeface="Calibri" panose="020F0502020204030204" pitchFamily="34" charset="0"/>
              <a:cs typeface="Pluto Sans Regular"/>
            </a:endParaRPr>
          </a:p>
          <a:p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Current solutions 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based on electric heat pumps </a:t>
            </a:r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might not be sufficient to completely 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fulfill this </a:t>
            </a:r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task.</a:t>
            </a:r>
            <a:endParaRPr lang="en-US" sz="2400" dirty="0">
              <a:solidFill>
                <a:srgbClr val="7F7F7F"/>
              </a:solidFill>
              <a:latin typeface="Calibri" panose="020F0502020204030204" pitchFamily="34" charset="0"/>
              <a:cs typeface="Pluto Sans Regular"/>
            </a:endParaRPr>
          </a:p>
          <a:p>
            <a:endParaRPr lang="en-US" sz="2400" dirty="0">
              <a:solidFill>
                <a:srgbClr val="7F7F7F"/>
              </a:solidFill>
              <a:latin typeface="Calibri" panose="020F0502020204030204" pitchFamily="34" charset="0"/>
              <a:cs typeface="Pluto Sans Regular"/>
            </a:endParaRPr>
          </a:p>
          <a:p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Thermally Driven Heat Pumps </a:t>
            </a:r>
            <a:r>
              <a:rPr lang="en-US" sz="2400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are one of the few solutions which can guarantee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high efficiency </a:t>
            </a:r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and</a:t>
            </a:r>
            <a:r>
              <a:rPr lang="en-US" sz="2400" b="1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 high power even </a:t>
            </a:r>
            <a:r>
              <a:rPr lang="en-US" sz="2400" b="1" dirty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in high-temperature applications</a:t>
            </a:r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.</a:t>
            </a:r>
          </a:p>
          <a:p>
            <a:endParaRPr lang="en-US" sz="2400" dirty="0">
              <a:solidFill>
                <a:srgbClr val="7F7F7F"/>
              </a:solidFill>
              <a:latin typeface="Calibri" panose="020F0502020204030204" pitchFamily="34" charset="0"/>
              <a:cs typeface="Pluto Sans Regular"/>
            </a:endParaRPr>
          </a:p>
          <a:p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It can be considered as the </a:t>
            </a:r>
            <a:r>
              <a:rPr lang="en-US" sz="2400" b="1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ultimate hybrid solution </a:t>
            </a:r>
            <a:r>
              <a:rPr lang="en-US" sz="2400" dirty="0" smtClean="0">
                <a:solidFill>
                  <a:srgbClr val="7F7F7F"/>
                </a:solidFill>
                <a:latin typeface="Calibri" panose="020F0502020204030204" pitchFamily="34" charset="0"/>
                <a:cs typeface="Pluto Sans Regular"/>
              </a:rPr>
              <a:t>by natively and intimately integrating the combustion technology with the heat pump thermodynamic cycle </a:t>
            </a:r>
            <a:endParaRPr lang="en-US" sz="2400" dirty="0">
              <a:solidFill>
                <a:srgbClr val="7F7F7F"/>
              </a:solidFill>
              <a:latin typeface="Calibri" panose="020F0502020204030204" pitchFamily="34" charset="0"/>
              <a:cs typeface="Pluto Sans Regular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/>
            <a:r>
              <a:rPr lang="it-IT" sz="2800" dirty="0" err="1" smtClean="0"/>
              <a:t>Conclusions</a:t>
            </a:r>
            <a:r>
              <a:rPr lang="it-IT" sz="2800" dirty="0" smtClean="0"/>
              <a:t> </a:t>
            </a:r>
            <a:r>
              <a:rPr lang="it-IT" sz="2800" dirty="0" err="1" smtClean="0"/>
              <a:t>about</a:t>
            </a:r>
            <a:r>
              <a:rPr lang="it-IT" sz="2800" dirty="0" smtClean="0"/>
              <a:t> drivers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Pluto Sans Regular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28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4BD63D2-7815-40AF-BBFD-EF2A5D2651C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24832" y="858240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think-cell Slide" r:id="rId5" imgW="421" imgH="423" progId="TCLayout.ActiveDocument.1">
                  <p:embed/>
                </p:oleObj>
              </mc:Choice>
              <mc:Fallback>
                <p:oleObj name="think-cell Slide" r:id="rId5" imgW="421" imgH="4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4BD63D2-7815-40AF-BBFD-EF2A5D2651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832" y="858240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id="{A4A5A4AC-7DDD-47F9-B282-85CD6A3DEA41}"/>
              </a:ext>
            </a:extLst>
          </p:cNvPr>
          <p:cNvGrpSpPr/>
          <p:nvPr/>
        </p:nvGrpSpPr>
        <p:grpSpPr>
          <a:xfrm>
            <a:off x="778459" y="909094"/>
            <a:ext cx="10234820" cy="5280384"/>
            <a:chOff x="2155063" y="1426465"/>
            <a:chExt cx="9070848" cy="466343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1A1230A-36CF-4581-8C8D-5F9D16190766}"/>
                </a:ext>
              </a:extLst>
            </p:cNvPr>
            <p:cNvGrpSpPr/>
            <p:nvPr/>
          </p:nvGrpSpPr>
          <p:grpSpPr>
            <a:xfrm>
              <a:off x="2155063" y="1426465"/>
              <a:ext cx="9070848" cy="4663439"/>
              <a:chOff x="1165139" y="1155475"/>
              <a:chExt cx="9956925" cy="4762465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24065690-8A3E-48B4-B60F-9C4829282BAA}"/>
                  </a:ext>
                </a:extLst>
              </p:cNvPr>
              <p:cNvGrpSpPr/>
              <p:nvPr/>
            </p:nvGrpSpPr>
            <p:grpSpPr>
              <a:xfrm>
                <a:off x="1165139" y="1190965"/>
                <a:ext cx="4921544" cy="2454103"/>
                <a:chOff x="517279" y="1190965"/>
                <a:chExt cx="4921544" cy="2454103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697FFB5A-2B24-4DAF-A5A1-3AA71912BF41}"/>
                    </a:ext>
                  </a:extLst>
                </p:cNvPr>
                <p:cNvSpPr/>
                <p:nvPr/>
              </p:nvSpPr>
              <p:spPr>
                <a:xfrm>
                  <a:off x="919597" y="1408352"/>
                  <a:ext cx="4519226" cy="22367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21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CD236343-E4E3-4F96-A59E-9496AC22E80A}"/>
                    </a:ext>
                  </a:extLst>
                </p:cNvPr>
                <p:cNvSpPr/>
                <p:nvPr/>
              </p:nvSpPr>
              <p:spPr>
                <a:xfrm>
                  <a:off x="517279" y="1190965"/>
                  <a:ext cx="804635" cy="434774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it-IT" sz="1051" b="1" dirty="0" smtClean="0"/>
                    <a:t>BOILER</a:t>
                  </a:r>
                  <a:endParaRPr lang="en-US" sz="1051" b="1" dirty="0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32C99408-2B8C-442E-965B-167D7549AE0F}"/>
                    </a:ext>
                  </a:extLst>
                </p:cNvPr>
                <p:cNvGrpSpPr/>
                <p:nvPr/>
              </p:nvGrpSpPr>
              <p:grpSpPr>
                <a:xfrm>
                  <a:off x="1160024" y="2187564"/>
                  <a:ext cx="4069379" cy="1349405"/>
                  <a:chOff x="2464898" y="1263628"/>
                  <a:chExt cx="3555028" cy="1178847"/>
                </a:xfrm>
              </p:grpSpPr>
              <p:grpSp>
                <p:nvGrpSpPr>
                  <p:cNvPr id="9" name="Group 8">
                    <a:extLst>
                      <a:ext uri="{FF2B5EF4-FFF2-40B4-BE49-F238E27FC236}">
                        <a16:creationId xmlns:a16="http://schemas.microsoft.com/office/drawing/2014/main" id="{8D57E36C-E53B-4677-95C2-B30EE0E2346F}"/>
                      </a:ext>
                    </a:extLst>
                  </p:cNvPr>
                  <p:cNvGrpSpPr/>
                  <p:nvPr/>
                </p:nvGrpSpPr>
                <p:grpSpPr>
                  <a:xfrm>
                    <a:off x="3086226" y="1263628"/>
                    <a:ext cx="2311064" cy="1050057"/>
                    <a:chOff x="3086226" y="1263628"/>
                    <a:chExt cx="2311064" cy="1050057"/>
                  </a:xfrm>
                </p:grpSpPr>
                <p:sp>
                  <p:nvSpPr>
                    <p:cNvPr id="4" name="Rectangle 3">
                      <a:extLst>
                        <a:ext uri="{FF2B5EF4-FFF2-40B4-BE49-F238E27FC236}">
                          <a16:creationId xmlns:a16="http://schemas.microsoft.com/office/drawing/2014/main" id="{156CC8FB-DE59-4112-87FA-6FDAFF858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6226" y="1792459"/>
                      <a:ext cx="1333500" cy="521226"/>
                    </a:xfrm>
                    <a:prstGeom prst="rect">
                      <a:avLst/>
                    </a:prstGeom>
                    <a:solidFill>
                      <a:schemeClr val="accent6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89015" rtlCol="0" anchor="ctr"/>
                    <a:lstStyle/>
                    <a:p>
                      <a:r>
                        <a:rPr lang="it-IT" sz="1421"/>
                        <a:t>100</a:t>
                      </a:r>
                      <a:endParaRPr lang="en-US" sz="1421"/>
                    </a:p>
                  </p:txBody>
                </p:sp>
                <p:sp>
                  <p:nvSpPr>
                    <p:cNvPr id="6" name="Arrow: Bent 5">
                      <a:extLst>
                        <a:ext uri="{FF2B5EF4-FFF2-40B4-BE49-F238E27FC236}">
                          <a16:creationId xmlns:a16="http://schemas.microsoft.com/office/drawing/2014/main" id="{667A746A-5E61-4019-AEAA-A1C313BE5EDF}"/>
                        </a:ext>
                      </a:extLst>
                    </p:cNvPr>
                    <p:cNvSpPr/>
                    <p:nvPr/>
                  </p:nvSpPr>
                  <p:spPr>
                    <a:xfrm rot="5400000" flipH="1">
                      <a:off x="4514057" y="1169297"/>
                      <a:ext cx="610159" cy="798822"/>
                    </a:xfrm>
                    <a:prstGeom prst="bentArrow">
                      <a:avLst>
                        <a:gd name="adj1" fmla="val 13760"/>
                        <a:gd name="adj2" fmla="val 21000"/>
                        <a:gd name="adj3" fmla="val 29063"/>
                        <a:gd name="adj4" fmla="val 43750"/>
                      </a:avLst>
                    </a:prstGeom>
                    <a:gradFill flip="none" rotWithShape="1">
                      <a:gsLst>
                        <a:gs pos="53000">
                          <a:schemeClr val="bg1">
                            <a:lumMod val="75000"/>
                          </a:schemeClr>
                        </a:gs>
                        <a:gs pos="0">
                          <a:schemeClr val="bg1">
                            <a:lumMod val="85000"/>
                          </a:schemeClr>
                        </a:gs>
                        <a:gs pos="95000">
                          <a:schemeClr val="accent6">
                            <a:lumMod val="75000"/>
                          </a:schemeClr>
                        </a:gs>
                      </a:gsLst>
                      <a:lin ang="81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42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" name="Arrow: Right 6">
                      <a:extLst>
                        <a:ext uri="{FF2B5EF4-FFF2-40B4-BE49-F238E27FC236}">
                          <a16:creationId xmlns:a16="http://schemas.microsoft.com/office/drawing/2014/main" id="{AAD56B0B-2F04-4C4F-B221-D7529A4145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8882" y="1865907"/>
                      <a:ext cx="978408" cy="447778"/>
                    </a:xfrm>
                    <a:prstGeom prst="rightArrow">
                      <a:avLst>
                        <a:gd name="adj1" fmla="val 100000"/>
                        <a:gd name="adj2" fmla="val 50000"/>
                      </a:avLst>
                    </a:prstGeom>
                    <a:gradFill flip="none" rotWithShape="1">
                      <a:gsLst>
                        <a:gs pos="0">
                          <a:srgbClr val="00B050"/>
                        </a:gs>
                        <a:gs pos="46300">
                          <a:srgbClr val="FFC000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243019" rIns="0" rtlCol="0" anchor="ctr"/>
                    <a:lstStyle/>
                    <a:p>
                      <a:pPr algn="r"/>
                      <a:r>
                        <a:rPr lang="it-IT" sz="1421"/>
                        <a:t>90</a:t>
                      </a:r>
                      <a:endParaRPr lang="en-US" sz="1421"/>
                    </a:p>
                  </p:txBody>
                </p:sp>
              </p:grpSp>
              <p:pic>
                <p:nvPicPr>
                  <p:cNvPr id="10" name="Immagine 38">
                    <a:extLst>
                      <a:ext uri="{FF2B5EF4-FFF2-40B4-BE49-F238E27FC236}">
                        <a16:creationId xmlns:a16="http://schemas.microsoft.com/office/drawing/2014/main" id="{49EE16F7-12A2-4650-8DD5-A5AC477565B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l="8462" t="5736" r="8462" b="7640"/>
                  <a:stretch/>
                </p:blipFill>
                <p:spPr>
                  <a:xfrm>
                    <a:off x="5400607" y="1761224"/>
                    <a:ext cx="619319" cy="681251"/>
                  </a:xfrm>
                  <a:prstGeom prst="rect">
                    <a:avLst/>
                  </a:prstGeom>
                </p:spPr>
              </p:pic>
              <p:pic>
                <p:nvPicPr>
                  <p:cNvPr id="11" name="Immagine 32">
                    <a:extLst>
                      <a:ext uri="{FF2B5EF4-FFF2-40B4-BE49-F238E27FC236}">
                        <a16:creationId xmlns:a16="http://schemas.microsoft.com/office/drawing/2014/main" id="{F20CC66D-F551-4D0B-BC82-03B844F2D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/>
                  <a:srcRect l="19517" t="19017" r="25613" b="25214"/>
                  <a:stretch/>
                </p:blipFill>
                <p:spPr>
                  <a:xfrm>
                    <a:off x="2464898" y="1734631"/>
                    <a:ext cx="587672" cy="587673"/>
                  </a:xfrm>
                  <a:prstGeom prst="rect">
                    <a:avLst/>
                  </a:prstGeom>
                </p:spPr>
              </p:pic>
              <p:pic>
                <p:nvPicPr>
                  <p:cNvPr id="12" name="Immagine 46">
                    <a:extLst>
                      <a:ext uri="{FF2B5EF4-FFF2-40B4-BE49-F238E27FC236}">
                        <a16:creationId xmlns:a16="http://schemas.microsoft.com/office/drawing/2014/main" id="{AFB8E9A2-4807-4B3C-AE48-1D8A16CDC7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21738" t="6047" r="21739" b="6047"/>
                  <a:stretch/>
                </p:blipFill>
                <p:spPr>
                  <a:xfrm>
                    <a:off x="4045074" y="1322388"/>
                    <a:ext cx="374650" cy="46831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41E5B7E5-E0BA-4A64-A77F-4122B577CB03}"/>
                    </a:ext>
                  </a:extLst>
                </p:cNvPr>
                <p:cNvSpPr/>
                <p:nvPr/>
              </p:nvSpPr>
              <p:spPr>
                <a:xfrm>
                  <a:off x="3682404" y="2357387"/>
                  <a:ext cx="332482" cy="2498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/>
                  <a:r>
                    <a:rPr lang="it-IT" sz="1200">
                      <a:solidFill>
                        <a:srgbClr val="C00000"/>
                      </a:solidFill>
                    </a:rPr>
                    <a:t>10</a:t>
                  </a:r>
                  <a:endParaRPr lang="en-US" sz="120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CF6C1D6-BF73-4856-B730-8CA433B1965B}"/>
                  </a:ext>
                </a:extLst>
              </p:cNvPr>
              <p:cNvGrpSpPr/>
              <p:nvPr/>
            </p:nvGrpSpPr>
            <p:grpSpPr>
              <a:xfrm>
                <a:off x="6200520" y="1155475"/>
                <a:ext cx="4921544" cy="2477713"/>
                <a:chOff x="5909571" y="1155475"/>
                <a:chExt cx="4921544" cy="247771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1FC465BD-2330-4E2B-8509-E7FDBEFAC4CA}"/>
                    </a:ext>
                  </a:extLst>
                </p:cNvPr>
                <p:cNvSpPr/>
                <p:nvPr/>
              </p:nvSpPr>
              <p:spPr>
                <a:xfrm>
                  <a:off x="6311889" y="1396472"/>
                  <a:ext cx="4519226" cy="22367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57D7A5DA-8B38-4970-936B-F7CBCEA2A33B}"/>
                    </a:ext>
                  </a:extLst>
                </p:cNvPr>
                <p:cNvSpPr/>
                <p:nvPr/>
              </p:nvSpPr>
              <p:spPr>
                <a:xfrm>
                  <a:off x="5909571" y="1155475"/>
                  <a:ext cx="804635" cy="481994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it-IT" sz="1051" b="1" dirty="0" smtClean="0"/>
                    <a:t>TDHP</a:t>
                  </a:r>
                  <a:endParaRPr lang="en-US" sz="1051" b="1" dirty="0"/>
                </a:p>
              </p:txBody>
            </p:sp>
            <p:sp>
              <p:nvSpPr>
                <p:cNvPr id="30" name="Arrow: Bent 29">
                  <a:extLst>
                    <a:ext uri="{FF2B5EF4-FFF2-40B4-BE49-F238E27FC236}">
                      <a16:creationId xmlns:a16="http://schemas.microsoft.com/office/drawing/2014/main" id="{36595157-A1D8-44BF-B116-E34930E49C35}"/>
                    </a:ext>
                  </a:extLst>
                </p:cNvPr>
                <p:cNvSpPr/>
                <p:nvPr/>
              </p:nvSpPr>
              <p:spPr>
                <a:xfrm flipV="1">
                  <a:off x="7954965" y="2074280"/>
                  <a:ext cx="1438247" cy="804634"/>
                </a:xfrm>
                <a:prstGeom prst="bentArrow">
                  <a:avLst>
                    <a:gd name="adj1" fmla="val 25810"/>
                    <a:gd name="adj2" fmla="val 20599"/>
                    <a:gd name="adj3" fmla="val 0"/>
                    <a:gd name="adj4" fmla="val 67897"/>
                  </a:avLst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2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7C9F33E4-304A-45BA-A96D-EE2550BD3AD1}"/>
                    </a:ext>
                  </a:extLst>
                </p:cNvPr>
                <p:cNvSpPr/>
                <p:nvPr/>
              </p:nvSpPr>
              <p:spPr>
                <a:xfrm>
                  <a:off x="7350623" y="2793709"/>
                  <a:ext cx="1526434" cy="59382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9015" rtlCol="0" anchor="ctr"/>
                <a:lstStyle/>
                <a:p>
                  <a:r>
                    <a:rPr lang="it-IT" sz="1421"/>
                    <a:t>100</a:t>
                  </a:r>
                  <a:endParaRPr lang="en-US" sz="1421"/>
                </a:p>
              </p:txBody>
            </p:sp>
            <p:sp>
              <p:nvSpPr>
                <p:cNvPr id="28" name="Arrow: Bent 27">
                  <a:extLst>
                    <a:ext uri="{FF2B5EF4-FFF2-40B4-BE49-F238E27FC236}">
                      <a16:creationId xmlns:a16="http://schemas.microsoft.com/office/drawing/2014/main" id="{98ED9A80-3B73-4B97-87FE-F57A45F7FE31}"/>
                    </a:ext>
                  </a:extLst>
                </p:cNvPr>
                <p:cNvSpPr/>
                <p:nvPr/>
              </p:nvSpPr>
              <p:spPr>
                <a:xfrm rot="5400000" flipH="1">
                  <a:off x="8994582" y="1903578"/>
                  <a:ext cx="698439" cy="914398"/>
                </a:xfrm>
                <a:prstGeom prst="bentArrow">
                  <a:avLst>
                    <a:gd name="adj1" fmla="val 13760"/>
                    <a:gd name="adj2" fmla="val 21000"/>
                    <a:gd name="adj3" fmla="val 29063"/>
                    <a:gd name="adj4" fmla="val 43750"/>
                  </a:avLst>
                </a:prstGeom>
                <a:gradFill flip="none" rotWithShape="1">
                  <a:gsLst>
                    <a:gs pos="50556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95000">
                      <a:schemeClr val="accent6">
                        <a:lumMod val="7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2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Arrow: Right 28">
                  <a:extLst>
                    <a:ext uri="{FF2B5EF4-FFF2-40B4-BE49-F238E27FC236}">
                      <a16:creationId xmlns:a16="http://schemas.microsoft.com/office/drawing/2014/main" id="{B78D7875-69AF-4BD7-B64B-053DA7899345}"/>
                    </a:ext>
                  </a:extLst>
                </p:cNvPr>
                <p:cNvSpPr/>
                <p:nvPr/>
              </p:nvSpPr>
              <p:spPr>
                <a:xfrm>
                  <a:off x="8550697" y="2699185"/>
                  <a:ext cx="1446326" cy="688345"/>
                </a:xfrm>
                <a:prstGeom prst="rightArrow">
                  <a:avLst>
                    <a:gd name="adj1" fmla="val 100000"/>
                    <a:gd name="adj2" fmla="val 50000"/>
                  </a:avLst>
                </a:prstGeom>
                <a:gradFill flip="none" rotWithShape="1">
                  <a:gsLst>
                    <a:gs pos="0">
                      <a:srgbClr val="00B050"/>
                    </a:gs>
                    <a:gs pos="4630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89015" rIns="0" rtlCol="0" anchor="ctr"/>
                <a:lstStyle/>
                <a:p>
                  <a:pPr algn="r"/>
                  <a:r>
                    <a:rPr lang="it-IT" sz="1200" dirty="0" smtClean="0"/>
                    <a:t>SPER=125</a:t>
                  </a:r>
                  <a:endParaRPr lang="en-US" sz="1200" dirty="0"/>
                </a:p>
              </p:txBody>
            </p:sp>
            <p:pic>
              <p:nvPicPr>
                <p:cNvPr id="24" name="Immagine 38">
                  <a:extLst>
                    <a:ext uri="{FF2B5EF4-FFF2-40B4-BE49-F238E27FC236}">
                      <a16:creationId xmlns:a16="http://schemas.microsoft.com/office/drawing/2014/main" id="{2D310042-2AF4-461C-94FE-05DB3AD60E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l="8462" t="5736" r="8462" b="7640"/>
                <a:stretch/>
              </p:blipFill>
              <p:spPr>
                <a:xfrm>
                  <a:off x="9999855" y="2745274"/>
                  <a:ext cx="708924" cy="779816"/>
                </a:xfrm>
                <a:prstGeom prst="rect">
                  <a:avLst/>
                </a:prstGeom>
              </p:spPr>
            </p:pic>
            <p:pic>
              <p:nvPicPr>
                <p:cNvPr id="25" name="Immagine 32">
                  <a:extLst>
                    <a:ext uri="{FF2B5EF4-FFF2-40B4-BE49-F238E27FC236}">
                      <a16:creationId xmlns:a16="http://schemas.microsoft.com/office/drawing/2014/main" id="{ECEEC6E8-891C-45AC-8E83-02080A2FAA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l="19517" t="19017" r="25613" b="25214"/>
                <a:stretch/>
              </p:blipFill>
              <p:spPr>
                <a:xfrm>
                  <a:off x="6639400" y="2714833"/>
                  <a:ext cx="672698" cy="672699"/>
                </a:xfrm>
                <a:prstGeom prst="rect">
                  <a:avLst/>
                </a:prstGeom>
              </p:spPr>
            </p:pic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5A7179A0-3D97-41B4-8686-50FDD1C18802}"/>
                    </a:ext>
                  </a:extLst>
                </p:cNvPr>
                <p:cNvSpPr/>
                <p:nvPr/>
              </p:nvSpPr>
              <p:spPr>
                <a:xfrm>
                  <a:off x="9231866" y="2064561"/>
                  <a:ext cx="270103" cy="2804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/>
                  <a:r>
                    <a:rPr lang="it-IT" sz="1421">
                      <a:solidFill>
                        <a:srgbClr val="C00000"/>
                      </a:solidFill>
                    </a:rPr>
                    <a:t>5</a:t>
                  </a:r>
                  <a:endParaRPr lang="en-US" sz="1421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31" name="Immagine 31">
                  <a:extLst>
                    <a:ext uri="{FF2B5EF4-FFF2-40B4-BE49-F238E27FC236}">
                      <a16:creationId xmlns:a16="http://schemas.microsoft.com/office/drawing/2014/main" id="{91445749-AB69-4E57-8A3A-ADD1D20BAF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l="5961" t="6553" r="27981" b="15241"/>
                <a:stretch/>
              </p:blipFill>
              <p:spPr>
                <a:xfrm>
                  <a:off x="7799870" y="1559403"/>
                  <a:ext cx="470263" cy="470263"/>
                </a:xfrm>
                <a:prstGeom prst="rect">
                  <a:avLst/>
                </a:prstGeom>
              </p:spPr>
            </p:pic>
            <p:pic>
              <p:nvPicPr>
                <p:cNvPr id="32" name="Immagine 45">
                  <a:extLst>
                    <a:ext uri="{FF2B5EF4-FFF2-40B4-BE49-F238E27FC236}">
                      <a16:creationId xmlns:a16="http://schemas.microsoft.com/office/drawing/2014/main" id="{F7A6D07B-F269-4C85-BD61-774EA289D7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l="21738" t="6047" r="21739" b="6047"/>
                <a:stretch/>
              </p:blipFill>
              <p:spPr>
                <a:xfrm>
                  <a:off x="8743152" y="2172817"/>
                  <a:ext cx="292553" cy="365691"/>
                </a:xfrm>
                <a:prstGeom prst="rect">
                  <a:avLst/>
                </a:prstGeom>
              </p:spPr>
            </p:pic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C876F9F2-5C04-4783-94DB-7F0D7108BD27}"/>
                    </a:ext>
                  </a:extLst>
                </p:cNvPr>
                <p:cNvSpPr/>
                <p:nvPr/>
              </p:nvSpPr>
              <p:spPr>
                <a:xfrm>
                  <a:off x="7599752" y="2053743"/>
                  <a:ext cx="360551" cy="2804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/>
                  <a:r>
                    <a:rPr lang="it-IT" sz="142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30</a:t>
                  </a:r>
                  <a:endParaRPr lang="en-US" sz="1421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2A437E8-0727-458B-9E84-A8C65114E39E}"/>
                  </a:ext>
                </a:extLst>
              </p:cNvPr>
              <p:cNvSpPr/>
              <p:nvPr/>
            </p:nvSpPr>
            <p:spPr>
              <a:xfrm>
                <a:off x="1573552" y="3958455"/>
                <a:ext cx="9548511" cy="195948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21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71F0933-1526-4E55-BC85-0284830F13AD}"/>
                  </a:ext>
                </a:extLst>
              </p:cNvPr>
              <p:cNvSpPr/>
              <p:nvPr/>
            </p:nvSpPr>
            <p:spPr>
              <a:xfrm>
                <a:off x="1171235" y="3731849"/>
                <a:ext cx="804635" cy="45321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it-IT" sz="1051" b="1"/>
                  <a:t>EHP</a:t>
                </a:r>
                <a:endParaRPr lang="en-US" sz="1051" b="1"/>
              </a:p>
            </p:txBody>
          </p:sp>
          <p:pic>
            <p:nvPicPr>
              <p:cNvPr id="37" name="Immagine 39">
                <a:extLst>
                  <a:ext uri="{FF2B5EF4-FFF2-40B4-BE49-F238E27FC236}">
                    <a16:creationId xmlns:a16="http://schemas.microsoft.com/office/drawing/2014/main" id="{B638B79B-0864-457C-8B27-01ADA33C7C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8462" t="5736" r="8462" b="7640"/>
              <a:stretch/>
            </p:blipFill>
            <p:spPr>
              <a:xfrm>
                <a:off x="9659239" y="4769529"/>
                <a:ext cx="652970" cy="71826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sp>
            <p:nvSpPr>
              <p:cNvPr id="38" name="Freccia curva 8">
                <a:extLst>
                  <a:ext uri="{FF2B5EF4-FFF2-40B4-BE49-F238E27FC236}">
                    <a16:creationId xmlns:a16="http://schemas.microsoft.com/office/drawing/2014/main" id="{A7F440C3-2287-4317-A85B-DE3083D293DD}"/>
                  </a:ext>
                </a:extLst>
              </p:cNvPr>
              <p:cNvSpPr/>
              <p:nvPr/>
            </p:nvSpPr>
            <p:spPr>
              <a:xfrm rot="10800000" flipH="1">
                <a:off x="7508645" y="4558380"/>
                <a:ext cx="1491509" cy="723146"/>
              </a:xfrm>
              <a:prstGeom prst="bentArrow">
                <a:avLst>
                  <a:gd name="adj1" fmla="val 92566"/>
                  <a:gd name="adj2" fmla="val 35570"/>
                  <a:gd name="adj3" fmla="val 0"/>
                  <a:gd name="adj4" fmla="val 97805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1445" tIns="25722" rIns="51445" bIns="2572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66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Pentagono 10">
                <a:extLst>
                  <a:ext uri="{FF2B5EF4-FFF2-40B4-BE49-F238E27FC236}">
                    <a16:creationId xmlns:a16="http://schemas.microsoft.com/office/drawing/2014/main" id="{E58CFBD5-FFC9-40DE-B4BD-2BC840B5FBA8}"/>
                  </a:ext>
                </a:extLst>
              </p:cNvPr>
              <p:cNvSpPr/>
              <p:nvPr/>
            </p:nvSpPr>
            <p:spPr>
              <a:xfrm>
                <a:off x="4423664" y="4955750"/>
                <a:ext cx="1465141" cy="561809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9015" tIns="34292" rIns="68586" bIns="3429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1421"/>
                  <a:t>100</a:t>
                </a:r>
              </a:p>
            </p:txBody>
          </p:sp>
          <p:sp>
            <p:nvSpPr>
              <p:cNvPr id="41" name="Freccia curva 11">
                <a:extLst>
                  <a:ext uri="{FF2B5EF4-FFF2-40B4-BE49-F238E27FC236}">
                    <a16:creationId xmlns:a16="http://schemas.microsoft.com/office/drawing/2014/main" id="{F4153BBE-1679-4FC1-ACE4-3C84D0E776B5}"/>
                  </a:ext>
                </a:extLst>
              </p:cNvPr>
              <p:cNvSpPr/>
              <p:nvPr/>
            </p:nvSpPr>
            <p:spPr>
              <a:xfrm rot="5400000" flipH="1">
                <a:off x="5508348" y="4111494"/>
                <a:ext cx="1195798" cy="1125717"/>
              </a:xfrm>
              <a:prstGeom prst="bentArrow">
                <a:avLst>
                  <a:gd name="adj1" fmla="val 30243"/>
                  <a:gd name="adj2" fmla="val 35073"/>
                  <a:gd name="adj3" fmla="val 50000"/>
                  <a:gd name="adj4" fmla="val 43611"/>
                </a:avLst>
              </a:prstGeom>
              <a:gradFill flip="none" rotWithShape="1">
                <a:gsLst>
                  <a:gs pos="58000">
                    <a:schemeClr val="bg1">
                      <a:lumMod val="7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6" tIns="34292" rIns="68586" bIns="3429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421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Pentagono 12">
                <a:extLst>
                  <a:ext uri="{FF2B5EF4-FFF2-40B4-BE49-F238E27FC236}">
                    <a16:creationId xmlns:a16="http://schemas.microsoft.com/office/drawing/2014/main" id="{8CE5EFD2-2AD6-406D-9B79-3F8D4981E45E}"/>
                  </a:ext>
                </a:extLst>
              </p:cNvPr>
              <p:cNvSpPr/>
              <p:nvPr/>
            </p:nvSpPr>
            <p:spPr>
              <a:xfrm>
                <a:off x="5544932" y="5281159"/>
                <a:ext cx="1465141" cy="236399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35011" tIns="34292" rIns="54004" bIns="3429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en-US" sz="1200"/>
                  <a:t>40</a:t>
                </a:r>
              </a:p>
            </p:txBody>
          </p:sp>
          <p:sp>
            <p:nvSpPr>
              <p:cNvPr id="43" name="Gallone 13">
                <a:extLst>
                  <a:ext uri="{FF2B5EF4-FFF2-40B4-BE49-F238E27FC236}">
                    <a16:creationId xmlns:a16="http://schemas.microsoft.com/office/drawing/2014/main" id="{370F4B58-4EC8-4EC7-984F-6C8D845D8320}"/>
                  </a:ext>
                </a:extLst>
              </p:cNvPr>
              <p:cNvSpPr/>
              <p:nvPr/>
            </p:nvSpPr>
            <p:spPr>
              <a:xfrm>
                <a:off x="7046975" y="5281159"/>
                <a:ext cx="1685825" cy="252725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1445" tIns="25722" rIns="51445" bIns="2572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066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45" name="CasellaDiTesto 21">
                <a:extLst>
                  <a:ext uri="{FF2B5EF4-FFF2-40B4-BE49-F238E27FC236}">
                    <a16:creationId xmlns:a16="http://schemas.microsoft.com/office/drawing/2014/main" id="{44AE3198-1423-4A2C-9774-D4A29721C7A2}"/>
                  </a:ext>
                </a:extLst>
              </p:cNvPr>
              <p:cNvSpPr txBox="1"/>
              <p:nvPr/>
            </p:nvSpPr>
            <p:spPr>
              <a:xfrm>
                <a:off x="5255453" y="5618549"/>
                <a:ext cx="2978916" cy="1823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14" dirty="0"/>
                  <a:t>chemical &gt; thermal &gt; mechanical     &gt;     electrical      &gt;     mechanical &gt; thermal</a:t>
                </a:r>
              </a:p>
            </p:txBody>
          </p:sp>
          <p:pic>
            <p:nvPicPr>
              <p:cNvPr id="46" name="Immagine 27">
                <a:extLst>
                  <a:ext uri="{FF2B5EF4-FFF2-40B4-BE49-F238E27FC236}">
                    <a16:creationId xmlns:a16="http://schemas.microsoft.com/office/drawing/2014/main" id="{68157D4C-1B34-4BDA-9445-E2170F3B87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19656" t="28105" r="15730" b="9474"/>
              <a:stretch/>
            </p:blipFill>
            <p:spPr>
              <a:xfrm>
                <a:off x="4957859" y="4283413"/>
                <a:ext cx="652970" cy="58767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47" name="Immagine 28">
                <a:extLst>
                  <a:ext uri="{FF2B5EF4-FFF2-40B4-BE49-F238E27FC236}">
                    <a16:creationId xmlns:a16="http://schemas.microsoft.com/office/drawing/2014/main" id="{B232BEDF-0AB0-43CD-8468-3F01B6F988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18076" t="3685" r="24868" b="30000"/>
              <a:stretch/>
            </p:blipFill>
            <p:spPr>
              <a:xfrm>
                <a:off x="6785787" y="4558011"/>
                <a:ext cx="522375" cy="65297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48" name="Immagine 29">
                <a:extLst>
                  <a:ext uri="{FF2B5EF4-FFF2-40B4-BE49-F238E27FC236}">
                    <a16:creationId xmlns:a16="http://schemas.microsoft.com/office/drawing/2014/main" id="{8ED7EE6B-7F00-4686-9EEE-4DA3306A73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21410" t="8563" r="24917" b="22945"/>
              <a:stretch/>
            </p:blipFill>
            <p:spPr>
              <a:xfrm>
                <a:off x="8482308" y="4218117"/>
                <a:ext cx="587672" cy="5223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50" name="Immagine 33">
                <a:extLst>
                  <a:ext uri="{FF2B5EF4-FFF2-40B4-BE49-F238E27FC236}">
                    <a16:creationId xmlns:a16="http://schemas.microsoft.com/office/drawing/2014/main" id="{66DF5FB4-F948-438F-979E-75EC8F0091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19517" t="19017" r="25613" b="25214"/>
              <a:stretch/>
            </p:blipFill>
            <p:spPr>
              <a:xfrm>
                <a:off x="2610251" y="4487789"/>
                <a:ext cx="587672" cy="58767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51" name="Immagine 34">
                <a:extLst>
                  <a:ext uri="{FF2B5EF4-FFF2-40B4-BE49-F238E27FC236}">
                    <a16:creationId xmlns:a16="http://schemas.microsoft.com/office/drawing/2014/main" id="{DECA1A37-BC9D-408D-B18B-0E152EF02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7046" t="697" r="7046" b="17131"/>
              <a:stretch/>
            </p:blipFill>
            <p:spPr>
              <a:xfrm>
                <a:off x="3381992" y="5076013"/>
                <a:ext cx="652969" cy="65296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52" name="Immagine 35">
                <a:extLst>
                  <a:ext uri="{FF2B5EF4-FFF2-40B4-BE49-F238E27FC236}">
                    <a16:creationId xmlns:a16="http://schemas.microsoft.com/office/drawing/2014/main" id="{AA3D289F-2B53-4F36-BC52-E84778B8F2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/>
              <a:srcRect l="7077" t="7503" r="10948" b="10521"/>
              <a:stretch/>
            </p:blipFill>
            <p:spPr>
              <a:xfrm>
                <a:off x="3436460" y="4511480"/>
                <a:ext cx="587672" cy="58767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pic>
            <p:nvPicPr>
              <p:cNvPr id="53" name="Immagine 43">
                <a:extLst>
                  <a:ext uri="{FF2B5EF4-FFF2-40B4-BE49-F238E27FC236}">
                    <a16:creationId xmlns:a16="http://schemas.microsoft.com/office/drawing/2014/main" id="{14943709-6757-4BA0-86B3-BCE04CD12B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/>
              <a:srcRect l="11940" t="8726" r="19333" b="13337"/>
              <a:stretch/>
            </p:blipFill>
            <p:spPr>
              <a:xfrm>
                <a:off x="2575336" y="5076012"/>
                <a:ext cx="587673" cy="65296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sp>
            <p:nvSpPr>
              <p:cNvPr id="39" name="Pentagono 9">
                <a:extLst>
                  <a:ext uri="{FF2B5EF4-FFF2-40B4-BE49-F238E27FC236}">
                    <a16:creationId xmlns:a16="http://schemas.microsoft.com/office/drawing/2014/main" id="{AE5829FA-83A4-436D-B876-8A8D98CB38E4}"/>
                  </a:ext>
                </a:extLst>
              </p:cNvPr>
              <p:cNvSpPr/>
              <p:nvPr/>
            </p:nvSpPr>
            <p:spPr>
              <a:xfrm>
                <a:off x="8262338" y="4769529"/>
                <a:ext cx="1465141" cy="764354"/>
              </a:xfrm>
              <a:prstGeom prst="homePlate">
                <a:avLst/>
              </a:prstGeom>
              <a:gradFill flip="none" rotWithShape="1">
                <a:gsLst>
                  <a:gs pos="0">
                    <a:srgbClr val="00B050"/>
                  </a:gs>
                  <a:gs pos="46300">
                    <a:srgbClr val="FFC0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34292" rIns="0" bIns="3429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200" dirty="0"/>
                  <a:t>S</a:t>
                </a:r>
                <a:r>
                  <a:rPr lang="en-US" sz="1200" dirty="0" smtClean="0"/>
                  <a:t>COP </a:t>
                </a:r>
                <a:r>
                  <a:rPr lang="en-US" sz="1200" dirty="0"/>
                  <a:t>=</a:t>
                </a:r>
                <a:r>
                  <a:rPr lang="en-US" sz="1200" dirty="0" smtClean="0"/>
                  <a:t>3,1</a:t>
                </a:r>
              </a:p>
              <a:p>
                <a:pPr algn="ctr"/>
                <a:r>
                  <a:rPr lang="en-US" sz="1200" dirty="0" smtClean="0"/>
                  <a:t>SPER =</a:t>
                </a:r>
                <a:r>
                  <a:rPr lang="en-US" sz="1200" dirty="0" smtClean="0"/>
                  <a:t> </a:t>
                </a:r>
                <a:r>
                  <a:rPr lang="en-US" sz="1200" dirty="0"/>
                  <a:t>125</a:t>
                </a:r>
              </a:p>
            </p:txBody>
          </p:sp>
          <p:pic>
            <p:nvPicPr>
              <p:cNvPr id="49" name="Immagine 30">
                <a:extLst>
                  <a:ext uri="{FF2B5EF4-FFF2-40B4-BE49-F238E27FC236}">
                    <a16:creationId xmlns:a16="http://schemas.microsoft.com/office/drawing/2014/main" id="{F95F5C7D-971C-4395-A630-F3F6F95827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5961" t="6553" r="27981" b="15241"/>
              <a:stretch/>
            </p:blipFill>
            <p:spPr>
              <a:xfrm>
                <a:off x="7500857" y="4032249"/>
                <a:ext cx="497022" cy="49702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5000">
                    <a:schemeClr val="accent6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</p:pic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9907DB1-3223-425E-9C05-FE4133FB77CB}"/>
                  </a:ext>
                </a:extLst>
              </p:cNvPr>
              <p:cNvSpPr/>
              <p:nvPr/>
            </p:nvSpPr>
            <p:spPr>
              <a:xfrm>
                <a:off x="7610918" y="4631060"/>
                <a:ext cx="313767" cy="229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it-IT" sz="1051">
                    <a:solidFill>
                      <a:schemeClr val="bg1"/>
                    </a:solidFill>
                  </a:rPr>
                  <a:t>85</a:t>
                </a:r>
                <a:endParaRPr lang="en-US" sz="1051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914ECDCB-824C-4DF1-892F-C3BC2DB3AC76}"/>
                  </a:ext>
                </a:extLst>
              </p:cNvPr>
              <p:cNvSpPr/>
              <p:nvPr/>
            </p:nvSpPr>
            <p:spPr>
              <a:xfrm>
                <a:off x="6103175" y="4389769"/>
                <a:ext cx="313767" cy="229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it-IT" sz="1051">
                    <a:solidFill>
                      <a:schemeClr val="bg1"/>
                    </a:solidFill>
                  </a:rPr>
                  <a:t>60</a:t>
                </a:r>
                <a:endParaRPr lang="en-US" sz="105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CasellaDiTesto 21">
              <a:extLst>
                <a:ext uri="{FF2B5EF4-FFF2-40B4-BE49-F238E27FC236}">
                  <a16:creationId xmlns:a16="http://schemas.microsoft.com/office/drawing/2014/main" id="{44AE3198-1423-4A2C-9774-D4A29721C7A2}"/>
                </a:ext>
              </a:extLst>
            </p:cNvPr>
            <p:cNvSpPr txBox="1"/>
            <p:nvPr/>
          </p:nvSpPr>
          <p:spPr>
            <a:xfrm>
              <a:off x="3923767" y="3599870"/>
              <a:ext cx="791613" cy="17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14"/>
                <a:t>chemical &gt; thermal</a:t>
              </a:r>
            </a:p>
          </p:txBody>
        </p:sp>
        <p:sp>
          <p:nvSpPr>
            <p:cNvPr id="57" name="CasellaDiTesto 21">
              <a:extLst>
                <a:ext uri="{FF2B5EF4-FFF2-40B4-BE49-F238E27FC236}">
                  <a16:creationId xmlns:a16="http://schemas.microsoft.com/office/drawing/2014/main" id="{44AE3198-1423-4A2C-9774-D4A29721C7A2}"/>
                </a:ext>
              </a:extLst>
            </p:cNvPr>
            <p:cNvSpPr txBox="1"/>
            <p:nvPr/>
          </p:nvSpPr>
          <p:spPr>
            <a:xfrm>
              <a:off x="8703646" y="3602276"/>
              <a:ext cx="791613" cy="1786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14"/>
                <a:t>chemical &gt; thermal</a:t>
              </a: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rtl="0" eaLnBrk="1" latinLnBrk="0" hangingPunct="1"/>
            <a:r>
              <a:rPr lang="en-US" sz="2540" b="1" dirty="0" err="1" smtClean="0">
                <a:cs typeface="+mn-cs"/>
              </a:rPr>
              <a:t>Energia</a:t>
            </a:r>
            <a:r>
              <a:rPr lang="en-US" sz="2540" b="1" dirty="0" smtClean="0">
                <a:cs typeface="+mn-cs"/>
              </a:rPr>
              <a:t> </a:t>
            </a:r>
            <a:r>
              <a:rPr lang="en-US" sz="2540" b="1" dirty="0" err="1" smtClean="0">
                <a:cs typeface="+mn-cs"/>
              </a:rPr>
              <a:t>rinnovabile</a:t>
            </a:r>
            <a:r>
              <a:rPr lang="en-US" sz="2540" b="1" dirty="0" smtClean="0">
                <a:cs typeface="+mn-cs"/>
              </a:rPr>
              <a:t> </a:t>
            </a:r>
            <a:r>
              <a:rPr lang="en-US" sz="2540" b="1" dirty="0" err="1" smtClean="0">
                <a:cs typeface="+mn-cs"/>
              </a:rPr>
              <a:t>ed</a:t>
            </a:r>
            <a:r>
              <a:rPr lang="en-US" sz="2540" b="1" dirty="0" smtClean="0">
                <a:cs typeface="+mn-cs"/>
              </a:rPr>
              <a:t> </a:t>
            </a:r>
            <a:r>
              <a:rPr lang="en-US" sz="2540" b="1" dirty="0" err="1" smtClean="0">
                <a:cs typeface="+mn-cs"/>
              </a:rPr>
              <a:t>Energia</a:t>
            </a:r>
            <a:r>
              <a:rPr lang="en-US" sz="2540" b="1" dirty="0" smtClean="0">
                <a:cs typeface="+mn-cs"/>
              </a:rPr>
              <a:t> </a:t>
            </a:r>
            <a:r>
              <a:rPr lang="en-US" sz="2540" b="1" dirty="0" err="1" smtClean="0">
                <a:cs typeface="+mn-cs"/>
              </a:rPr>
              <a:t>primaria</a:t>
            </a:r>
            <a:r>
              <a:rPr lang="en-US" sz="2540" b="1" dirty="0" smtClean="0">
                <a:cs typeface="+mn-cs"/>
              </a:rPr>
              <a:t/>
            </a:r>
            <a:br>
              <a:rPr lang="en-US" sz="2540" b="1" dirty="0" smtClean="0">
                <a:cs typeface="+mn-cs"/>
              </a:rPr>
            </a:br>
            <a:r>
              <a:rPr lang="en-US" sz="1800" b="1" dirty="0" smtClean="0">
                <a:cs typeface="+mn-cs"/>
              </a:rPr>
              <a:t>(</a:t>
            </a:r>
            <a:r>
              <a:rPr lang="en-US" sz="1800" dirty="0" smtClean="0">
                <a:cs typeface="+mn-cs"/>
              </a:rPr>
              <a:t>today: Nat Gas, LPG and H2 blend 20%)  in future 100%H2) </a:t>
            </a:r>
            <a:endParaRPr lang="en-US" sz="1800" dirty="0">
              <a:cs typeface="+mn-cs"/>
            </a:endParaRPr>
          </a:p>
        </p:txBody>
      </p:sp>
      <p:pic>
        <p:nvPicPr>
          <p:cNvPr id="1026" name="Picture 2" descr="Turbina eolica Icona - Download gratuito, PNG e vettoriale">
            <a:extLst>
              <a:ext uri="{FF2B5EF4-FFF2-40B4-BE49-F238E27FC236}">
                <a16:creationId xmlns:a16="http://schemas.microsoft.com/office/drawing/2014/main" id="{BE6A21B5-81E6-4313-852D-55017B839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5552" y="5341035"/>
            <a:ext cx="565030" cy="56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18"/>
          <a:srcRect l="22634" t="17374" r="23343" b="24138"/>
          <a:stretch/>
        </p:blipFill>
        <p:spPr>
          <a:xfrm>
            <a:off x="6765862" y="1333704"/>
            <a:ext cx="568895" cy="658485"/>
          </a:xfrm>
          <a:prstGeom prst="rect">
            <a:avLst/>
          </a:prstGeom>
        </p:spPr>
      </p:pic>
      <p:pic>
        <p:nvPicPr>
          <p:cNvPr id="26" name="Immagine 25"/>
          <p:cNvPicPr>
            <a:picLocks noChangeAspect="1"/>
          </p:cNvPicPr>
          <p:nvPr/>
        </p:nvPicPr>
        <p:blipFill rotWithShape="1">
          <a:blip r:embed="rId19"/>
          <a:srcRect l="19616" t="29100" r="19115" b="15800"/>
          <a:stretch/>
        </p:blipFill>
        <p:spPr>
          <a:xfrm>
            <a:off x="6688024" y="2079774"/>
            <a:ext cx="774706" cy="50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3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ttangolo 49">
            <a:extLst>
              <a:ext uri="{FF2B5EF4-FFF2-40B4-BE49-F238E27FC236}">
                <a16:creationId xmlns:a16="http://schemas.microsoft.com/office/drawing/2014/main" id="{C8A8F00C-DAB1-4EE2-B188-D9059C91F185}"/>
              </a:ext>
            </a:extLst>
          </p:cNvPr>
          <p:cNvSpPr/>
          <p:nvPr/>
        </p:nvSpPr>
        <p:spPr>
          <a:xfrm>
            <a:off x="4763734" y="5563307"/>
            <a:ext cx="5690407" cy="58923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33" dirty="0"/>
              <a:t>                                                               </a:t>
            </a:r>
            <a:r>
              <a:rPr lang="it-IT" sz="1633" dirty="0" err="1"/>
              <a:t>Renewable</a:t>
            </a:r>
            <a:r>
              <a:rPr lang="it-IT" sz="1633" dirty="0"/>
              <a:t> Energy</a:t>
            </a:r>
            <a:endParaRPr lang="en-US" sz="1633" dirty="0"/>
          </a:p>
        </p:txBody>
      </p:sp>
      <p:graphicFrame>
        <p:nvGraphicFramePr>
          <p:cNvPr id="27" name="Object 26" hidden="1">
            <a:extLst>
              <a:ext uri="{FF2B5EF4-FFF2-40B4-BE49-F238E27FC236}">
                <a16:creationId xmlns:a16="http://schemas.microsoft.com/office/drawing/2014/main" id="{7333B07B-204E-423E-B9B9-8595768CDB5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24832" y="858240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Diapositiva think-cell" r:id="rId6" imgW="421" imgH="423" progId="TCLayout.ActiveDocument.1">
                  <p:embed/>
                </p:oleObj>
              </mc:Choice>
              <mc:Fallback>
                <p:oleObj name="Diapositiva think-cell" r:id="rId6" imgW="421" imgH="423" progId="TCLayout.ActiveDocument.1">
                  <p:embed/>
                  <p:pic>
                    <p:nvPicPr>
                      <p:cNvPr id="27" name="Object 26" hidden="1">
                        <a:extLst>
                          <a:ext uri="{FF2B5EF4-FFF2-40B4-BE49-F238E27FC236}">
                            <a16:creationId xmlns:a16="http://schemas.microsoft.com/office/drawing/2014/main" id="{7333B07B-204E-423E-B9B9-8595768CDB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24832" y="858240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 hidden="1">
            <a:extLst>
              <a:ext uri="{FF2B5EF4-FFF2-40B4-BE49-F238E27FC236}">
                <a16:creationId xmlns:a16="http://schemas.microsoft.com/office/drawing/2014/main" id="{84A01BA6-32A0-4BD0-AAF9-E004DFD10C6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3640" y="857047"/>
            <a:ext cx="119072" cy="119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685867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2" name="Title 5">
            <a:extLst>
              <a:ext uri="{FF2B5EF4-FFF2-40B4-BE49-F238E27FC236}">
                <a16:creationId xmlns:a16="http://schemas.microsoft.com/office/drawing/2014/main" id="{7D9A66E8-747F-465F-8365-20AE4F660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Autofit/>
          </a:bodyPr>
          <a:lstStyle/>
          <a:p>
            <a:r>
              <a:rPr lang="en-US" sz="2800" dirty="0" err="1" smtClean="0"/>
              <a:t>Innovazione</a:t>
            </a:r>
            <a:r>
              <a:rPr lang="en-US" sz="2800" dirty="0" smtClean="0"/>
              <a:t> </a:t>
            </a:r>
            <a:r>
              <a:rPr lang="en-US" sz="2800" dirty="0" err="1" smtClean="0"/>
              <a:t>tecnologica</a:t>
            </a:r>
            <a:endParaRPr lang="en-US" sz="2800" dirty="0"/>
          </a:p>
        </p:txBody>
      </p:sp>
      <p:pic>
        <p:nvPicPr>
          <p:cNvPr id="44" name="Immagine 43"/>
          <p:cNvPicPr>
            <a:picLocks noChangeAspect="1"/>
          </p:cNvPicPr>
          <p:nvPr/>
        </p:nvPicPr>
        <p:blipFill rotWithShape="1">
          <a:blip r:embed="rId8"/>
          <a:srcRect l="22780" r="1554"/>
          <a:stretch/>
        </p:blipFill>
        <p:spPr>
          <a:xfrm>
            <a:off x="5376021" y="2263317"/>
            <a:ext cx="3187557" cy="998115"/>
          </a:xfrm>
          <a:prstGeom prst="rect">
            <a:avLst/>
          </a:prstGeom>
          <a:ln>
            <a:noFill/>
          </a:ln>
        </p:spPr>
      </p:pic>
      <p:pic>
        <p:nvPicPr>
          <p:cNvPr id="45" name="Immagine 44"/>
          <p:cNvPicPr>
            <a:picLocks noChangeAspect="1"/>
          </p:cNvPicPr>
          <p:nvPr/>
        </p:nvPicPr>
        <p:blipFill rotWithShape="1">
          <a:blip r:embed="rId9"/>
          <a:srcRect l="15947" r="13751"/>
          <a:stretch/>
        </p:blipFill>
        <p:spPr>
          <a:xfrm>
            <a:off x="3618064" y="2319944"/>
            <a:ext cx="3402009" cy="2065338"/>
          </a:xfrm>
          <a:prstGeom prst="rect">
            <a:avLst/>
          </a:prstGeom>
          <a:ln>
            <a:noFill/>
          </a:ln>
        </p:spPr>
      </p:pic>
      <p:cxnSp>
        <p:nvCxnSpPr>
          <p:cNvPr id="61" name="Connettore 2 60"/>
          <p:cNvCxnSpPr/>
          <p:nvPr/>
        </p:nvCxnSpPr>
        <p:spPr>
          <a:xfrm flipH="1" flipV="1">
            <a:off x="906415" y="922230"/>
            <a:ext cx="15361" cy="447410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2 65"/>
          <p:cNvCxnSpPr/>
          <p:nvPr/>
        </p:nvCxnSpPr>
        <p:spPr>
          <a:xfrm>
            <a:off x="906415" y="5400025"/>
            <a:ext cx="9568703" cy="630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asellaDiTesto 66"/>
          <p:cNvSpPr txBox="1"/>
          <p:nvPr/>
        </p:nvSpPr>
        <p:spPr>
          <a:xfrm>
            <a:off x="7247987" y="1187807"/>
            <a:ext cx="3172197" cy="84619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sz="1633" dirty="0"/>
              <a:t>3°Innovation Wave</a:t>
            </a:r>
          </a:p>
          <a:p>
            <a:r>
              <a:rPr lang="en-US" sz="1633" b="1" dirty="0" smtClean="0">
                <a:solidFill>
                  <a:schemeClr val="accent6">
                    <a:lumMod val="75000"/>
                  </a:schemeClr>
                </a:solidFill>
              </a:rPr>
              <a:t>Electrical Heat Pumps and </a:t>
            </a:r>
            <a:br>
              <a:rPr lang="en-US" sz="1633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1633" b="1" dirty="0" smtClean="0">
                <a:solidFill>
                  <a:schemeClr val="accent6">
                    <a:lumMod val="75000"/>
                  </a:schemeClr>
                </a:solidFill>
              </a:rPr>
              <a:t>Thermally Driven Heat Pumps </a:t>
            </a:r>
            <a:endParaRPr lang="en-US" sz="1633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9" name="CasellaDiTesto 68"/>
          <p:cNvSpPr txBox="1"/>
          <p:nvPr/>
        </p:nvSpPr>
        <p:spPr>
          <a:xfrm>
            <a:off x="2671991" y="2317567"/>
            <a:ext cx="2080302" cy="5949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33" dirty="0"/>
              <a:t>1°Innovation Wave</a:t>
            </a:r>
          </a:p>
          <a:p>
            <a:r>
              <a:rPr lang="en-US" sz="1633" b="1" dirty="0">
                <a:solidFill>
                  <a:srgbClr val="FF0000"/>
                </a:solidFill>
              </a:rPr>
              <a:t>Standard Gas Boiler </a:t>
            </a:r>
          </a:p>
        </p:txBody>
      </p:sp>
      <p:sp>
        <p:nvSpPr>
          <p:cNvPr id="70" name="CasellaDiTesto 69"/>
          <p:cNvSpPr txBox="1"/>
          <p:nvPr/>
        </p:nvSpPr>
        <p:spPr>
          <a:xfrm>
            <a:off x="4869919" y="1453259"/>
            <a:ext cx="2277827" cy="5949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33" dirty="0"/>
              <a:t>2°Innovation Wave</a:t>
            </a:r>
          </a:p>
          <a:p>
            <a:r>
              <a:rPr lang="en-US" sz="1633" b="1" dirty="0">
                <a:solidFill>
                  <a:schemeClr val="accent1">
                    <a:lumMod val="75000"/>
                  </a:schemeClr>
                </a:solidFill>
              </a:rPr>
              <a:t>Condensing Gas Boiler</a:t>
            </a:r>
          </a:p>
        </p:txBody>
      </p:sp>
      <p:sp>
        <p:nvSpPr>
          <p:cNvPr id="71" name="Rettangolo 70"/>
          <p:cNvSpPr/>
          <p:nvPr/>
        </p:nvSpPr>
        <p:spPr>
          <a:xfrm>
            <a:off x="2671990" y="2994159"/>
            <a:ext cx="2080485" cy="2299774"/>
          </a:xfrm>
          <a:prstGeom prst="rect">
            <a:avLst/>
          </a:prstGeom>
          <a:noFill/>
          <a:ln w="412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3" dirty="0"/>
          </a:p>
        </p:txBody>
      </p:sp>
      <p:sp>
        <p:nvSpPr>
          <p:cNvPr id="73" name="Rettangolo 72"/>
          <p:cNvSpPr/>
          <p:nvPr/>
        </p:nvSpPr>
        <p:spPr>
          <a:xfrm>
            <a:off x="4869920" y="2131154"/>
            <a:ext cx="2277828" cy="3162582"/>
          </a:xfrm>
          <a:prstGeom prst="rect">
            <a:avLst/>
          </a:prstGeom>
          <a:noFill/>
          <a:ln w="412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3" dirty="0"/>
          </a:p>
        </p:txBody>
      </p:sp>
      <p:sp>
        <p:nvSpPr>
          <p:cNvPr id="75" name="Rettangolo 74"/>
          <p:cNvSpPr/>
          <p:nvPr/>
        </p:nvSpPr>
        <p:spPr>
          <a:xfrm>
            <a:off x="7247986" y="2131154"/>
            <a:ext cx="3151017" cy="3162583"/>
          </a:xfrm>
          <a:prstGeom prst="rect">
            <a:avLst/>
          </a:prstGeom>
          <a:noFill/>
          <a:ln w="412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3" dirty="0"/>
          </a:p>
        </p:txBody>
      </p:sp>
      <p:sp>
        <p:nvSpPr>
          <p:cNvPr id="76" name="CasellaDiTesto 75"/>
          <p:cNvSpPr txBox="1"/>
          <p:nvPr/>
        </p:nvSpPr>
        <p:spPr>
          <a:xfrm>
            <a:off x="2768842" y="4800033"/>
            <a:ext cx="811441" cy="25994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1400" b="1">
                <a:solidFill>
                  <a:srgbClr val="FF0000"/>
                </a:solidFill>
              </a:defRPr>
            </a:lvl1pPr>
          </a:lstStyle>
          <a:p>
            <a:r>
              <a:rPr lang="en-US" sz="1089" dirty="0"/>
              <a:t>Innovators</a:t>
            </a:r>
          </a:p>
        </p:txBody>
      </p:sp>
      <p:sp>
        <p:nvSpPr>
          <p:cNvPr id="77" name="CasellaDiTesto 76"/>
          <p:cNvSpPr txBox="1"/>
          <p:nvPr/>
        </p:nvSpPr>
        <p:spPr>
          <a:xfrm>
            <a:off x="2975800" y="3486791"/>
            <a:ext cx="683200" cy="4275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1400" b="1">
                <a:solidFill>
                  <a:srgbClr val="FF0000"/>
                </a:solidFill>
              </a:defRPr>
            </a:lvl1pPr>
          </a:lstStyle>
          <a:p>
            <a:r>
              <a:rPr lang="en-US" sz="1089" dirty="0"/>
              <a:t>Early</a:t>
            </a:r>
          </a:p>
          <a:p>
            <a:r>
              <a:rPr lang="en-US" sz="1089" dirty="0"/>
              <a:t>Majority</a:t>
            </a:r>
          </a:p>
        </p:txBody>
      </p:sp>
      <p:sp>
        <p:nvSpPr>
          <p:cNvPr id="78" name="CasellaDiTesto 77"/>
          <p:cNvSpPr txBox="1"/>
          <p:nvPr/>
        </p:nvSpPr>
        <p:spPr>
          <a:xfrm>
            <a:off x="3988149" y="3045597"/>
            <a:ext cx="683200" cy="4275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1400" b="1">
                <a:solidFill>
                  <a:srgbClr val="FF0000"/>
                </a:solidFill>
              </a:defRPr>
            </a:lvl1pPr>
          </a:lstStyle>
          <a:p>
            <a:r>
              <a:rPr lang="en-US" sz="1089" dirty="0"/>
              <a:t>Late </a:t>
            </a:r>
          </a:p>
          <a:p>
            <a:r>
              <a:rPr lang="en-US" sz="1089" dirty="0"/>
              <a:t>Majority</a:t>
            </a:r>
          </a:p>
        </p:txBody>
      </p:sp>
      <p:sp>
        <p:nvSpPr>
          <p:cNvPr id="79" name="CasellaDiTesto 78"/>
          <p:cNvSpPr txBox="1"/>
          <p:nvPr/>
        </p:nvSpPr>
        <p:spPr>
          <a:xfrm>
            <a:off x="5053843" y="4516260"/>
            <a:ext cx="686406" cy="4275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1400" b="1">
                <a:solidFill>
                  <a:srgbClr val="FF0000"/>
                </a:solidFill>
              </a:defRPr>
            </a:lvl1pPr>
          </a:lstStyle>
          <a:p>
            <a:r>
              <a:rPr lang="en-US" sz="1089" dirty="0"/>
              <a:t>Decline </a:t>
            </a:r>
          </a:p>
          <a:p>
            <a:r>
              <a:rPr lang="en-US" sz="1089" dirty="0"/>
              <a:t>Business</a:t>
            </a:r>
          </a:p>
        </p:txBody>
      </p:sp>
      <p:sp>
        <p:nvSpPr>
          <p:cNvPr id="80" name="Ovale 79"/>
          <p:cNvSpPr/>
          <p:nvPr/>
        </p:nvSpPr>
        <p:spPr>
          <a:xfrm>
            <a:off x="6118585" y="2224707"/>
            <a:ext cx="209292" cy="222941"/>
          </a:xfrm>
          <a:prstGeom prst="ellipse">
            <a:avLst/>
          </a:prstGeom>
          <a:solidFill>
            <a:schemeClr val="tx1"/>
          </a:solidFill>
          <a:ln w="476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3" dirty="0"/>
          </a:p>
        </p:txBody>
      </p:sp>
      <p:sp>
        <p:nvSpPr>
          <p:cNvPr id="81" name="CasellaDiTesto 80"/>
          <p:cNvSpPr txBox="1"/>
          <p:nvPr/>
        </p:nvSpPr>
        <p:spPr>
          <a:xfrm rot="19764275">
            <a:off x="5570657" y="2606946"/>
            <a:ext cx="917687" cy="2877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270" b="1" dirty="0"/>
              <a:t>Innovation</a:t>
            </a:r>
          </a:p>
        </p:txBody>
      </p:sp>
      <p:sp>
        <p:nvSpPr>
          <p:cNvPr id="82" name="CasellaDiTesto 81"/>
          <p:cNvSpPr txBox="1"/>
          <p:nvPr/>
        </p:nvSpPr>
        <p:spPr>
          <a:xfrm rot="20100264">
            <a:off x="3596755" y="3857656"/>
            <a:ext cx="882868" cy="259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89" b="1" dirty="0"/>
              <a:t>Innovation</a:t>
            </a:r>
          </a:p>
        </p:txBody>
      </p:sp>
      <p:sp>
        <p:nvSpPr>
          <p:cNvPr id="83" name="CasellaDiTesto 82"/>
          <p:cNvSpPr txBox="1"/>
          <p:nvPr/>
        </p:nvSpPr>
        <p:spPr>
          <a:xfrm>
            <a:off x="5767895" y="720098"/>
            <a:ext cx="1049903" cy="48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40" b="1" dirty="0" err="1">
                <a:solidFill>
                  <a:schemeClr val="bg2">
                    <a:lumMod val="25000"/>
                  </a:schemeClr>
                </a:solidFill>
              </a:rPr>
              <a:t>Today</a:t>
            </a:r>
            <a:r>
              <a:rPr lang="it-IT" sz="254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US" sz="254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4" name="Connettore diritto 83"/>
          <p:cNvCxnSpPr>
            <a:cxnSpLocks/>
          </p:cNvCxnSpPr>
          <p:nvPr/>
        </p:nvCxnSpPr>
        <p:spPr>
          <a:xfrm flipV="1">
            <a:off x="6223973" y="1114068"/>
            <a:ext cx="0" cy="271296"/>
          </a:xfrm>
          <a:prstGeom prst="line">
            <a:avLst/>
          </a:prstGeom>
          <a:ln w="38100">
            <a:solidFill>
              <a:schemeClr val="tx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CasellaDiTesto 84"/>
          <p:cNvSpPr txBox="1"/>
          <p:nvPr/>
        </p:nvSpPr>
        <p:spPr>
          <a:xfrm>
            <a:off x="3122638" y="728555"/>
            <a:ext cx="1382623" cy="48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40" b="1" dirty="0">
                <a:solidFill>
                  <a:schemeClr val="bg2">
                    <a:lumMod val="25000"/>
                  </a:schemeClr>
                </a:solidFill>
              </a:rPr>
              <a:t>Early 90s</a:t>
            </a:r>
          </a:p>
        </p:txBody>
      </p:sp>
      <p:sp>
        <p:nvSpPr>
          <p:cNvPr id="86" name="Figura a mano libera 85"/>
          <p:cNvSpPr/>
          <p:nvPr/>
        </p:nvSpPr>
        <p:spPr>
          <a:xfrm rot="20916369">
            <a:off x="4752849" y="4706107"/>
            <a:ext cx="685494" cy="518441"/>
          </a:xfrm>
          <a:custGeom>
            <a:avLst/>
            <a:gdLst>
              <a:gd name="connsiteX0" fmla="*/ 0 w 755650"/>
              <a:gd name="connsiteY0" fmla="*/ 0 h 571500"/>
              <a:gd name="connsiteX1" fmla="*/ 158750 w 755650"/>
              <a:gd name="connsiteY1" fmla="*/ 285750 h 571500"/>
              <a:gd name="connsiteX2" fmla="*/ 755650 w 755650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650" h="571500">
                <a:moveTo>
                  <a:pt x="0" y="0"/>
                </a:moveTo>
                <a:cubicBezTo>
                  <a:pt x="16404" y="95250"/>
                  <a:pt x="32808" y="190500"/>
                  <a:pt x="158750" y="285750"/>
                </a:cubicBezTo>
                <a:cubicBezTo>
                  <a:pt x="284692" y="381000"/>
                  <a:pt x="640292" y="531283"/>
                  <a:pt x="755650" y="571500"/>
                </a:cubicBezTo>
              </a:path>
            </a:pathLst>
          </a:custGeom>
          <a:noFill/>
          <a:ln w="508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3"/>
          </a:p>
        </p:txBody>
      </p:sp>
      <p:grpSp>
        <p:nvGrpSpPr>
          <p:cNvPr id="87" name="Gruppo 86"/>
          <p:cNvGrpSpPr/>
          <p:nvPr/>
        </p:nvGrpSpPr>
        <p:grpSpPr>
          <a:xfrm>
            <a:off x="9209866" y="3653263"/>
            <a:ext cx="1039067" cy="1163519"/>
            <a:chOff x="10362194" y="2774861"/>
            <a:chExt cx="1145410" cy="1282615"/>
          </a:xfrm>
        </p:grpSpPr>
        <p:sp>
          <p:nvSpPr>
            <p:cNvPr id="88" name="Rettangolo 87"/>
            <p:cNvSpPr/>
            <p:nvPr/>
          </p:nvSpPr>
          <p:spPr>
            <a:xfrm>
              <a:off x="10695545" y="3656322"/>
              <a:ext cx="493769" cy="40115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666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70" b="1" dirty="0" smtClean="0">
                  <a:solidFill>
                    <a:schemeClr val="bg1"/>
                  </a:solidFill>
                </a:rPr>
                <a:t>H</a:t>
              </a:r>
              <a:r>
                <a:rPr lang="it-IT" sz="816" b="1" dirty="0" smtClean="0">
                  <a:solidFill>
                    <a:schemeClr val="bg1"/>
                  </a:solidFill>
                </a:rPr>
                <a:t>2, </a:t>
              </a:r>
              <a:r>
                <a:rPr lang="it-IT" sz="816" b="1" dirty="0" err="1" smtClean="0">
                  <a:solidFill>
                    <a:schemeClr val="bg1"/>
                  </a:solidFill>
                </a:rPr>
                <a:t>BioX</a:t>
              </a:r>
              <a:endParaRPr lang="en-US" sz="816" b="1" dirty="0">
                <a:solidFill>
                  <a:schemeClr val="bg1"/>
                </a:solidFill>
              </a:endParaRPr>
            </a:p>
          </p:txBody>
        </p:sp>
        <p:sp>
          <p:nvSpPr>
            <p:cNvPr id="89" name="CasellaDiTesto 88"/>
            <p:cNvSpPr txBox="1"/>
            <p:nvPr/>
          </p:nvSpPr>
          <p:spPr>
            <a:xfrm>
              <a:off x="10362194" y="2774861"/>
              <a:ext cx="1145410" cy="840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1452" b="1" dirty="0" err="1" smtClean="0">
                  <a:solidFill>
                    <a:schemeClr val="accent1">
                      <a:lumMod val="50000"/>
                    </a:schemeClr>
                  </a:solidFill>
                </a:rPr>
                <a:t>Renewable</a:t>
              </a:r>
              <a:endParaRPr lang="it-IT" sz="1452" b="1" dirty="0" smtClean="0">
                <a:solidFill>
                  <a:schemeClr val="accent1">
                    <a:lumMod val="50000"/>
                  </a:schemeClr>
                </a:solidFill>
              </a:endParaRPr>
            </a:p>
            <a:p>
              <a:pPr algn="ctr"/>
              <a:r>
                <a:rPr lang="it-IT" sz="1452" b="1" dirty="0" err="1" smtClean="0">
                  <a:solidFill>
                    <a:schemeClr val="accent1">
                      <a:lumMod val="50000"/>
                    </a:schemeClr>
                  </a:solidFill>
                </a:rPr>
                <a:t>molecular</a:t>
              </a:r>
              <a:r>
                <a:rPr lang="it-IT" sz="1452" b="1" dirty="0" smtClean="0">
                  <a:solidFill>
                    <a:schemeClr val="accent1">
                      <a:lumMod val="50000"/>
                    </a:schemeClr>
                  </a:solidFill>
                </a:rPr>
                <a:t>  </a:t>
              </a:r>
              <a:br>
                <a:rPr lang="it-IT" sz="1452" b="1" dirty="0" smtClean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it-IT" sz="1452" b="1" dirty="0" err="1" smtClean="0">
                  <a:solidFill>
                    <a:schemeClr val="accent1">
                      <a:lumMod val="50000"/>
                    </a:schemeClr>
                  </a:solidFill>
                </a:rPr>
                <a:t>vector</a:t>
              </a:r>
              <a:endParaRPr lang="en-US" sz="1452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90" name="Rettangolo 89"/>
          <p:cNvSpPr/>
          <p:nvPr/>
        </p:nvSpPr>
        <p:spPr>
          <a:xfrm>
            <a:off x="1025430" y="4118749"/>
            <a:ext cx="1570121" cy="11749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444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52" b="1" dirty="0"/>
              <a:t>Central/Hydronic </a:t>
            </a:r>
          </a:p>
          <a:p>
            <a:pPr algn="ctr"/>
            <a:r>
              <a:rPr lang="en-US" sz="1452" b="1" dirty="0"/>
              <a:t>Heating Solutions</a:t>
            </a:r>
          </a:p>
        </p:txBody>
      </p:sp>
      <p:sp>
        <p:nvSpPr>
          <p:cNvPr id="91" name="CasellaDiTesto 90"/>
          <p:cNvSpPr txBox="1"/>
          <p:nvPr/>
        </p:nvSpPr>
        <p:spPr>
          <a:xfrm>
            <a:off x="1221007" y="720098"/>
            <a:ext cx="1074333" cy="48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40" b="1" dirty="0">
                <a:solidFill>
                  <a:schemeClr val="bg2">
                    <a:lumMod val="25000"/>
                  </a:schemeClr>
                </a:solidFill>
              </a:rPr>
              <a:t>50-70s</a:t>
            </a:r>
          </a:p>
        </p:txBody>
      </p:sp>
      <p:pic>
        <p:nvPicPr>
          <p:cNvPr id="92" name="Immagine 91"/>
          <p:cNvPicPr>
            <a:picLocks noChangeAspect="1"/>
          </p:cNvPicPr>
          <p:nvPr/>
        </p:nvPicPr>
        <p:blipFill rotWithShape="1">
          <a:blip r:embed="rId10"/>
          <a:srcRect r="78291"/>
          <a:stretch/>
        </p:blipFill>
        <p:spPr>
          <a:xfrm rot="203657">
            <a:off x="8283641" y="2855810"/>
            <a:ext cx="738403" cy="1758704"/>
          </a:xfrm>
          <a:prstGeom prst="rect">
            <a:avLst/>
          </a:prstGeom>
        </p:spPr>
      </p:pic>
      <p:sp>
        <p:nvSpPr>
          <p:cNvPr id="93" name="CasellaDiTesto 92"/>
          <p:cNvSpPr txBox="1"/>
          <p:nvPr/>
        </p:nvSpPr>
        <p:spPr>
          <a:xfrm>
            <a:off x="7943777" y="720098"/>
            <a:ext cx="1070678" cy="48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540" b="1" dirty="0">
                <a:solidFill>
                  <a:schemeClr val="bg2">
                    <a:lumMod val="25000"/>
                  </a:schemeClr>
                </a:solidFill>
              </a:rPr>
              <a:t>Future</a:t>
            </a:r>
            <a:endParaRPr lang="en-US" sz="254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0D29F8D-D153-4346-90F1-9C0CAFF7070D}"/>
              </a:ext>
            </a:extLst>
          </p:cNvPr>
          <p:cNvSpPr/>
          <p:nvPr/>
        </p:nvSpPr>
        <p:spPr>
          <a:xfrm>
            <a:off x="1025430" y="5557776"/>
            <a:ext cx="5690407" cy="59476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33" dirty="0"/>
              <a:t>            Oil</a:t>
            </a:r>
            <a:endParaRPr lang="en-US" sz="1633" dirty="0"/>
          </a:p>
        </p:txBody>
      </p:sp>
      <p:pic>
        <p:nvPicPr>
          <p:cNvPr id="56" name="Immagine 55"/>
          <p:cNvPicPr>
            <a:picLocks noChangeAspect="1"/>
          </p:cNvPicPr>
          <p:nvPr/>
        </p:nvPicPr>
        <p:blipFill rotWithShape="1">
          <a:blip r:embed="rId11"/>
          <a:srcRect l="17945" r="1450"/>
          <a:stretch/>
        </p:blipFill>
        <p:spPr>
          <a:xfrm>
            <a:off x="2715241" y="3584808"/>
            <a:ext cx="2065935" cy="1708929"/>
          </a:xfrm>
          <a:prstGeom prst="rect">
            <a:avLst/>
          </a:prstGeom>
          <a:ln>
            <a:noFill/>
          </a:ln>
        </p:spPr>
      </p:pic>
      <p:sp>
        <p:nvSpPr>
          <p:cNvPr id="53" name="Rettangolo 52">
            <a:extLst>
              <a:ext uri="{FF2B5EF4-FFF2-40B4-BE49-F238E27FC236}">
                <a16:creationId xmlns:a16="http://schemas.microsoft.com/office/drawing/2014/main" id="{A3307AFD-6F04-47B8-834B-06E376E88021}"/>
              </a:ext>
            </a:extLst>
          </p:cNvPr>
          <p:cNvSpPr/>
          <p:nvPr/>
        </p:nvSpPr>
        <p:spPr>
          <a:xfrm>
            <a:off x="9505436" y="3041794"/>
            <a:ext cx="447926" cy="36390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66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700" b="1" dirty="0">
                <a:solidFill>
                  <a:schemeClr val="bg1"/>
                </a:solidFill>
              </a:rPr>
              <a:t>SOLAR</a:t>
            </a:r>
          </a:p>
          <a:p>
            <a:pPr algn="ctr"/>
            <a:r>
              <a:rPr lang="it-IT" sz="700" b="1" dirty="0">
                <a:solidFill>
                  <a:schemeClr val="bg1"/>
                </a:solidFill>
              </a:rPr>
              <a:t>WIND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85F9CAB4-96BD-4D29-9918-A28032E642C8}"/>
              </a:ext>
            </a:extLst>
          </p:cNvPr>
          <p:cNvSpPr txBox="1"/>
          <p:nvPr/>
        </p:nvSpPr>
        <p:spPr>
          <a:xfrm>
            <a:off x="9217114" y="2247040"/>
            <a:ext cx="1038233" cy="762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52" b="1" dirty="0" err="1" smtClean="0">
                <a:solidFill>
                  <a:schemeClr val="accent1">
                    <a:lumMod val="50000"/>
                  </a:schemeClr>
                </a:solidFill>
              </a:rPr>
              <a:t>Renewable</a:t>
            </a:r>
            <a:endParaRPr lang="it-IT" sz="1452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it-IT" sz="1452" b="1" dirty="0" err="1">
                <a:solidFill>
                  <a:schemeClr val="accent1">
                    <a:lumMod val="50000"/>
                  </a:schemeClr>
                </a:solidFill>
              </a:rPr>
              <a:t>e</a:t>
            </a:r>
            <a:r>
              <a:rPr lang="it-IT" sz="1452" b="1" dirty="0" err="1" smtClean="0">
                <a:solidFill>
                  <a:schemeClr val="accent1">
                    <a:lumMod val="50000"/>
                  </a:schemeClr>
                </a:solidFill>
              </a:rPr>
              <a:t>lectrical</a:t>
            </a:r>
            <a:r>
              <a:rPr lang="it-IT" sz="1452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it-IT" sz="1452" b="1" dirty="0" err="1" smtClean="0">
                <a:solidFill>
                  <a:schemeClr val="accent1">
                    <a:lumMod val="50000"/>
                  </a:schemeClr>
                </a:solidFill>
              </a:rPr>
              <a:t>Vector</a:t>
            </a:r>
            <a:endParaRPr lang="en-US" sz="1452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Figura a mano libera: forma 10">
            <a:extLst>
              <a:ext uri="{FF2B5EF4-FFF2-40B4-BE49-F238E27FC236}">
                <a16:creationId xmlns:a16="http://schemas.microsoft.com/office/drawing/2014/main" id="{5E16C72B-84FC-4955-BAAE-155B114DA37F}"/>
              </a:ext>
            </a:extLst>
          </p:cNvPr>
          <p:cNvSpPr/>
          <p:nvPr/>
        </p:nvSpPr>
        <p:spPr>
          <a:xfrm>
            <a:off x="2604647" y="5551960"/>
            <a:ext cx="5958931" cy="594765"/>
          </a:xfrm>
          <a:custGeom>
            <a:avLst/>
            <a:gdLst>
              <a:gd name="connsiteX0" fmla="*/ 0 w 6272784"/>
              <a:gd name="connsiteY0" fmla="*/ 0 h 649224"/>
              <a:gd name="connsiteX1" fmla="*/ 4270248 w 6272784"/>
              <a:gd name="connsiteY1" fmla="*/ 649224 h 649224"/>
              <a:gd name="connsiteX2" fmla="*/ 6272784 w 6272784"/>
              <a:gd name="connsiteY2" fmla="*/ 649224 h 649224"/>
              <a:gd name="connsiteX3" fmla="*/ 4535424 w 6272784"/>
              <a:gd name="connsiteY3" fmla="*/ 9144 h 649224"/>
              <a:gd name="connsiteX4" fmla="*/ 54864 w 6272784"/>
              <a:gd name="connsiteY4" fmla="*/ 18288 h 64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2784" h="649224">
                <a:moveTo>
                  <a:pt x="0" y="0"/>
                </a:moveTo>
                <a:lnTo>
                  <a:pt x="4270248" y="649224"/>
                </a:lnTo>
                <a:lnTo>
                  <a:pt x="6272784" y="649224"/>
                </a:lnTo>
                <a:lnTo>
                  <a:pt x="4535424" y="9144"/>
                </a:lnTo>
                <a:lnTo>
                  <a:pt x="54864" y="18288"/>
                </a:lnTo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33" dirty="0"/>
              <a:t>                                   Natural Gas</a:t>
            </a:r>
            <a:endParaRPr lang="en-US" sz="1633" dirty="0"/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7C7EB995-7F96-4FB6-918D-7E3122A7CD24}"/>
              </a:ext>
            </a:extLst>
          </p:cNvPr>
          <p:cNvSpPr txBox="1"/>
          <p:nvPr/>
        </p:nvSpPr>
        <p:spPr>
          <a:xfrm>
            <a:off x="1034041" y="3433417"/>
            <a:ext cx="1562311" cy="59490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33" b="1" dirty="0">
                <a:solidFill>
                  <a:schemeClr val="bg2">
                    <a:lumMod val="50000"/>
                  </a:schemeClr>
                </a:solidFill>
              </a:rPr>
              <a:t>Heating</a:t>
            </a:r>
          </a:p>
          <a:p>
            <a:r>
              <a:rPr lang="en-US" sz="1633" b="1" dirty="0">
                <a:solidFill>
                  <a:schemeClr val="bg2">
                    <a:lumMod val="50000"/>
                  </a:schemeClr>
                </a:solidFill>
              </a:rPr>
              <a:t>Oil Boiler </a:t>
            </a:r>
          </a:p>
        </p:txBody>
      </p:sp>
    </p:spTree>
    <p:extLst>
      <p:ext uri="{BB962C8B-B14F-4D97-AF65-F5344CB8AC3E}">
        <p14:creationId xmlns:p14="http://schemas.microsoft.com/office/powerpoint/2010/main" val="19886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7" grpId="0" animBg="1"/>
      <p:bldP spid="69" grpId="0" animBg="1"/>
      <p:bldP spid="70" grpId="0" animBg="1"/>
      <p:bldP spid="71" grpId="0" animBg="1"/>
      <p:bldP spid="73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5" grpId="0"/>
      <p:bldP spid="86" grpId="0"/>
      <p:bldP spid="90" grpId="0" animBg="1"/>
      <p:bldP spid="91" grpId="0"/>
      <p:bldP spid="93" grpId="0"/>
      <p:bldP spid="10" grpId="0" animBg="1"/>
      <p:bldP spid="53" grpId="0" animBg="1"/>
      <p:bldP spid="54" grpId="0"/>
      <p:bldP spid="11" grpId="0" animBg="1"/>
      <p:bldP spid="5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5lm5ahhwSDIV2M8OYqvk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36vRPOTdGZ8qm2s0pyW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696</Words>
  <Application>Microsoft Office PowerPoint</Application>
  <PresentationFormat>Widescreen</PresentationFormat>
  <Paragraphs>154</Paragraphs>
  <Slides>13</Slides>
  <Notes>6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13</vt:i4>
      </vt:variant>
    </vt:vector>
  </HeadingPairs>
  <TitlesOfParts>
    <vt:vector size="25" baseType="lpstr">
      <vt:lpstr>Arial</vt:lpstr>
      <vt:lpstr>Calibri</vt:lpstr>
      <vt:lpstr>Calibri Light</vt:lpstr>
      <vt:lpstr>Fira Sans Extra Condensed</vt:lpstr>
      <vt:lpstr>Fira Sans Extra Condensed Medium</vt:lpstr>
      <vt:lpstr>Pluto Sans Cond Light</vt:lpstr>
      <vt:lpstr>Pluto Sans Regular</vt:lpstr>
      <vt:lpstr>Proxima Nova</vt:lpstr>
      <vt:lpstr>Tema di Office</vt:lpstr>
      <vt:lpstr>Office Theme</vt:lpstr>
      <vt:lpstr>think-cell Slide</vt:lpstr>
      <vt:lpstr>Diapositiva think-cell</vt:lpstr>
      <vt:lpstr>Presentazione standard di PowerPoint</vt:lpstr>
      <vt:lpstr>Presentazione standard di PowerPoint</vt:lpstr>
      <vt:lpstr>Transizione Energetica</vt:lpstr>
      <vt:lpstr>Building Stock and Energy Transition  (example of  ITALY @2020)</vt:lpstr>
      <vt:lpstr>Distribuzione della popolazione</vt:lpstr>
      <vt:lpstr>Infrastruttura energetica  (esempio Italia)</vt:lpstr>
      <vt:lpstr>Conclusions about drivers</vt:lpstr>
      <vt:lpstr>Energia rinnovabile ed Energia primaria (today: Nat Gas, LPG and H2 blend 20%)  in future 100%H2) </vt:lpstr>
      <vt:lpstr>Innovazione tecnologica</vt:lpstr>
      <vt:lpstr>Lombhe@t: Ricerca per consentire prodotti reali</vt:lpstr>
      <vt:lpstr>Lombhe@t: risultati ottenuti</vt:lpstr>
      <vt:lpstr>Lombhe@t:  innovazione tecnologica per la decarbonizzazione</vt:lpstr>
      <vt:lpstr>Grazie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 Windows</dc:creator>
  <cp:lastModifiedBy>Luigi Tischer</cp:lastModifiedBy>
  <cp:revision>56</cp:revision>
  <dcterms:created xsi:type="dcterms:W3CDTF">2021-03-09T18:20:11Z</dcterms:created>
  <dcterms:modified xsi:type="dcterms:W3CDTF">2022-11-29T22:19:23Z</dcterms:modified>
</cp:coreProperties>
</file>