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7"/>
  </p:notesMasterIdLst>
  <p:sldIdLst>
    <p:sldId id="256" r:id="rId2"/>
    <p:sldId id="407" r:id="rId3"/>
    <p:sldId id="408" r:id="rId4"/>
    <p:sldId id="409" r:id="rId5"/>
    <p:sldId id="283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F02C8FE7-BE48-4330-9524-2C2CDD4F33B2}">
          <p14:sldIdLst>
            <p14:sldId id="256"/>
            <p14:sldId id="407"/>
            <p14:sldId id="408"/>
            <p14:sldId id="409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sa" initials="e" lastIdx="1" clrIdx="0">
    <p:extLst>
      <p:ext uri="{19B8F6BF-5375-455C-9EA6-DF929625EA0E}">
        <p15:presenceInfo xmlns:p15="http://schemas.microsoft.com/office/powerpoint/2012/main" userId="elis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6482"/>
    <a:srgbClr val="9F41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926" autoAdjust="0"/>
    <p:restoredTop sz="95673"/>
  </p:normalViewPr>
  <p:slideViewPr>
    <p:cSldViewPr snapToGrid="0">
      <p:cViewPr varScale="1">
        <p:scale>
          <a:sx n="103" d="100"/>
          <a:sy n="103" d="100"/>
        </p:scale>
        <p:origin x="11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EEFC8-BBC6-4C77-B2AD-8A653A99BA66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3B756-C1EB-4483-9621-D940EDD90C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672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912EB6-6895-4CE4-85DE-2EF419EDF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F29C64C-2128-4D03-9993-8E4771DAEC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6DD8D1-BB3D-4359-8F18-AF4B0576B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7275048-B421-4C89-96C7-F8CB95DD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E97F31-DD21-4CDB-AB5D-D2CA1BF8A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628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BE30DD-4C2C-48DD-8203-B5826E886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AF9FB4-9E86-4344-BC7F-DDD0638F8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9BF481-C5C4-465B-B579-CDCE40148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D81577-58C2-40BC-AE26-705B610B2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9797B8-CAD8-43BD-9C6A-3BB14871B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4974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7A2D54E-4238-4214-92C8-2AC6C652CE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E89C5D7-2C84-4673-969B-8B7AFA3DA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B2D5FA9-15E6-41EA-9512-8B7C4B72C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19-78DD-459A-BCAC-46EA35AACF61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3A1206-A46C-483D-AEAF-0FC47C890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65D7C6-709E-48F1-A338-33AD233C2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9F06-BEA1-4A6D-81A9-F66C32F6E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543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74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DE09DF-AE9F-47A2-BED4-A7ABE05C5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12A55C-A9A6-4383-B9B4-B22A797D4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36AB02-7601-4703-A090-0087065A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96662E-76D4-4863-9611-AEDF42C7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E2EF71-F682-45B2-8D22-9E9FBE8BE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5461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1DF756-63E6-443A-843A-B814D7591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AB6D6C-AA4D-42B5-8895-FE4FC1B72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E2683D-C430-4589-AE6F-CD26C3DEE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55726C-2A69-4231-8D35-0C6B93147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AF7859-31A2-4434-A66E-6791B0173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0025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894801-FC96-4392-862A-276F04199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946048-E20A-4E87-926A-F423566B3D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A894ACE-F867-44A2-A7C1-006E53C9B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3510161-87E7-45FB-B980-2C07065E4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19-78DD-459A-BCAC-46EA35AACF61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6F68EE7-716A-4B6D-BAF1-C4B3997BF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C3A7F4A-7C74-45B4-A807-8C857D32A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9F06-BEA1-4A6D-81A9-F66C32F6E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8307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D6692-1BD3-4A21-9F4F-400679C4B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25F3EB-6439-4E89-9099-003FACD0D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FFCFD9-272F-4243-862D-220086A52F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5556BEA-CB41-4704-9878-AFFDB8820F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496DE8F-5DF1-43D3-B064-615CBFAF06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C11DB29-78AC-4DED-8229-3A9C8B6A8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B8D9131-D828-40CA-8888-D5E977CEE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82A8E7B-7B4D-45EC-9120-FEEE12DBE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705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99710B-FD24-4EAE-A560-3E7BDBE34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6DD2203-1E58-4585-A994-786F2BEBB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F481DE2-7DAD-4FF1-8416-113AA523A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84A6F44-A8B9-4766-8E08-E0469FF4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1989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F84222C-6835-43EC-8A0B-B91B9718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19-78DD-459A-BCAC-46EA35AACF61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275608E-2737-4EEE-B7C3-FCEAF5D0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1E8B3DF-EA29-462F-8097-40627991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59F06-BEA1-4A6D-81A9-F66C32F6E2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3178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F7ED2B-C8B4-4288-93EE-FCD7C1705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7152A3-AD80-4FF4-81A2-B8B27267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A26FF0-9863-43A1-93D9-35EAFEE48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9D7B0B-9381-4B2A-87E6-7287A8EA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6049138-3180-41F6-944D-6790EC3FC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A5F1FB-81B0-4C50-901C-263733B48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434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1A2A5B-8661-4E87-946B-E50E56473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863F6F0-6171-4C3D-BA94-11F30F95BA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F5CAE9A-BFDC-4595-A3AB-56B5AAB058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DB9ED0C-5606-4039-8DC4-8ACD0BF0B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1625-BC18-49E8-894F-29E6B10E81FA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3017AB6-5CB7-49B8-84DA-D63C8643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C6DFA85-4E9F-4864-A40D-CC61680CC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6A35-6A0D-49C9-820E-7147609ACE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9100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9FF75F7-5E8B-442D-8827-9D0B6B4B3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4C418E-77BF-4CF9-9355-F578D0CE5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CBBB4F-696E-4C29-8C70-A147CC09E2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92719-78DD-459A-BCAC-46EA35AACF61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4DDABD-DB8E-44A0-9F54-6D3A4F88C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9C5370-B9B6-4DC2-8730-CAED71A92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59F06-BEA1-4A6D-81A9-F66C32F6E2F1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3B82BF1-BAD2-4970-81EA-A4F8DA93488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50443"/>
            <a:ext cx="5881914" cy="67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8955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164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733755-F2F1-44A0-AB7B-10302FE18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971" y="-1"/>
            <a:ext cx="10916816" cy="4264233"/>
          </a:xfrm>
        </p:spPr>
        <p:txBody>
          <a:bodyPr>
            <a:normAutofit/>
          </a:bodyPr>
          <a:lstStyle/>
          <a:p>
            <a:r>
              <a:rPr lang="it-IT" sz="4000" b="1" i="1" dirty="0">
                <a:latin typeface="Analogue Reduced 65 Medium"/>
                <a:ea typeface="Analogue Reduced 65 Medium" charset="0"/>
                <a:cs typeface="Analogue Reduced 65 Medium" charset="0"/>
              </a:rPr>
              <a:t>FUORILUOGO 2.0: Agenzia per l’inclusione territoriale per l’attivazione di percorsi integrati di presa in carico dei minori autori di reato</a:t>
            </a:r>
            <a:br>
              <a:rPr lang="it-IT" sz="4000" b="1" i="1" dirty="0">
                <a:latin typeface="Analogue Reduced 65 Medium"/>
                <a:ea typeface="Analogue Reduced 65 Medium" charset="0"/>
                <a:cs typeface="Analogue Reduced 65 Medium" charset="0"/>
              </a:rPr>
            </a:br>
            <a:endParaRPr lang="it-IT" sz="4000" b="1" i="1" dirty="0">
              <a:latin typeface="Analogue Reduced 65 Medium"/>
              <a:ea typeface="Analogue Reduced 65 Medium" charset="0"/>
              <a:cs typeface="Analogue Reduced 65 Medium" charset="0"/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B5780A7-0569-46D0-B881-ED90BC7B7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1787" y="4450845"/>
            <a:ext cx="9144000" cy="1922454"/>
          </a:xfrm>
        </p:spPr>
        <p:txBody>
          <a:bodyPr>
            <a:normAutofit/>
          </a:bodyPr>
          <a:lstStyle/>
          <a:p>
            <a:pPr algn="r"/>
            <a:r>
              <a:rPr lang="it-IT" sz="2800" spc="300" dirty="0">
                <a:latin typeface="Rockout" charset="0"/>
                <a:ea typeface="Rockout" charset="0"/>
                <a:cs typeface="Rockout" charset="0"/>
              </a:rPr>
              <a:t>Dott.ssa Lucchini Simona</a:t>
            </a:r>
          </a:p>
          <a:p>
            <a:pPr algn="r"/>
            <a:r>
              <a:rPr lang="it-IT" sz="2800" spc="300" dirty="0">
                <a:latin typeface="Rockout" charset="0"/>
                <a:ea typeface="Rockout" charset="0"/>
                <a:cs typeface="Rockout" charset="0"/>
              </a:rPr>
              <a:t>Milano, 28 giugno 2019</a:t>
            </a:r>
          </a:p>
          <a:p>
            <a:pPr algn="l"/>
            <a:endParaRPr lang="it-IT" sz="2800" spc="300" dirty="0">
              <a:latin typeface="Rockout" charset="0"/>
              <a:ea typeface="Rockout" charset="0"/>
              <a:cs typeface="Rockout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AFBD322-1ACA-4A53-912B-6D0CE2EC9CE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286" y="232229"/>
            <a:ext cx="11720965" cy="8563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0332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B29383-30AF-4BA4-A6A2-F228E2858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711199"/>
            <a:ext cx="5402943" cy="492034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it-IT" sz="3300" b="1" dirty="0"/>
              <a:t>AGENZIA TERRITORIALE PER L’INCLUSIONE: </a:t>
            </a:r>
          </a:p>
          <a:p>
            <a:pPr marL="0" indent="0" algn="just">
              <a:buNone/>
            </a:pPr>
            <a:r>
              <a:rPr lang="it-IT" sz="3300" b="1" dirty="0"/>
              <a:t>MA COS’E’?</a:t>
            </a:r>
          </a:p>
          <a:p>
            <a:pPr marL="0" indent="0" algn="just">
              <a:buNone/>
            </a:pPr>
            <a:r>
              <a:rPr lang="it-IT" dirty="0"/>
              <a:t>Dal 2017 e in modo particolare in seguito al bando precedente, sulle due province sono nate due agenzie territoriali per l’inclusione rivolte agli addetti ai lavori e al territorio che hanno come obiettivo quello di cercare di dare una risposta integrata e multidimensionale al tema dell’adolescenza con particolare riferimento ai ragazzi a forte rischio devianza o che sono già entrati in contatto con il circuito penale. </a:t>
            </a:r>
          </a:p>
          <a:p>
            <a:pPr marL="0" indent="0" algn="just">
              <a:buNone/>
            </a:pPr>
            <a:r>
              <a:rPr lang="it-IT" dirty="0"/>
              <a:t>Tale agenzia funge da raccordo circa le iniziative in essere e quelle proposte da </a:t>
            </a:r>
            <a:r>
              <a:rPr lang="it-IT" dirty="0" err="1"/>
              <a:t>Fuoriluogo</a:t>
            </a:r>
            <a:r>
              <a:rPr lang="it-IT" dirty="0"/>
              <a:t> 2.0, occupandosi dei seguenti focus di lavoro:</a:t>
            </a:r>
          </a:p>
          <a:p>
            <a:pPr lvl="0" algn="just"/>
            <a:r>
              <a:rPr lang="it-IT" dirty="0"/>
              <a:t>Focus attivazione percorsi;</a:t>
            </a:r>
          </a:p>
          <a:p>
            <a:pPr lvl="0" algn="just"/>
            <a:r>
              <a:rPr lang="it-IT" dirty="0"/>
              <a:t>Focus empowerment;</a:t>
            </a:r>
          </a:p>
          <a:p>
            <a:pPr lvl="0" algn="just"/>
            <a:r>
              <a:rPr lang="it-IT" dirty="0"/>
              <a:t>Focus inclusione lavorativa.</a:t>
            </a:r>
          </a:p>
          <a:p>
            <a:pPr marL="0" indent="0" algn="just">
              <a:buNone/>
            </a:pPr>
            <a:r>
              <a:rPr lang="it-IT" dirty="0"/>
              <a:t>Compito dell’agenzia per ogni ambito specifico è quello di allargare e coinvolgere la rete di soggetti interessati al fine di sostanziare e qualificare gli interventi, connotandosi quindi “a geometrie variabili”.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B6DC7BE-91D6-4AA5-B60A-0F5BA26C0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041" y="899886"/>
            <a:ext cx="4851759" cy="438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1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7DE2CE18-D800-4D26-A9AD-35F91EF67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539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300" b="1" dirty="0"/>
              <a:t>AGENZIA TERRITORIALE PER L’INCLUSIONE: </a:t>
            </a:r>
          </a:p>
          <a:p>
            <a:pPr marL="0" indent="0" algn="just">
              <a:buNone/>
            </a:pPr>
            <a:r>
              <a:rPr lang="it-IT" sz="3300" b="1" dirty="0"/>
              <a:t>PERCHE’?</a:t>
            </a:r>
          </a:p>
          <a:p>
            <a:pPr marL="0" indent="0" algn="just">
              <a:buNone/>
            </a:pPr>
            <a:endParaRPr lang="it-IT" sz="3300" b="1" dirty="0"/>
          </a:p>
          <a:p>
            <a:pPr algn="just"/>
            <a:r>
              <a:rPr lang="it-IT" dirty="0"/>
              <a:t>Risponde a un bisogno del territorio di riferimento;</a:t>
            </a:r>
          </a:p>
          <a:p>
            <a:pPr algn="just"/>
            <a:r>
              <a:rPr lang="it-IT" dirty="0"/>
              <a:t>Svolge un ruolo di </a:t>
            </a:r>
            <a:r>
              <a:rPr lang="it-IT" i="1" dirty="0" err="1"/>
              <a:t>casemanagement</a:t>
            </a:r>
            <a:r>
              <a:rPr lang="it-IT" dirty="0"/>
              <a:t> per i ragazzi presi in carico;</a:t>
            </a:r>
          </a:p>
          <a:p>
            <a:pPr algn="just"/>
            <a:r>
              <a:rPr lang="it-IT" dirty="0"/>
              <a:t>Da' risposte veloci, flessibili e creative agli interlocutori (servizi territoriali e ragazzi);</a:t>
            </a:r>
          </a:p>
          <a:p>
            <a:pPr algn="just"/>
            <a:r>
              <a:rPr lang="it-IT" dirty="0"/>
              <a:t>Punto di raccordo delle risorse del territorio sia economiche che in termini di competenze.</a:t>
            </a:r>
          </a:p>
          <a:p>
            <a:pPr algn="just"/>
            <a:endParaRPr lang="it-IT" sz="3300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F9E4191-BD42-49AF-8BBF-ED56BE46C69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86" y="593070"/>
            <a:ext cx="8523288" cy="567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32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DF5C3982-4A6A-4054-81C4-BBD9D3F31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3974" y="535873"/>
            <a:ext cx="10515600" cy="13326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300" b="1" dirty="0"/>
              <a:t>AGENZIA TERRITORIALE PER L’INCLUSIONE: </a:t>
            </a:r>
          </a:p>
          <a:p>
            <a:pPr marL="0" indent="0" algn="just">
              <a:buNone/>
            </a:pPr>
            <a:r>
              <a:rPr lang="it-IT" sz="3300" b="1" dirty="0"/>
              <a:t>COSA OFFRE?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sz="33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3633E55-9084-4F59-8640-1F3E21E98F59}"/>
              </a:ext>
            </a:extLst>
          </p:cNvPr>
          <p:cNvSpPr txBox="1"/>
          <p:nvPr/>
        </p:nvSpPr>
        <p:spPr>
          <a:xfrm>
            <a:off x="668697" y="2690336"/>
            <a:ext cx="41075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Percorsi individuali e in piccolo gruppo</a:t>
            </a:r>
          </a:p>
          <a:p>
            <a:r>
              <a:rPr lang="it-IT" dirty="0"/>
              <a:t>Gruppi tematici</a:t>
            </a:r>
          </a:p>
          <a:p>
            <a:r>
              <a:rPr lang="it-IT" dirty="0"/>
              <a:t>Attività di supporto e accompagnamento al nucleo famigliare</a:t>
            </a:r>
          </a:p>
          <a:p>
            <a:r>
              <a:rPr lang="it-IT" dirty="0"/>
              <a:t>Comunità riparativa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1ECF5B3-459E-4BCD-8665-E9E14362328B}"/>
              </a:ext>
            </a:extLst>
          </p:cNvPr>
          <p:cNvSpPr txBox="1"/>
          <p:nvPr/>
        </p:nvSpPr>
        <p:spPr>
          <a:xfrm>
            <a:off x="6652077" y="2690336"/>
            <a:ext cx="4107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Laboratorio </a:t>
            </a:r>
            <a:r>
              <a:rPr lang="it-IT" dirty="0" err="1"/>
              <a:t>ALTERnativa</a:t>
            </a:r>
            <a:endParaRPr lang="it-IT" dirty="0"/>
          </a:p>
          <a:p>
            <a:r>
              <a:rPr lang="it-IT" dirty="0"/>
              <a:t>Sert</a:t>
            </a:r>
          </a:p>
          <a:p>
            <a:r>
              <a:rPr lang="it-IT" dirty="0"/>
              <a:t>Tavolo prefettura tossicodipendenze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423205C-A43C-43CE-B477-459F4A8E065E}"/>
              </a:ext>
            </a:extLst>
          </p:cNvPr>
          <p:cNvSpPr txBox="1"/>
          <p:nvPr/>
        </p:nvSpPr>
        <p:spPr>
          <a:xfrm>
            <a:off x="3605762" y="4836908"/>
            <a:ext cx="4943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Percorsi formativi – </a:t>
            </a:r>
            <a:r>
              <a:rPr lang="it-IT" dirty="0" err="1"/>
              <a:t>growing</a:t>
            </a:r>
            <a:r>
              <a:rPr lang="it-IT" dirty="0"/>
              <a:t> up</a:t>
            </a:r>
          </a:p>
          <a:p>
            <a:r>
              <a:rPr lang="it-IT" dirty="0"/>
              <a:t>Lavori in corso</a:t>
            </a:r>
          </a:p>
          <a:p>
            <a:r>
              <a:rPr lang="it-IT" dirty="0"/>
              <a:t>Fuori dai luoghi comuni</a:t>
            </a:r>
          </a:p>
          <a:p>
            <a:r>
              <a:rPr lang="it-IT" dirty="0"/>
              <a:t>Percorsi accompagnamento autonomia lavorativa</a:t>
            </a:r>
          </a:p>
          <a:p>
            <a:r>
              <a:rPr lang="it-IT" dirty="0"/>
              <a:t>Inserimento lavorativo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D6FECCE-E778-4BFC-9497-0599AEADCD5E}"/>
              </a:ext>
            </a:extLst>
          </p:cNvPr>
          <p:cNvSpPr txBox="1"/>
          <p:nvPr/>
        </p:nvSpPr>
        <p:spPr>
          <a:xfrm>
            <a:off x="725716" y="2134551"/>
            <a:ext cx="410754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/>
              <a:t>FOCUS ATTIVAZIONE PERCORSI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B5D91A3-B4EF-4E27-A795-8F654F2072DD}"/>
              </a:ext>
            </a:extLst>
          </p:cNvPr>
          <p:cNvSpPr txBox="1"/>
          <p:nvPr/>
        </p:nvSpPr>
        <p:spPr>
          <a:xfrm>
            <a:off x="3605762" y="4292160"/>
            <a:ext cx="4107543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/>
              <a:t>FOCUS INCLUSIONE LAVORATIVA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866D935-5B3E-4E7D-B0A7-44EDFC903ECB}"/>
              </a:ext>
            </a:extLst>
          </p:cNvPr>
          <p:cNvSpPr txBox="1"/>
          <p:nvPr/>
        </p:nvSpPr>
        <p:spPr>
          <a:xfrm>
            <a:off x="6652078" y="2043967"/>
            <a:ext cx="410754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/>
              <a:t>FOCUS EMPOWERMENT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ACDF6FDC-ED5D-45C5-A732-7CDC888917B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925" y="365665"/>
            <a:ext cx="3038385" cy="4295827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76F050A2-A317-4445-BDAF-19AD068FD0E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61" y="1868551"/>
            <a:ext cx="2980228" cy="421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8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161" y="500742"/>
            <a:ext cx="5402582" cy="5244843"/>
          </a:xfrm>
        </p:spPr>
      </p:pic>
    </p:spTree>
    <p:extLst>
      <p:ext uri="{BB962C8B-B14F-4D97-AF65-F5344CB8AC3E}">
        <p14:creationId xmlns:p14="http://schemas.microsoft.com/office/powerpoint/2010/main" val="14160827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2553</TotalTime>
  <Words>292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1" baseType="lpstr">
      <vt:lpstr>Analogue Reduced 65 Medium</vt:lpstr>
      <vt:lpstr>Arial</vt:lpstr>
      <vt:lpstr>Calibri</vt:lpstr>
      <vt:lpstr>Calibri Light</vt:lpstr>
      <vt:lpstr>Rockout</vt:lpstr>
      <vt:lpstr>Tema di Office</vt:lpstr>
      <vt:lpstr>FUORILUOGO 2.0: Agenzia per l’inclusione territoriale per l’attivazione di percorsi integrati di presa in carico dei minori autori di reato 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percorso di fusione di Ippogrifo e Ardesia</dc:title>
  <dc:creator>elisa</dc:creator>
  <cp:lastModifiedBy>Claudia Andreoli</cp:lastModifiedBy>
  <cp:revision>312</cp:revision>
  <cp:lastPrinted>2018-07-23T14:52:11Z</cp:lastPrinted>
  <dcterms:created xsi:type="dcterms:W3CDTF">2018-07-20T08:59:14Z</dcterms:created>
  <dcterms:modified xsi:type="dcterms:W3CDTF">2019-06-28T14:13:18Z</dcterms:modified>
</cp:coreProperties>
</file>