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9" r:id="rId3"/>
    <p:sldId id="260" r:id="rId4"/>
  </p:sldIdLst>
  <p:sldSz cx="9144000" cy="6858000" type="screen4x3"/>
  <p:notesSz cx="6799263" cy="9929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17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C6063-2764-4365-A993-8C47F5710E79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7DB91-E5E8-49A8-A8CE-83C052E2D35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631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51C0-2C42-4091-850F-03D124DBA9F4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84941-2250-4704-AC81-3C7BD4F3908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57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84941-2250-4704-AC81-3C7BD4F3908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84941-2250-4704-AC81-3C7BD4F39080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84941-2250-4704-AC81-3C7BD4F3908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33256"/>
            <a:ext cx="1080120" cy="936104"/>
          </a:xfrm>
          <a:prstGeom prst="rect">
            <a:avLst/>
          </a:prstGeom>
          <a:solidFill>
            <a:srgbClr val="FFFFFF">
              <a:alpha val="0"/>
            </a:srgbClr>
          </a:solidFill>
        </p:spPr>
      </p:pic>
      <p:pic>
        <p:nvPicPr>
          <p:cNvPr id="1026" name="Picture 2" descr="FseBeneficiari_Testata_Banner"/>
          <p:cNvPicPr>
            <a:picLocks noChangeAspect="1" noChangeArrowheads="1"/>
          </p:cNvPicPr>
          <p:nvPr userDrawn="1"/>
        </p:nvPicPr>
        <p:blipFill>
          <a:blip r:embed="rId3" cstate="print"/>
          <a:srcRect l="5913" t="22034" r="6154" b="8559"/>
          <a:stretch>
            <a:fillRect/>
          </a:stretch>
        </p:blipFill>
        <p:spPr bwMode="auto">
          <a:xfrm>
            <a:off x="1907704" y="188640"/>
            <a:ext cx="532859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 userDrawn="1"/>
        </p:nvSpPr>
        <p:spPr>
          <a:xfrm>
            <a:off x="6876256" y="6237312"/>
            <a:ext cx="1944216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A.R.T. San Vittore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B3E91-52D3-4870-8889-1E424B528FC2}" type="datetimeFigureOut">
              <a:rPr lang="it-IT" smtClean="0"/>
              <a:pPr/>
              <a:t>25/06/2019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4B1E9-2A14-4E44-A874-5F7759BC334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sellaDiTesto 22"/>
          <p:cNvSpPr txBox="1"/>
          <p:nvPr/>
        </p:nvSpPr>
        <p:spPr>
          <a:xfrm>
            <a:off x="467544" y="1124744"/>
            <a:ext cx="806489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8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A.R.T.</a:t>
            </a:r>
            <a:r>
              <a:rPr lang="it-IT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San Vittore – Ambito Rete Territoriale milanese</a:t>
            </a:r>
            <a:endParaRPr lang="it-IT" sz="2800" i="1" dirty="0"/>
          </a:p>
          <a:p>
            <a:pPr>
              <a:spcAft>
                <a:spcPts val="1200"/>
              </a:spcAft>
            </a:pPr>
            <a:r>
              <a:rPr lang="it-IT" i="1" dirty="0"/>
              <a:t>Processo di co-progettazione:</a:t>
            </a:r>
            <a:r>
              <a:rPr lang="it-IT" dirty="0"/>
              <a:t> Direzione C.C. San Vittore e Ufficio Pedagogico</a:t>
            </a:r>
          </a:p>
          <a:p>
            <a:pPr>
              <a:spcAft>
                <a:spcPts val="600"/>
              </a:spcAft>
            </a:pPr>
            <a:r>
              <a:rPr lang="it-IT" i="1" dirty="0"/>
              <a:t>Partner effettivi: </a:t>
            </a:r>
            <a:r>
              <a:rPr lang="it-IT" dirty="0"/>
              <a:t>Mestieri  Lombardia (capofila), Spazio aperto Servizi, Progetto Integrazione, Eris, </a:t>
            </a:r>
            <a:r>
              <a:rPr lang="it-IT" dirty="0" err="1"/>
              <a:t>Clom</a:t>
            </a:r>
            <a:r>
              <a:rPr lang="it-IT" dirty="0"/>
              <a:t>, Il Girasole, Angel Service, Bambinisenzasbarre</a:t>
            </a:r>
          </a:p>
          <a:p>
            <a:pPr>
              <a:spcAft>
                <a:spcPts val="1200"/>
              </a:spcAft>
            </a:pPr>
            <a:r>
              <a:rPr lang="it-IT" i="1" dirty="0"/>
              <a:t>Partner associati:</a:t>
            </a:r>
            <a:r>
              <a:rPr lang="it-IT" dirty="0"/>
              <a:t> Comune di Milano, ATS e Caritas Ambrosiana</a:t>
            </a:r>
          </a:p>
          <a:p>
            <a:endParaRPr lang="it-IT" sz="400" i="1" dirty="0"/>
          </a:p>
          <a:p>
            <a:r>
              <a:rPr lang="it-IT" i="1" dirty="0"/>
              <a:t>Contesto: </a:t>
            </a:r>
            <a:r>
              <a:rPr lang="it-IT" dirty="0"/>
              <a:t>Casa Circondariale di Milano San Vittore come “porta di ingresso” del circuito penale metropolitano</a:t>
            </a:r>
          </a:p>
          <a:p>
            <a:endParaRPr lang="it-IT" sz="1100" dirty="0"/>
          </a:p>
          <a:p>
            <a:r>
              <a:rPr lang="it-IT" b="1" dirty="0"/>
              <a:t>Filiera di interventi </a:t>
            </a:r>
            <a:r>
              <a:rPr lang="it-IT" dirty="0"/>
              <a:t>caratterizzata da un approccio multidisciplinare  e coordinato per rispondere agli aspetti multiproblematici</a:t>
            </a:r>
            <a:endParaRPr lang="it-IT" sz="2000" dirty="0"/>
          </a:p>
        </p:txBody>
      </p:sp>
      <p:sp>
        <p:nvSpPr>
          <p:cNvPr id="5" name="Rettangolo 4"/>
          <p:cNvSpPr/>
          <p:nvPr/>
        </p:nvSpPr>
        <p:spPr>
          <a:xfrm>
            <a:off x="1043608" y="4797152"/>
            <a:ext cx="7200800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>
              <a:lnSpc>
                <a:spcPct val="150000"/>
              </a:lnSpc>
            </a:pPr>
            <a:r>
              <a:rPr lang="it-IT" sz="2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 </a:t>
            </a:r>
            <a:r>
              <a:rPr lang="it-IT" sz="2400" b="1" spc="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it-IT" sz="2400" b="1" spc="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INTERVENTO</a:t>
            </a:r>
          </a:p>
          <a:p>
            <a:pPr algn="ctr"/>
            <a:r>
              <a:rPr lang="it-IT" sz="1400" b="1" u="sng" dirty="0">
                <a:solidFill>
                  <a:schemeClr val="dk1"/>
                </a:solidFill>
              </a:rPr>
              <a:t>Coordinamento e Agenti di rete e Rete di comunità</a:t>
            </a:r>
          </a:p>
          <a:p>
            <a:pPr algn="ctr"/>
            <a:r>
              <a:rPr lang="it-IT" sz="1200" b="1" dirty="0">
                <a:solidFill>
                  <a:schemeClr val="dk1"/>
                </a:solidFill>
              </a:rPr>
              <a:t>Assicurano la connessione fra le tre fasi</a:t>
            </a:r>
            <a:r>
              <a:rPr lang="it-IT" sz="1200" b="1" dirty="0"/>
              <a:t>,</a:t>
            </a:r>
            <a:r>
              <a:rPr lang="it-IT" sz="1200" b="1" dirty="0">
                <a:solidFill>
                  <a:schemeClr val="dk1"/>
                </a:solidFill>
              </a:rPr>
              <a:t> le diverse attività e il progetto sull’esterno con volontariato e servizi del territorio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contenuto 4"/>
          <p:cNvSpPr txBox="1">
            <a:spLocks/>
          </p:cNvSpPr>
          <p:nvPr/>
        </p:nvSpPr>
        <p:spPr>
          <a:xfrm>
            <a:off x="179512" y="3717032"/>
            <a:ext cx="8661648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defRPr/>
            </a:pPr>
            <a:r>
              <a:rPr lang="it-IT" sz="1700" i="1" dirty="0"/>
              <a:t>Fase due: </a:t>
            </a:r>
            <a:r>
              <a:rPr lang="it-IT" sz="1700" dirty="0"/>
              <a:t>stabilizzazione condizione detentiva presso la C.C. e costruzione progetto individuale multidisciplinare</a:t>
            </a:r>
            <a:endParaRPr kumimoji="0" lang="it-IT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539552" y="4437112"/>
            <a:ext cx="1800200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Attività laboratoriali di recupero competenze di base, trasversali e relazionali (</a:t>
            </a:r>
            <a:r>
              <a:rPr lang="it-IT" sz="1200" b="1" dirty="0" err="1"/>
              <a:t>Fond</a:t>
            </a:r>
            <a:r>
              <a:rPr lang="it-IT" sz="1200" b="1" dirty="0"/>
              <a:t>. Eris)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3203848" y="4437112"/>
            <a:ext cx="1800200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Interventi di mediazione culturale e linguistica (Progetto Integrazione)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5724128" y="4437112"/>
            <a:ext cx="3096344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Interventi di sostegno alla genitorialità:</a:t>
            </a:r>
          </a:p>
          <a:p>
            <a:pPr lvl="1">
              <a:buFont typeface="Calibri" pitchFamily="34" charset="0"/>
              <a:buChar char="‐"/>
            </a:pPr>
            <a:r>
              <a:rPr lang="it-IT" sz="1200" b="1" dirty="0"/>
              <a:t> Mediazione genitoriale (Il Girasole)</a:t>
            </a:r>
          </a:p>
          <a:p>
            <a:pPr lvl="1">
              <a:buFont typeface="Calibri" pitchFamily="34" charset="0"/>
              <a:buChar char="‐"/>
            </a:pPr>
            <a:r>
              <a:rPr lang="it-IT" sz="1200" b="1" dirty="0"/>
              <a:t> Interventi di secondo livello (SAS)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1547664" y="5661248"/>
            <a:ext cx="2448272" cy="6480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Attività di formazione attraverso corsi di formazione rispondenti alle esigenze IP (Eris e </a:t>
            </a:r>
            <a:r>
              <a:rPr lang="it-IT" sz="1200" b="1" dirty="0" err="1"/>
              <a:t>Clom</a:t>
            </a:r>
            <a:r>
              <a:rPr lang="it-IT" sz="1200" b="1" dirty="0"/>
              <a:t>)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4860032" y="5661248"/>
            <a:ext cx="2664296" cy="6480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Attività di inserimento lavorativo tramite tirocini (Mestieri Lombardia)</a:t>
            </a:r>
          </a:p>
        </p:txBody>
      </p:sp>
      <p:sp>
        <p:nvSpPr>
          <p:cNvPr id="20" name="Segnaposto contenuto 4"/>
          <p:cNvSpPr>
            <a:spLocks noGrp="1"/>
          </p:cNvSpPr>
          <p:nvPr>
            <p:ph idx="4294967295"/>
          </p:nvPr>
        </p:nvSpPr>
        <p:spPr>
          <a:xfrm>
            <a:off x="179512" y="1124744"/>
            <a:ext cx="8517632" cy="360040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it-IT" sz="1700" i="1" dirty="0"/>
              <a:t>Fase uno: </a:t>
            </a:r>
            <a:r>
              <a:rPr lang="it-IT" sz="1700" dirty="0"/>
              <a:t>accoglienza Nuovi Giunti (prime 2 settimane)</a:t>
            </a:r>
          </a:p>
          <a:p>
            <a:pPr algn="ctr">
              <a:buNone/>
            </a:pP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179512" y="155679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bg1"/>
                </a:solidFill>
              </a:rPr>
              <a:t>Intervento di </a:t>
            </a:r>
            <a:r>
              <a:rPr lang="it-IT" sz="1200" b="1" dirty="0" err="1">
                <a:solidFill>
                  <a:schemeClr val="bg1"/>
                </a:solidFill>
              </a:rPr>
              <a:t>modelizzazione</a:t>
            </a:r>
            <a:r>
              <a:rPr lang="it-IT" sz="1200" b="1" dirty="0">
                <a:solidFill>
                  <a:schemeClr val="bg1"/>
                </a:solidFill>
              </a:rPr>
              <a:t> attività di mappatura in entrata (Mestieri Lombardia)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267744" y="155679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Intervento di supporto ai Nuovi Giunti </a:t>
            </a:r>
            <a:br>
              <a:rPr lang="it-IT" sz="1200" b="1" dirty="0"/>
            </a:br>
            <a:r>
              <a:rPr lang="it-IT" sz="1200" b="1" dirty="0"/>
              <a:t>(Angel Service)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179512" y="263691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50" b="1" dirty="0"/>
              <a:t>Attività di supporto da parte delle Associazioni di volontariato operanti all’interno</a:t>
            </a:r>
          </a:p>
          <a:p>
            <a:pPr algn="ctr"/>
            <a:r>
              <a:rPr lang="it-IT" sz="1150" b="1" dirty="0"/>
              <a:t>(Caritas Ambrosiana)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6948264" y="263691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Mappatura anamnestica condizione familiare (Bambinisenzasbarre)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6948264" y="155679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Sportello di accoglienza supporto psicologico genitorialità (Il Girasole)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267744" y="2636912"/>
            <a:ext cx="1800200" cy="8640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Laboratorio di modellizzazione attività peer supporting (Mestieri Lombardia)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4355976" y="1628800"/>
            <a:ext cx="2304256" cy="1800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Modello Accoglienza Ministeriale</a:t>
            </a:r>
          </a:p>
          <a:p>
            <a:pPr algn="ctr"/>
            <a:endParaRPr lang="it-IT" sz="1200" b="1" dirty="0"/>
          </a:p>
          <a:p>
            <a:pPr algn="ctr"/>
            <a:r>
              <a:rPr lang="it-IT" sz="1200" b="1" dirty="0"/>
              <a:t>Accoglienza Nuovi Giunti da parte di equipe integrata</a:t>
            </a:r>
          </a:p>
          <a:p>
            <a:pPr algn="ctr"/>
            <a:r>
              <a:rPr lang="it-IT" sz="1200" b="1" dirty="0"/>
              <a:t>Educatori Ministeriali, Peer Supporter, Polizia Penitenziaria e Operatori SERD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/>
          <p:cNvSpPr txBox="1"/>
          <p:nvPr/>
        </p:nvSpPr>
        <p:spPr>
          <a:xfrm>
            <a:off x="539552" y="3501008"/>
            <a:ext cx="8064896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A.R.T. SAN VITTORE si colloca all’interno di un coordinamento più ampio legato al circuito metropolitano.</a:t>
            </a:r>
          </a:p>
          <a:p>
            <a:pPr algn="just"/>
            <a:r>
              <a:rPr lang="it-IT" dirty="0"/>
              <a:t>In continuità e a consolidamento con quanto realizzato con la “rete NET” viene riproposto e sviluppato il  </a:t>
            </a:r>
            <a:r>
              <a:rPr lang="it-IT" b="1" dirty="0"/>
              <a:t>Polo Territoriale Metropolitano  </a:t>
            </a:r>
            <a:r>
              <a:rPr lang="it-IT" dirty="0"/>
              <a:t>che riunisce periodicamente i capofila dei progetti A.R.T. (San Vittore, Opera, Bollate, UIEPE) e Legge 25/2017</a:t>
            </a:r>
            <a:r>
              <a:rPr lang="it-IT" i="1" dirty="0"/>
              <a:t> (SKILLS, FILO, LIFE)</a:t>
            </a:r>
            <a:r>
              <a:rPr lang="it-IT" dirty="0"/>
              <a:t>, Caritas Ambrosiana, Comune di Milano e ATS, con l’obiettivo di assicurare il coordinamento e la continuità della presa in carico multidisciplinare ed evitare la duplicazione degli interventi.</a:t>
            </a:r>
          </a:p>
        </p:txBody>
      </p:sp>
      <p:sp>
        <p:nvSpPr>
          <p:cNvPr id="4" name="Segnaposto contenuto 4"/>
          <p:cNvSpPr>
            <a:spLocks noGrp="1"/>
          </p:cNvSpPr>
          <p:nvPr>
            <p:ph idx="4294967295"/>
          </p:nvPr>
        </p:nvSpPr>
        <p:spPr>
          <a:xfrm>
            <a:off x="467544" y="1268760"/>
            <a:ext cx="8229600" cy="50405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it-IT" sz="1700" i="1" dirty="0"/>
              <a:t>Fase  tre: </a:t>
            </a:r>
            <a:r>
              <a:rPr lang="it-IT" sz="1700" dirty="0"/>
              <a:t>passaggio del progetto individuale multidisciplinare del detenuto ad altro contesto</a:t>
            </a:r>
          </a:p>
          <a:p>
            <a:pPr algn="ctr">
              <a:spcBef>
                <a:spcPts val="0"/>
              </a:spcBef>
              <a:buNone/>
            </a:pPr>
            <a:endParaRPr lang="it-IT" sz="1700" dirty="0"/>
          </a:p>
          <a:p>
            <a:pPr algn="ctr">
              <a:buNone/>
            </a:pPr>
            <a:endParaRPr lang="it-IT" sz="1700" dirty="0"/>
          </a:p>
        </p:txBody>
      </p:sp>
      <p:sp>
        <p:nvSpPr>
          <p:cNvPr id="6" name="Rettangolo 5"/>
          <p:cNvSpPr/>
          <p:nvPr/>
        </p:nvSpPr>
        <p:spPr>
          <a:xfrm>
            <a:off x="539552" y="1988840"/>
            <a:ext cx="2448272" cy="136815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u="sng" dirty="0">
                <a:solidFill>
                  <a:schemeClr val="bg1"/>
                </a:solidFill>
              </a:rPr>
              <a:t>Passaggio a Casa di Reclusione</a:t>
            </a:r>
          </a:p>
          <a:p>
            <a:endParaRPr lang="it-IT" sz="1100" b="1" dirty="0">
              <a:solidFill>
                <a:schemeClr val="bg1"/>
              </a:solidFill>
            </a:endParaRPr>
          </a:p>
          <a:p>
            <a:r>
              <a:rPr lang="it-IT" sz="1100" b="1" dirty="0">
                <a:solidFill>
                  <a:schemeClr val="bg1"/>
                </a:solidFill>
              </a:rPr>
              <a:t>Azione di rete con altri Progetti rete ART (azione del Polo Territoriale Metropolitano - PTM)</a:t>
            </a:r>
          </a:p>
          <a:p>
            <a:r>
              <a:rPr lang="it-IT" sz="1100" b="1" dirty="0">
                <a:solidFill>
                  <a:schemeClr val="bg1"/>
                </a:solidFill>
              </a:rPr>
              <a:t>Connessione con servizi di accoglienza CR</a:t>
            </a:r>
          </a:p>
          <a:p>
            <a:r>
              <a:rPr lang="it-IT" sz="1100" b="1" dirty="0">
                <a:solidFill>
                  <a:schemeClr val="bg1"/>
                </a:solidFill>
              </a:rPr>
              <a:t>Connessione volontariato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347864" y="1988840"/>
            <a:ext cx="2448272" cy="136815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u="sng" dirty="0">
                <a:solidFill>
                  <a:schemeClr val="bg1"/>
                </a:solidFill>
              </a:rPr>
              <a:t>Passaggio a esterno in altra misura</a:t>
            </a:r>
          </a:p>
          <a:p>
            <a:endParaRPr lang="it-IT" sz="1100" b="1" dirty="0">
              <a:solidFill>
                <a:schemeClr val="bg1"/>
              </a:solidFill>
            </a:endParaRPr>
          </a:p>
          <a:p>
            <a:r>
              <a:rPr lang="it-IT" sz="1100" b="1" dirty="0">
                <a:solidFill>
                  <a:schemeClr val="bg1"/>
                </a:solidFill>
              </a:rPr>
              <a:t>Servizi Comune di Milano in rete (Celav, Puntoacapo e mediazione familiare)</a:t>
            </a:r>
          </a:p>
          <a:p>
            <a:r>
              <a:rPr lang="it-IT" sz="1100" b="1" dirty="0">
                <a:solidFill>
                  <a:schemeClr val="bg1"/>
                </a:solidFill>
              </a:rPr>
              <a:t>Servizi ATS in rete per servizi sociosanitari</a:t>
            </a:r>
          </a:p>
          <a:p>
            <a:r>
              <a:rPr lang="it-IT" sz="1100" b="1" dirty="0">
                <a:solidFill>
                  <a:schemeClr val="bg1"/>
                </a:solidFill>
              </a:rPr>
              <a:t>Rete volontariato Caritas (Siloe, </a:t>
            </a:r>
            <a:r>
              <a:rPr lang="it-IT" sz="1100" b="1" dirty="0" err="1">
                <a:solidFill>
                  <a:schemeClr val="bg1"/>
                </a:solidFill>
              </a:rPr>
              <a:t>etc</a:t>
            </a:r>
            <a:r>
              <a:rPr lang="it-IT" sz="11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Rettangolo 7"/>
          <p:cNvSpPr/>
          <p:nvPr/>
        </p:nvSpPr>
        <p:spPr>
          <a:xfrm>
            <a:off x="6156176" y="1988840"/>
            <a:ext cx="2448272" cy="136815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b="1" u="sng" dirty="0">
                <a:solidFill>
                  <a:schemeClr val="bg1"/>
                </a:solidFill>
              </a:rPr>
              <a:t>Accoglienza </a:t>
            </a:r>
            <a:r>
              <a:rPr lang="it-IT" sz="1100" b="1" u="sng" dirty="0" err="1">
                <a:solidFill>
                  <a:schemeClr val="bg1"/>
                </a:solidFill>
              </a:rPr>
              <a:t>pemessanti</a:t>
            </a:r>
            <a:r>
              <a:rPr lang="it-IT" sz="1100" b="1" u="sng" dirty="0">
                <a:solidFill>
                  <a:schemeClr val="bg1"/>
                </a:solidFill>
              </a:rPr>
              <a:t> (Girasole)</a:t>
            </a:r>
          </a:p>
          <a:p>
            <a:endParaRPr lang="it-IT" sz="1100" b="1" u="sng" dirty="0">
              <a:solidFill>
                <a:schemeClr val="bg1"/>
              </a:solidFill>
            </a:endParaRPr>
          </a:p>
          <a:p>
            <a:r>
              <a:rPr lang="it-IT" sz="1100" b="1" dirty="0">
                <a:solidFill>
                  <a:schemeClr val="bg1"/>
                </a:solidFill>
              </a:rPr>
              <a:t>Azioni di accoglienza in housing permessanti</a:t>
            </a:r>
          </a:p>
          <a:p>
            <a:r>
              <a:rPr lang="it-IT" sz="1100" b="1" dirty="0">
                <a:solidFill>
                  <a:schemeClr val="bg1"/>
                </a:solidFill>
              </a:rPr>
              <a:t>Mediazione/incontri con familiari in housing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518</Words>
  <Application>Microsoft Office PowerPoint</Application>
  <PresentationFormat>Presentazione su schermo (4:3)</PresentationFormat>
  <Paragraphs>51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SILVIA COLOMBO</dc:creator>
  <cp:lastModifiedBy>Claudia Andreoli</cp:lastModifiedBy>
  <cp:revision>43</cp:revision>
  <dcterms:created xsi:type="dcterms:W3CDTF">2019-06-24T09:36:42Z</dcterms:created>
  <dcterms:modified xsi:type="dcterms:W3CDTF">2019-06-25T14:31:07Z</dcterms:modified>
</cp:coreProperties>
</file>